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東京都" initials="T" lastIdx="1" clrIdx="0">
    <p:extLst>
      <p:ext uri="{19B8F6BF-5375-455C-9EA6-DF929625EA0E}">
        <p15:presenceInfo xmlns:p15="http://schemas.microsoft.com/office/powerpoint/2012/main" userId="東京都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D338E"/>
    <a:srgbClr val="057D24"/>
    <a:srgbClr val="FFFFCC"/>
    <a:srgbClr val="9933FF"/>
    <a:srgbClr val="7A03D3"/>
    <a:srgbClr val="B3FFF1"/>
    <a:srgbClr val="00FFCC"/>
    <a:srgbClr val="64B669"/>
    <a:srgbClr val="D002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08" autoAdjust="0"/>
    <p:restoredTop sz="94660"/>
  </p:normalViewPr>
  <p:slideViewPr>
    <p:cSldViewPr snapToGrid="0">
      <p:cViewPr varScale="1">
        <p:scale>
          <a:sx n="62" d="100"/>
          <a:sy n="62" d="100"/>
        </p:scale>
        <p:origin x="294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EA41DC-3725-447C-A8FC-06E0309965E5}" type="datetimeFigureOut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3E9DB0-B131-4520-A560-4F5771624A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521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2097-8D6F-410B-BBC5-AA7CCB22F175}" type="datetimeFigureOut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EEA58-C77D-4791-926D-08615E1EFC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2588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2097-8D6F-410B-BBC5-AA7CCB22F175}" type="datetimeFigureOut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EEA58-C77D-4791-926D-08615E1EFC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8877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2097-8D6F-410B-BBC5-AA7CCB22F175}" type="datetimeFigureOut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EEA58-C77D-4791-926D-08615E1EFC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9102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2097-8D6F-410B-BBC5-AA7CCB22F175}" type="datetimeFigureOut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EEA58-C77D-4791-926D-08615E1EFC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9308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2097-8D6F-410B-BBC5-AA7CCB22F175}" type="datetimeFigureOut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EEA58-C77D-4791-926D-08615E1EFC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851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2097-8D6F-410B-BBC5-AA7CCB22F175}" type="datetimeFigureOut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EEA58-C77D-4791-926D-08615E1EFC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7037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2097-8D6F-410B-BBC5-AA7CCB22F175}" type="datetimeFigureOut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EEA58-C77D-4791-926D-08615E1EFC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9705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2097-8D6F-410B-BBC5-AA7CCB22F175}" type="datetimeFigureOut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EEA58-C77D-4791-926D-08615E1EFC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5159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2097-8D6F-410B-BBC5-AA7CCB22F175}" type="datetimeFigureOut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EEA58-C77D-4791-926D-08615E1EFC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2550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2097-8D6F-410B-BBC5-AA7CCB22F175}" type="datetimeFigureOut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EEA58-C77D-4791-926D-08615E1EFC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879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2097-8D6F-410B-BBC5-AA7CCB22F175}" type="datetimeFigureOut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EEA58-C77D-4791-926D-08615E1EFC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4284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62097-8D6F-410B-BBC5-AA7CCB22F175}" type="datetimeFigureOut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EEA58-C77D-4791-926D-08615E1EFC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5765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emf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オブジェクト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1884012"/>
              </p:ext>
            </p:extLst>
          </p:nvPr>
        </p:nvGraphicFramePr>
        <p:xfrm>
          <a:off x="38297" y="5639191"/>
          <a:ext cx="6839548" cy="36477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1" name="ワークシート" r:id="rId3" imgW="13411080" imgH="7153422" progId="Excel.Sheet.12">
                  <p:embed/>
                </p:oleObj>
              </mc:Choice>
              <mc:Fallback>
                <p:oleObj name="ワークシート" r:id="rId3" imgW="13411080" imgH="715342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297" y="5639191"/>
                        <a:ext cx="6839548" cy="36477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9" name="正方形/長方形 2058"/>
          <p:cNvSpPr/>
          <p:nvPr/>
        </p:nvSpPr>
        <p:spPr>
          <a:xfrm>
            <a:off x="5239657" y="-36040"/>
            <a:ext cx="1618343" cy="485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dist"/>
            <a:r>
              <a:rPr kumimoji="1" lang="ja-JP" altLang="en-US" sz="1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令和４年１０月７日</a:t>
            </a:r>
            <a:endParaRPr kumimoji="1" lang="en-US" altLang="ja-JP" sz="11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dist"/>
            <a:r>
              <a:rPr kumimoji="1" lang="ja-JP" altLang="en-US" sz="1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産業労働</a:t>
            </a:r>
            <a:r>
              <a:rPr kumimoji="1"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局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-52505" y="1321787"/>
            <a:ext cx="702288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200" kern="100" dirty="0">
                <a:solidFill>
                  <a:srgbClr val="26262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都</a:t>
            </a:r>
            <a:r>
              <a:rPr lang="ja-JP" altLang="en-US" sz="1200" kern="100" dirty="0" smtClean="0">
                <a:solidFill>
                  <a:srgbClr val="26262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で</a:t>
            </a:r>
            <a:r>
              <a:rPr lang="ja-JP" altLang="en-US" sz="1200" kern="100" dirty="0">
                <a:solidFill>
                  <a:srgbClr val="26262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は</a:t>
            </a:r>
            <a:r>
              <a:rPr lang="ja-JP" altLang="en-US" sz="1200" kern="100" dirty="0" smtClean="0">
                <a:solidFill>
                  <a:srgbClr val="26262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ja-JP" altLang="en-US" sz="12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今冬</a:t>
            </a:r>
            <a:r>
              <a:rPr lang="ja-JP" altLang="en-US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の電力確保に向けた</a:t>
            </a:r>
            <a:r>
              <a:rPr lang="ja-JP" altLang="en-US" sz="12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対策と</a:t>
            </a:r>
            <a:r>
              <a:rPr lang="ja-JP" altLang="en-US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電力</a:t>
            </a:r>
            <a:r>
              <a:rPr lang="ja-JP" altLang="en-US" sz="12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の</a:t>
            </a:r>
            <a:r>
              <a:rPr lang="ja-JP" altLang="en-US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ＨＴＴ（Ⓗ減らす・Ⓣ創る・Ⓣ</a:t>
            </a:r>
            <a:r>
              <a:rPr lang="ja-JP" altLang="en-US" sz="1200" b="1" kern="100" dirty="0" err="1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蓄める</a:t>
            </a:r>
            <a:r>
              <a:rPr lang="ja-JP" altLang="en-US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）・</a:t>
            </a:r>
            <a:r>
              <a:rPr lang="ja-JP" altLang="en-US" sz="12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脱炭素</a:t>
            </a:r>
            <a:r>
              <a:rPr lang="ja-JP" altLang="en-US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（ゼロエミッション）</a:t>
            </a:r>
            <a:r>
              <a:rPr lang="ja-JP" altLang="en-US" sz="12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化の推進のための対策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を更に強化・加速化するとともに、</a:t>
            </a:r>
            <a:r>
              <a:rPr lang="ja-JP" altLang="en-US" sz="12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円安</a:t>
            </a:r>
            <a:r>
              <a:rPr lang="ja-JP" altLang="en-US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等を</a:t>
            </a:r>
            <a:r>
              <a:rPr lang="ja-JP" altLang="en-US" sz="12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契機に都内</a:t>
            </a:r>
            <a:r>
              <a:rPr lang="ja-JP" altLang="en-US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への工場や事務所等の立地を図る中小</a:t>
            </a:r>
            <a:r>
              <a:rPr lang="ja-JP" altLang="en-US" sz="12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企業者への支援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を</a:t>
            </a:r>
            <a:r>
              <a:rPr lang="ja-JP" altLang="en-US" sz="1200" kern="100" dirty="0" smtClean="0">
                <a:solidFill>
                  <a:srgbClr val="26262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強化します。</a:t>
            </a:r>
            <a:endParaRPr lang="en-US" altLang="ja-JP" sz="600" kern="100" dirty="0" smtClean="0">
              <a:solidFill>
                <a:srgbClr val="26262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</a:pPr>
            <a:endParaRPr lang="en-US" altLang="ja-JP" sz="600" kern="100" dirty="0" smtClean="0">
              <a:solidFill>
                <a:srgbClr val="26262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</a:pPr>
            <a:r>
              <a:rPr lang="ja-JP" altLang="en-US" sz="1200" kern="100" dirty="0">
                <a:solidFill>
                  <a:srgbClr val="26262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 smtClean="0">
                <a:solidFill>
                  <a:srgbClr val="26262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このため</a:t>
            </a:r>
            <a:r>
              <a:rPr lang="ja-JP" altLang="en-US" sz="900" kern="100" dirty="0" smtClean="0">
                <a:solidFill>
                  <a:srgbClr val="26262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ja-JP" altLang="en-US" sz="1200" b="1" kern="100" dirty="0" smtClean="0">
                <a:solidFill>
                  <a:srgbClr val="26262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「東京都</a:t>
            </a:r>
            <a:r>
              <a:rPr lang="ja-JP" altLang="en-US" sz="1200" b="1" kern="100" dirty="0">
                <a:solidFill>
                  <a:srgbClr val="26262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中小企業制度</a:t>
            </a:r>
            <a:r>
              <a:rPr lang="ja-JP" altLang="en-US" sz="1200" b="1" kern="100" dirty="0" smtClean="0">
                <a:solidFill>
                  <a:srgbClr val="26262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融資」</a:t>
            </a:r>
            <a:r>
              <a:rPr lang="ja-JP" altLang="en-US" sz="1200" kern="100" dirty="0" smtClean="0">
                <a:solidFill>
                  <a:srgbClr val="26262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において</a:t>
            </a:r>
            <a:r>
              <a:rPr lang="ja-JP" altLang="en-US" sz="900" kern="100" dirty="0" smtClean="0">
                <a:solidFill>
                  <a:srgbClr val="26262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ja-JP" altLang="en-US" sz="1200" b="1" kern="100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ＨＴ</a:t>
            </a:r>
            <a:r>
              <a:rPr lang="ja-JP" altLang="en-US" sz="1200" b="1" kern="1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Ｔ</a:t>
            </a:r>
            <a:r>
              <a:rPr lang="ja-JP" altLang="en-US" sz="1200" b="1" kern="100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・ゼロエミッション支援</a:t>
            </a:r>
            <a:r>
              <a:rPr lang="ja-JP" altLang="en-US" sz="12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と</a:t>
            </a:r>
            <a:r>
              <a:rPr lang="ja-JP" altLang="en-US" sz="1200" b="1" kern="100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企業立地促進</a:t>
            </a:r>
            <a:r>
              <a:rPr lang="ja-JP" altLang="en-US" sz="1200" b="1" kern="100" dirty="0" smtClean="0">
                <a:solidFill>
                  <a:srgbClr val="26262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の</a:t>
            </a:r>
            <a:r>
              <a:rPr lang="ja-JP" altLang="en-US" sz="1200" b="1" kern="100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２メニュー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について、</a:t>
            </a:r>
            <a:r>
              <a:rPr lang="ja-JP" altLang="en-US" sz="1200" b="1" kern="100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対象事業の拡大や保証料補助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による</a:t>
            </a:r>
            <a:r>
              <a:rPr lang="ja-JP" altLang="en-US" sz="12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拡充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を行い</a:t>
            </a:r>
            <a:r>
              <a:rPr lang="ja-JP" altLang="en-US" sz="1200" kern="100" dirty="0" smtClean="0">
                <a:solidFill>
                  <a:srgbClr val="26262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ます</a:t>
            </a:r>
            <a:r>
              <a:rPr lang="ja-JP" altLang="en-US" sz="1000" kern="100" dirty="0" smtClean="0">
                <a:solidFill>
                  <a:srgbClr val="26262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1000" kern="100" dirty="0" smtClean="0">
              <a:solidFill>
                <a:srgbClr val="26262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8" name="テキスト ボックス 2"/>
          <p:cNvSpPr txBox="1"/>
          <p:nvPr/>
        </p:nvSpPr>
        <p:spPr>
          <a:xfrm>
            <a:off x="28238" y="3255418"/>
            <a:ext cx="6801486" cy="496500"/>
          </a:xfrm>
          <a:prstGeom prst="roundRect">
            <a:avLst>
              <a:gd name="adj" fmla="val 10063"/>
            </a:avLst>
          </a:prstGeom>
          <a:solidFill>
            <a:srgbClr val="FFFFCC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txBody>
          <a:bodyPr rot="0" spcFirstLastPara="0" vert="horz" wrap="square" lIns="72000" tIns="0" rIns="36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400"/>
              </a:lnSpc>
            </a:pPr>
            <a:r>
              <a:rPr lang="ja-JP" sz="1200" b="1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ポイント</a:t>
            </a:r>
            <a:r>
              <a:rPr lang="ja-JP" altLang="en-US" sz="12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① </a:t>
            </a:r>
            <a:r>
              <a:rPr lang="ja-JP" altLang="en-US" sz="1300" b="1" kern="100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対象</a:t>
            </a:r>
            <a:r>
              <a:rPr lang="ja-JP" altLang="en-US" sz="1300" b="1" kern="1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要件の拡大</a:t>
            </a:r>
            <a:endParaRPr lang="en-US" altLang="ja-JP" sz="1300" b="1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</a:pPr>
            <a:r>
              <a:rPr lang="ja-JP" altLang="en-US" sz="12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●</a:t>
            </a:r>
            <a:r>
              <a:rPr lang="ja-JP" altLang="en-US" sz="1200" b="1" kern="100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ＨＴＴ推進</a:t>
            </a:r>
            <a:r>
              <a:rPr lang="ja-JP" altLang="en-US" sz="12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に向けた様々な取組を行う事業者への資金繰り支援強化のため</a:t>
            </a:r>
            <a:r>
              <a:rPr lang="ja-JP" altLang="en-US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ja-JP" altLang="en-US" sz="1200" b="1" kern="100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対象</a:t>
            </a:r>
            <a:r>
              <a:rPr lang="ja-JP" altLang="en-US" sz="1150" b="1" kern="100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事業</a:t>
            </a:r>
            <a:r>
              <a:rPr lang="ja-JP" altLang="en-US" sz="115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を拡大</a:t>
            </a:r>
            <a:endParaRPr lang="en-US" altLang="ja-JP" sz="9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6" name="角丸四角形 15"/>
          <p:cNvSpPr>
            <a:spLocks/>
          </p:cNvSpPr>
          <p:nvPr/>
        </p:nvSpPr>
        <p:spPr>
          <a:xfrm>
            <a:off x="29566" y="471949"/>
            <a:ext cx="6800478" cy="814362"/>
          </a:xfrm>
          <a:prstGeom prst="roundRect">
            <a:avLst/>
          </a:prstGeom>
          <a:solidFill>
            <a:srgbClr val="FFFFCC"/>
          </a:solidFill>
          <a:ln w="38100" cap="flat" cmpd="dbl" algn="ctr">
            <a:solidFill>
              <a:schemeClr val="accent4">
                <a:lumMod val="50000"/>
              </a:scheme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20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脱炭素社会の実現や電力ひっ迫対策</a:t>
            </a:r>
            <a:r>
              <a:rPr lang="ja-JP" altLang="en-US" sz="2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・円安</a:t>
            </a:r>
            <a:r>
              <a:rPr lang="ja-JP" altLang="en-US" sz="20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等に対応した</a:t>
            </a:r>
            <a:endParaRPr lang="en-US" altLang="ja-JP" sz="2000" b="1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altLang="en-US" sz="20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資金繰り支援の充実　</a:t>
            </a:r>
            <a:r>
              <a:rPr lang="en-US" altLang="ja-JP" sz="20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20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中小</a:t>
            </a:r>
            <a:r>
              <a:rPr lang="ja-JP" altLang="en-US" sz="2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企業制度</a:t>
            </a:r>
            <a:r>
              <a:rPr lang="ja-JP" altLang="en-US" sz="20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融資</a:t>
            </a:r>
            <a:r>
              <a:rPr lang="en-US" altLang="ja-JP" sz="20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</a:t>
            </a:r>
            <a:endParaRPr lang="en-US" altLang="ja-JP" sz="2000" b="1" kern="100" dirty="0" smtClean="0">
              <a:solidFill>
                <a:srgbClr val="C0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sz="400" kern="100" dirty="0" smtClean="0">
              <a:solidFill>
                <a:srgbClr val="FF0066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" name="テキスト ボックス 10"/>
          <p:cNvSpPr txBox="1"/>
          <p:nvPr/>
        </p:nvSpPr>
        <p:spPr>
          <a:xfrm>
            <a:off x="18500" y="2705173"/>
            <a:ext cx="6836626" cy="342971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rot="0" spcFirstLastPara="0" vert="horz" wrap="square" lIns="72000" tIns="72000" rIns="36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400"/>
              </a:lnSpc>
            </a:pPr>
            <a:r>
              <a:rPr lang="ja-JP" altLang="en-US" sz="1600" b="1" kern="100" dirty="0" smtClean="0">
                <a:solidFill>
                  <a:schemeClr val="bg1"/>
                </a:solidFill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社会課題解決融資「</a:t>
            </a:r>
            <a:r>
              <a:rPr lang="ja-JP" altLang="en-US" sz="1600" b="1" kern="1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ＨＴ</a:t>
            </a:r>
            <a:r>
              <a:rPr lang="ja-JP" altLang="en-US" sz="1600" b="1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Ｔ</a:t>
            </a:r>
            <a:r>
              <a:rPr lang="ja-JP" altLang="en-US" sz="1600" b="1" kern="100" dirty="0" smtClean="0">
                <a:solidFill>
                  <a:schemeClr val="bg1"/>
                </a:solidFill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・ゼロエミッション支援</a:t>
            </a:r>
            <a:r>
              <a:rPr lang="en-US" altLang="ja-JP" sz="1000" b="1" kern="100" dirty="0" smtClean="0">
                <a:solidFill>
                  <a:schemeClr val="bg1"/>
                </a:solidFill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600" b="1" kern="100" dirty="0" smtClean="0">
                <a:solidFill>
                  <a:schemeClr val="bg1"/>
                </a:solidFill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」　</a:t>
            </a:r>
            <a:r>
              <a:rPr lang="ja-JP" altLang="en-US" sz="11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endParaRPr lang="en-US" altLang="ja-JP" sz="1100" b="1" kern="1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-52505" y="4347967"/>
            <a:ext cx="6907631" cy="409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kern="100" dirty="0" smtClean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円安等を契機に、都内への工場</a:t>
            </a:r>
            <a:r>
              <a:rPr lang="ja-JP" altLang="en-US" sz="1200" b="1" kern="100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・</a:t>
            </a:r>
            <a:r>
              <a:rPr lang="ja-JP" altLang="en-US" sz="1200" b="1" kern="100" dirty="0" smtClean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事務所等の立地を図る中小企業の資金繰りを保証料補助で支援</a:t>
            </a:r>
            <a:endParaRPr lang="en-US" altLang="ja-JP" sz="1200" b="1" kern="100" dirty="0" smtClean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8" name="テキスト ボックス 2"/>
          <p:cNvSpPr txBox="1"/>
          <p:nvPr/>
        </p:nvSpPr>
        <p:spPr>
          <a:xfrm>
            <a:off x="28238" y="3862216"/>
            <a:ext cx="6803695" cy="480770"/>
          </a:xfrm>
          <a:prstGeom prst="roundRect">
            <a:avLst>
              <a:gd name="adj" fmla="val 10063"/>
            </a:avLst>
          </a:prstGeom>
          <a:solidFill>
            <a:srgbClr val="FFFFCC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txBody>
          <a:bodyPr rot="0" spcFirstLastPara="0" vert="horz" wrap="square" lIns="72000" tIns="0" rIns="36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400"/>
              </a:lnSpc>
            </a:pPr>
            <a:r>
              <a:rPr lang="ja-JP" sz="1200" b="1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ポイント</a:t>
            </a:r>
            <a:r>
              <a:rPr lang="ja-JP" altLang="en-US" sz="12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② </a:t>
            </a:r>
            <a:r>
              <a:rPr lang="ja-JP" altLang="en-US" sz="1300" b="1" kern="100" dirty="0" smtClean="0">
                <a:solidFill>
                  <a:srgbClr val="0000FF"/>
                </a:solidFill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保証料補助の拡充</a:t>
            </a:r>
            <a:endParaRPr lang="en-US" altLang="ja-JP" sz="1300" b="1" kern="100" dirty="0" smtClean="0">
              <a:solidFill>
                <a:srgbClr val="0000FF"/>
              </a:solidFill>
              <a:latin typeface="Century" panose="02040604050505020304" pitchFamily="18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</a:pPr>
            <a:r>
              <a:rPr lang="ja-JP" altLang="en-US" sz="115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● </a:t>
            </a:r>
            <a:r>
              <a:rPr lang="ja-JP" altLang="en-US" sz="115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信用保証料</a:t>
            </a:r>
            <a:r>
              <a:rPr lang="ja-JP" altLang="en-US" sz="115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を従前の</a:t>
            </a:r>
            <a:r>
              <a:rPr lang="en-US" altLang="ja-JP" sz="115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1/2</a:t>
            </a:r>
            <a:r>
              <a:rPr lang="ja-JP" altLang="en-US" sz="115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補助から</a:t>
            </a:r>
            <a:r>
              <a:rPr lang="en-US" altLang="ja-JP" sz="1150" b="1" kern="100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2/3</a:t>
            </a:r>
            <a:r>
              <a:rPr lang="ja-JP" altLang="en-US" sz="1150" b="1" kern="100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補助</a:t>
            </a:r>
            <a:r>
              <a:rPr lang="ja-JP" altLang="en-US" sz="115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に拡充</a:t>
            </a:r>
            <a:r>
              <a:rPr lang="ja-JP" altLang="en-US" sz="115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（全事業者）</a:t>
            </a:r>
            <a:endParaRPr lang="en-US" altLang="ja-JP" sz="1150" b="1" kern="1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6" name="楕円 5"/>
          <p:cNvSpPr/>
          <p:nvPr/>
        </p:nvSpPr>
        <p:spPr>
          <a:xfrm>
            <a:off x="-1551094" y="2343524"/>
            <a:ext cx="1005485" cy="347318"/>
          </a:xfrm>
          <a:prstGeom prst="ellipse">
            <a:avLst/>
          </a:prstGeom>
          <a:solidFill>
            <a:srgbClr val="FD338E"/>
          </a:solidFill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リニューアル</a:t>
            </a: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663135" y="1368667"/>
            <a:ext cx="832769" cy="349862"/>
          </a:xfrm>
          <a:prstGeom prst="rect">
            <a:avLst/>
          </a:prstGeom>
        </p:spPr>
      </p:pic>
      <p:sp>
        <p:nvSpPr>
          <p:cNvPr id="32" name="正方形/長方形 31"/>
          <p:cNvSpPr/>
          <p:nvPr/>
        </p:nvSpPr>
        <p:spPr>
          <a:xfrm>
            <a:off x="3539412" y="3018236"/>
            <a:ext cx="3449628" cy="271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en-US" altLang="ja-JP" sz="10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※ </a:t>
            </a:r>
            <a:r>
              <a:rPr lang="ja-JP" altLang="en-US" sz="10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旧メニュー名称：</a:t>
            </a:r>
            <a:r>
              <a:rPr lang="ja-JP" altLang="en-US" sz="10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「脱炭素・ゼロエミッション支援」</a:t>
            </a:r>
            <a:endParaRPr lang="ja-JP" altLang="en-US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円/楕円 3"/>
          <p:cNvSpPr>
            <a:spLocks noChangeArrowheads="1"/>
          </p:cNvSpPr>
          <p:nvPr/>
        </p:nvSpPr>
        <p:spPr bwMode="auto">
          <a:xfrm>
            <a:off x="5297245" y="2755883"/>
            <a:ext cx="1503166" cy="228211"/>
          </a:xfrm>
          <a:prstGeom prst="roundRect">
            <a:avLst/>
          </a:prstGeom>
          <a:solidFill>
            <a:srgbClr val="FFFF00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/>
            <a:tailEnd/>
          </a:ln>
        </p:spPr>
        <p:txBody>
          <a:bodyPr rot="0" vert="horz" wrap="square" lIns="0" tIns="36000" rIns="0" bIns="0" anchor="ctr" anchorCtr="1" upright="1">
            <a:noAutofit/>
          </a:bodyPr>
          <a:lstStyle/>
          <a:p>
            <a:pPr algn="ctr">
              <a:lnSpc>
                <a:spcPts val="1000"/>
              </a:lnSpc>
              <a:spcAft>
                <a:spcPts val="0"/>
              </a:spcAft>
            </a:pPr>
            <a:r>
              <a:rPr lang="en-US" altLang="ja-JP" sz="1200" b="1" dirty="0" smtClean="0">
                <a:ln w="0"/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10</a:t>
            </a:r>
            <a:r>
              <a:rPr lang="ja-JP" altLang="en-US" sz="1200" b="1" dirty="0" smtClean="0">
                <a:ln w="0"/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月</a:t>
            </a:r>
            <a:r>
              <a:rPr lang="en-US" altLang="ja-JP" sz="1200" b="1" dirty="0">
                <a:ln w="0"/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25</a:t>
            </a:r>
            <a:r>
              <a:rPr lang="ja-JP" altLang="en-US" sz="1200" b="1" dirty="0" smtClean="0">
                <a:ln w="0"/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日受付開始</a:t>
            </a:r>
            <a:endParaRPr lang="ja-JP" sz="1200" b="1" kern="100" dirty="0">
              <a:ln w="0"/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5" name="テキスト ボックス 10"/>
          <p:cNvSpPr txBox="1"/>
          <p:nvPr/>
        </p:nvSpPr>
        <p:spPr>
          <a:xfrm>
            <a:off x="18500" y="4639880"/>
            <a:ext cx="6836626" cy="342971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rot="0" spcFirstLastPara="0" vert="horz" wrap="square" lIns="72000" tIns="72000" rIns="36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400"/>
              </a:lnSpc>
            </a:pPr>
            <a:r>
              <a:rPr lang="ja-JP" altLang="en-US" sz="1600" b="1" kern="100" dirty="0" smtClean="0">
                <a:solidFill>
                  <a:schemeClr val="bg1"/>
                </a:solidFill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</a:t>
            </a:r>
            <a:r>
              <a:rPr lang="ja-JP" altLang="en-US" sz="1600" b="1" kern="100" dirty="0">
                <a:solidFill>
                  <a:schemeClr val="bg1"/>
                </a:solidFill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設備</a:t>
            </a:r>
            <a:r>
              <a:rPr lang="ja-JP" altLang="en-US" sz="1600" b="1" kern="100" dirty="0" smtClean="0">
                <a:solidFill>
                  <a:schemeClr val="bg1"/>
                </a:solidFill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融資「設備投資・企業立地促進」　</a:t>
            </a:r>
            <a:r>
              <a:rPr lang="ja-JP" altLang="en-US" sz="11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endParaRPr lang="en-US" altLang="ja-JP" sz="1100" b="1" kern="1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6" name="円/楕円 3"/>
          <p:cNvSpPr>
            <a:spLocks noChangeArrowheads="1"/>
          </p:cNvSpPr>
          <p:nvPr/>
        </p:nvSpPr>
        <p:spPr bwMode="auto">
          <a:xfrm>
            <a:off x="5297245" y="4697259"/>
            <a:ext cx="1503166" cy="228211"/>
          </a:xfrm>
          <a:prstGeom prst="roundRect">
            <a:avLst/>
          </a:prstGeom>
          <a:solidFill>
            <a:srgbClr val="FFFF00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/>
            <a:tailEnd/>
          </a:ln>
        </p:spPr>
        <p:txBody>
          <a:bodyPr rot="0" vert="horz" wrap="square" lIns="0" tIns="36000" rIns="0" bIns="0" anchor="ctr" anchorCtr="1" upright="1">
            <a:noAutofit/>
          </a:bodyPr>
          <a:lstStyle/>
          <a:p>
            <a:pPr algn="ctr">
              <a:lnSpc>
                <a:spcPts val="1000"/>
              </a:lnSpc>
              <a:spcAft>
                <a:spcPts val="0"/>
              </a:spcAft>
            </a:pPr>
            <a:r>
              <a:rPr lang="en-US" altLang="ja-JP" sz="1200" b="1" dirty="0" smtClean="0">
                <a:ln w="0"/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10</a:t>
            </a:r>
            <a:r>
              <a:rPr lang="ja-JP" altLang="en-US" sz="1200" b="1" dirty="0" smtClean="0">
                <a:ln w="0"/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月</a:t>
            </a:r>
            <a:r>
              <a:rPr lang="en-US" altLang="ja-JP" sz="1200" b="1" dirty="0">
                <a:ln w="0"/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25</a:t>
            </a:r>
            <a:r>
              <a:rPr lang="ja-JP" altLang="en-US" sz="1200" b="1" dirty="0" smtClean="0">
                <a:ln w="0"/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日受付開始</a:t>
            </a:r>
            <a:endParaRPr lang="ja-JP" sz="1200" b="1" kern="100" dirty="0">
              <a:ln w="0"/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7" name="楕円 36"/>
          <p:cNvSpPr/>
          <p:nvPr/>
        </p:nvSpPr>
        <p:spPr>
          <a:xfrm>
            <a:off x="-1749492" y="1888145"/>
            <a:ext cx="1005485" cy="347318"/>
          </a:xfrm>
          <a:prstGeom prst="ellipse">
            <a:avLst/>
          </a:prstGeom>
          <a:solidFill>
            <a:srgbClr val="FD338E"/>
          </a:solidFill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拡充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329" y="4666853"/>
            <a:ext cx="721923" cy="280276"/>
          </a:xfrm>
          <a:prstGeom prst="rect">
            <a:avLst/>
          </a:prstGeom>
        </p:spPr>
      </p:pic>
      <p:sp>
        <p:nvSpPr>
          <p:cNvPr id="38" name="テキスト ボックス 2"/>
          <p:cNvSpPr txBox="1"/>
          <p:nvPr/>
        </p:nvSpPr>
        <p:spPr>
          <a:xfrm>
            <a:off x="18500" y="5035441"/>
            <a:ext cx="6803695" cy="508128"/>
          </a:xfrm>
          <a:prstGeom prst="roundRect">
            <a:avLst>
              <a:gd name="adj" fmla="val 10063"/>
            </a:avLst>
          </a:prstGeom>
          <a:solidFill>
            <a:srgbClr val="FFFFCC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txBody>
          <a:bodyPr rot="0" spcFirstLastPara="0" vert="horz" wrap="square" lIns="72000" tIns="0" rIns="36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400"/>
              </a:lnSpc>
            </a:pPr>
            <a:r>
              <a:rPr lang="ja-JP" sz="1200" b="1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ポイント</a:t>
            </a:r>
            <a:r>
              <a:rPr lang="ja-JP" altLang="en-US" sz="1200" b="1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①</a:t>
            </a:r>
            <a:r>
              <a:rPr lang="ja-JP" altLang="en-US" sz="12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1300" b="1" kern="100" dirty="0" smtClean="0">
                <a:solidFill>
                  <a:srgbClr val="0000FF"/>
                </a:solidFill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保証料補助の拡充</a:t>
            </a:r>
            <a:endParaRPr lang="en-US" altLang="ja-JP" sz="1300" b="1" kern="100" dirty="0" smtClean="0">
              <a:solidFill>
                <a:srgbClr val="0000FF"/>
              </a:solidFill>
              <a:latin typeface="Century" panose="02040604050505020304" pitchFamily="18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</a:pPr>
            <a:r>
              <a:rPr lang="ja-JP" altLang="en-US" sz="115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● </a:t>
            </a:r>
            <a:r>
              <a:rPr lang="ja-JP" altLang="en-US" sz="115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「企業立地促進」</a:t>
            </a:r>
            <a:r>
              <a:rPr lang="ja-JP" altLang="en-US" sz="115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</a:t>
            </a:r>
            <a:r>
              <a:rPr lang="ja-JP" altLang="en-US" sz="115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信用保証料</a:t>
            </a:r>
            <a:r>
              <a:rPr lang="ja-JP" altLang="en-US" sz="115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を従前の</a:t>
            </a:r>
            <a:r>
              <a:rPr lang="en-US" altLang="ja-JP" sz="115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1/2</a:t>
            </a:r>
            <a:r>
              <a:rPr lang="ja-JP" altLang="en-US" sz="115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補助から</a:t>
            </a:r>
            <a:r>
              <a:rPr lang="en-US" altLang="ja-JP" sz="1150" b="1" kern="100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2/3</a:t>
            </a:r>
            <a:r>
              <a:rPr lang="ja-JP" altLang="en-US" sz="1150" b="1" kern="100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補助</a:t>
            </a:r>
            <a:r>
              <a:rPr lang="ja-JP" altLang="en-US" sz="115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に拡充</a:t>
            </a:r>
            <a:r>
              <a:rPr lang="ja-JP" altLang="en-US" sz="115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（全事業者）</a:t>
            </a:r>
            <a:endParaRPr lang="en-US" altLang="ja-JP" sz="1150" b="1" kern="1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-52505" y="2411038"/>
            <a:ext cx="6907631" cy="409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kern="100" dirty="0" smtClean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ＨＴ</a:t>
            </a:r>
            <a:r>
              <a:rPr lang="ja-JP" altLang="en-US" sz="1200" b="1" kern="100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Ｔ</a:t>
            </a:r>
            <a:r>
              <a:rPr lang="ja-JP" altLang="en-US" sz="1200" b="1" kern="100" dirty="0" smtClean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推進に取り組む中小企業の資金繰りを幅広く支援し、脱炭素社会の実現を目指す</a:t>
            </a:r>
            <a:endParaRPr lang="en-US" altLang="ja-JP" sz="1200" b="1" kern="100" dirty="0" smtClean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45" name="図 4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3103" y="8093683"/>
            <a:ext cx="829899" cy="322196"/>
          </a:xfrm>
          <a:prstGeom prst="rect">
            <a:avLst/>
          </a:prstGeom>
        </p:spPr>
      </p:pic>
      <p:sp>
        <p:nvSpPr>
          <p:cNvPr id="30" name="Text Box 74"/>
          <p:cNvSpPr txBox="1">
            <a:spLocks noChangeArrowheads="1"/>
          </p:cNvSpPr>
          <p:nvPr/>
        </p:nvSpPr>
        <p:spPr bwMode="auto">
          <a:xfrm>
            <a:off x="20638" y="9338734"/>
            <a:ext cx="6769629" cy="526646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4295" tIns="8890" rIns="74295" bIns="8890" anchor="b" anchorCtr="0" upright="1">
            <a:noAutofit/>
          </a:bodyPr>
          <a:lstStyle/>
          <a:p>
            <a:pPr algn="just">
              <a:lnSpc>
                <a:spcPts val="1400"/>
              </a:lnSpc>
              <a:spcBef>
                <a:spcPts val="120"/>
              </a:spcBef>
              <a:spcAft>
                <a:spcPts val="0"/>
              </a:spcAft>
            </a:pPr>
            <a:endParaRPr lang="en-US" altLang="ja-JP" sz="1050" kern="100" dirty="0" smtClean="0">
              <a:effectLst/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  <a:spcBef>
                <a:spcPts val="120"/>
              </a:spcBef>
              <a:spcAft>
                <a:spcPts val="0"/>
              </a:spcAft>
            </a:pPr>
            <a:r>
              <a:rPr lang="ja-JP" altLang="en-US" sz="1020" kern="100" dirty="0" smtClean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　</a:t>
            </a:r>
            <a:r>
              <a:rPr lang="en-US" altLang="ja-JP" sz="1020" kern="100" dirty="0" smtClean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【</a:t>
            </a:r>
            <a:r>
              <a:rPr lang="ja-JP" sz="1020" kern="100" dirty="0" smtClean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問い合わせ</a:t>
            </a:r>
            <a:r>
              <a:rPr lang="en-US" altLang="ja-JP" sz="1020" kern="100" dirty="0" smtClean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】</a:t>
            </a:r>
            <a:r>
              <a:rPr lang="ja-JP" altLang="en-US" sz="1020" kern="100" dirty="0" smtClean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産業労働局金融部金融課　</a:t>
            </a:r>
            <a:r>
              <a:rPr lang="ja-JP" altLang="en-US" sz="102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電話 </a:t>
            </a:r>
            <a:r>
              <a:rPr lang="en-US" altLang="ja-JP" sz="1020" kern="10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03-5320-4877</a:t>
            </a:r>
            <a:endParaRPr lang="ja-JP" altLang="ja-JP" sz="102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578" y="28449"/>
            <a:ext cx="1009354" cy="414111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329" y="2737681"/>
            <a:ext cx="721923" cy="303294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9408" y="6133676"/>
            <a:ext cx="808127" cy="339510"/>
          </a:xfrm>
          <a:prstGeom prst="rect">
            <a:avLst/>
          </a:prstGeom>
        </p:spPr>
      </p:pic>
      <p:sp>
        <p:nvSpPr>
          <p:cNvPr id="27" name="Rectangle 30"/>
          <p:cNvSpPr>
            <a:spLocks noChangeArrowheads="1"/>
          </p:cNvSpPr>
          <p:nvPr/>
        </p:nvSpPr>
        <p:spPr bwMode="auto">
          <a:xfrm>
            <a:off x="555371" y="9430852"/>
            <a:ext cx="515557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▶ </a:t>
            </a:r>
            <a:r>
              <a: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融資メニューの</a:t>
            </a:r>
            <a:r>
              <a:rPr kumimoji="0" lang="ja-JP" altLang="ja-JP" sz="10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詳細は産業労働局ホームページ（</a:t>
            </a:r>
            <a:r>
              <a:rPr kumimoji="0" lang="en-US" altLang="ja-JP" sz="10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QR</a:t>
            </a:r>
            <a:r>
              <a: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コード参照）</a:t>
            </a:r>
            <a:r>
              <a:rPr lang="ja-JP" altLang="en-US" sz="1000" dirty="0" smtClean="0">
                <a:solidFill>
                  <a:schemeClr val="accent4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でもご確認いただけます。</a:t>
            </a:r>
            <a:endParaRPr kumimoji="0" lang="en-US" altLang="ja-JP" sz="10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71967" y="9357839"/>
            <a:ext cx="505828" cy="505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56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65979" y="451821"/>
            <a:ext cx="6759722" cy="8956818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1849" y="9408639"/>
            <a:ext cx="473277" cy="473277"/>
          </a:xfrm>
          <a:prstGeom prst="rect">
            <a:avLst/>
          </a:prstGeom>
        </p:spPr>
      </p:pic>
      <p:sp>
        <p:nvSpPr>
          <p:cNvPr id="27" name="Rectangle 30"/>
          <p:cNvSpPr>
            <a:spLocks noChangeArrowheads="1"/>
          </p:cNvSpPr>
          <p:nvPr/>
        </p:nvSpPr>
        <p:spPr bwMode="auto">
          <a:xfrm>
            <a:off x="1568975" y="9612249"/>
            <a:ext cx="515557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▶ </a:t>
            </a:r>
            <a:r>
              <a: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融資メニューの</a:t>
            </a:r>
            <a:r>
              <a:rPr kumimoji="0" lang="ja-JP" altLang="ja-JP" sz="10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詳細は産業労働局ホームページ（</a:t>
            </a:r>
            <a:r>
              <a:rPr kumimoji="0" lang="en-US" altLang="ja-JP" sz="10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QR</a:t>
            </a:r>
            <a:r>
              <a: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コード参照）</a:t>
            </a:r>
            <a:r>
              <a:rPr lang="ja-JP" altLang="en-US" sz="1000" dirty="0" smtClean="0">
                <a:solidFill>
                  <a:schemeClr val="accent4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でもご確認いただけます。</a:t>
            </a:r>
            <a:endParaRPr kumimoji="0" lang="en-US" altLang="ja-JP" sz="10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93785" y="451821"/>
            <a:ext cx="6689384" cy="11825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「ＨＴＴ・ゼロエミッション支援」対象事業・取組一覧</a:t>
            </a:r>
            <a:endParaRPr lang="en-US" altLang="ja-JP" sz="2000" b="1" kern="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2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　　　　　　　　</a:t>
            </a:r>
            <a:r>
              <a:rPr lang="en-US" altLang="ja-JP" sz="12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※ </a:t>
            </a:r>
            <a:r>
              <a:rPr lang="ja-JP" altLang="en-US" sz="1200" b="1" kern="100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青字が今回追加事業（令和</a:t>
            </a:r>
            <a:r>
              <a:rPr lang="en-US" altLang="ja-JP" sz="1200" b="1" kern="100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4</a:t>
            </a:r>
            <a:r>
              <a:rPr lang="ja-JP" altLang="en-US" sz="1200" b="1" kern="100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1200" b="1" kern="100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10</a:t>
            </a:r>
            <a:r>
              <a:rPr lang="ja-JP" altLang="en-US" sz="1200" b="1" kern="100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1200" b="1" kern="100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25</a:t>
            </a:r>
            <a:r>
              <a:rPr lang="ja-JP" altLang="en-US" sz="1200" b="1" kern="100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日受付開始）</a:t>
            </a:r>
            <a:endParaRPr lang="en-US" altLang="ja-JP" sz="1200" b="1" kern="100" dirty="0" smtClean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200" b="1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　　　　　　　　　　黒字は旧メニュー「脱炭素・ゼロエミッション支援」からの対象事業</a:t>
            </a:r>
            <a:endParaRPr lang="en-US" altLang="ja-JP" sz="1200" b="1" kern="100" dirty="0" smtClean="0">
              <a:solidFill>
                <a:srgbClr val="D0021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8904194"/>
              </p:ext>
            </p:extLst>
          </p:nvPr>
        </p:nvGraphicFramePr>
        <p:xfrm>
          <a:off x="171402" y="1634349"/>
          <a:ext cx="6534150" cy="723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ワークシート" r:id="rId4" imgW="6534000" imgH="7239027" progId="Excel.Sheet.12">
                  <p:embed/>
                </p:oleObj>
              </mc:Choice>
              <mc:Fallback>
                <p:oleObj name="ワークシート" r:id="rId4" imgW="6534000" imgH="723902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1402" y="1634349"/>
                        <a:ext cx="6534150" cy="723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07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4805</TotalTime>
  <Words>448</Words>
  <Application>Microsoft Office PowerPoint</Application>
  <PresentationFormat>A4 210 x 297 mm</PresentationFormat>
  <Paragraphs>29</Paragraphs>
  <Slides>2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5" baseType="lpstr">
      <vt:lpstr>HGSｺﾞｼｯｸM</vt:lpstr>
      <vt:lpstr>HG丸ｺﾞｼｯｸM-PRO</vt:lpstr>
      <vt:lpstr>Meiryo UI</vt:lpstr>
      <vt:lpstr>メイリオ</vt:lpstr>
      <vt:lpstr>游ゴシック</vt:lpstr>
      <vt:lpstr>游ゴシック Light</vt:lpstr>
      <vt:lpstr>Arial</vt:lpstr>
      <vt:lpstr>Calibri</vt:lpstr>
      <vt:lpstr>Calibri Light</vt:lpstr>
      <vt:lpstr>Century</vt:lpstr>
      <vt:lpstr>Times New Roman</vt:lpstr>
      <vt:lpstr>Office テーマ</vt:lpstr>
      <vt:lpstr>ワークシート</vt:lpstr>
      <vt:lpstr>PowerPoint プレゼンテーション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</dc:creator>
  <cp:lastModifiedBy>東京都</cp:lastModifiedBy>
  <cp:revision>271</cp:revision>
  <cp:lastPrinted>2022-06-10T06:42:01Z</cp:lastPrinted>
  <dcterms:created xsi:type="dcterms:W3CDTF">2021-05-26T05:25:56Z</dcterms:created>
  <dcterms:modified xsi:type="dcterms:W3CDTF">2022-10-06T03:04:00Z</dcterms:modified>
</cp:coreProperties>
</file>