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9906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5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11813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F7847-5F43-4F27-8FA8-73230721B88B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0600" y="3300413"/>
            <a:ext cx="79248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11813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8172-D777-444B-A32B-2BE44C898C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95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68172-D777-444B-A32B-2BE44C898CC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87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5300" y="274320"/>
            <a:ext cx="89154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685800" y="292362"/>
            <a:ext cx="853440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6995" marR="5080" indent="-1344930" algn="ctr">
              <a:lnSpc>
                <a:spcPct val="100000"/>
              </a:lnSpc>
              <a:spcBef>
                <a:spcPts val="100"/>
              </a:spcBef>
            </a:pPr>
            <a:r>
              <a:rPr b="1" spc="-2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「</a:t>
            </a:r>
            <a:r>
              <a:rPr lang="ja-JP" altLang="en-US" b="1" spc="-2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島</a:t>
            </a:r>
            <a:r>
              <a:rPr lang="ja-JP" altLang="en-US" b="1" spc="-20" dirty="0" err="1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しょ</a:t>
            </a:r>
            <a:r>
              <a:rPr lang="ja-JP" altLang="en-US" b="1" spc="-2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地域における再生可能エネルギーの利用拡大（再エネパイロット事業）</a:t>
            </a:r>
            <a:r>
              <a:rPr b="1" spc="-2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」</a:t>
            </a:r>
            <a:endParaRPr lang="en-US" b="1" spc="-20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  <a:p>
            <a:pPr marL="1356995" marR="5080" indent="-1344930"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b="1" spc="-1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採択事業の概要</a:t>
            </a:r>
            <a:endParaRPr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11307" y="978003"/>
            <a:ext cx="8280000" cy="1080000"/>
          </a:xfrm>
          <a:prstGeom prst="rect">
            <a:avLst/>
          </a:prstGeom>
          <a:ln w="12192">
            <a:solidFill>
              <a:srgbClr val="7E7E7E"/>
            </a:solidFill>
          </a:ln>
        </p:spPr>
        <p:txBody>
          <a:bodyPr vert="horz" wrap="square" lIns="0" tIns="26670" rIns="0" bIns="0" rtlCol="0" anchor="ctr">
            <a:spAutoFit/>
          </a:bodyPr>
          <a:lstStyle/>
          <a:p>
            <a:pPr marL="36195" marR="52705" algn="just">
              <a:lnSpc>
                <a:spcPct val="100099"/>
              </a:lnSpc>
              <a:spcBef>
                <a:spcPts val="890"/>
              </a:spcBef>
            </a:pPr>
            <a:r>
              <a:rPr lang="ja-JP" altLang="en-US" sz="1600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多様な再生可能エネルギーのポテンシャルを有している</a:t>
            </a:r>
            <a:r>
              <a:rPr lang="ja-JP" altLang="en-US" sz="1600" b="1" u="sng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島しょ地域</a:t>
            </a:r>
            <a:r>
              <a:rPr lang="ja-JP" altLang="en-US" sz="1600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において、</a:t>
            </a:r>
            <a:r>
              <a:rPr lang="ja-JP" altLang="en-US" sz="1600" b="1" u="sng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先駆的な　再エネ機器を小規模で実装</a:t>
            </a:r>
            <a:r>
              <a:rPr lang="ja-JP" altLang="en-US" sz="1600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することにより、</a:t>
            </a:r>
            <a:r>
              <a:rPr lang="ja-JP" altLang="en-US" sz="1600" b="1" u="sng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再エネの導入を促進</a:t>
            </a:r>
            <a:r>
              <a:rPr lang="ja-JP" altLang="en-US" sz="1600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するとともに、</a:t>
            </a:r>
            <a:r>
              <a:rPr lang="ja-JP" altLang="en-US" sz="1600" b="1" u="sng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その効果を検証</a:t>
            </a:r>
            <a:r>
              <a:rPr lang="ja-JP" altLang="en-US" sz="1600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することで、</a:t>
            </a:r>
            <a:r>
              <a:rPr lang="ja-JP" altLang="en-US" sz="1600" b="1" u="sng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島しょ地域における再エネ利用拡大</a:t>
            </a:r>
            <a:r>
              <a:rPr lang="ja-JP" altLang="en-US" sz="1600" spc="-10" dirty="0">
                <a:uFill>
                  <a:solidFill>
                    <a:srgbClr val="000000"/>
                  </a:solidFill>
                </a:uFill>
                <a:latin typeface="ＭＳ ゴシック" panose="020B0609070205080204" pitchFamily="49" charset="-128"/>
                <a:ea typeface="ＭＳ ゴシック" panose="020B0609070205080204" pitchFamily="49" charset="-128"/>
                <a:cs typeface="Calibri"/>
              </a:rPr>
              <a:t>につなげていく</a:t>
            </a:r>
            <a:endParaRPr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89590" y="4719353"/>
            <a:ext cx="8280000" cy="1980000"/>
          </a:xfrm>
          <a:prstGeom prst="rect">
            <a:avLst/>
          </a:prstGeom>
          <a:ln w="12192">
            <a:solidFill>
              <a:srgbClr val="7E7E7E"/>
            </a:solidFill>
          </a:ln>
        </p:spPr>
        <p:txBody>
          <a:bodyPr vert="horz" wrap="square" lIns="0" tIns="41910" rIns="0" bIns="0" rtlCol="0" anchor="ctr">
            <a:spAutoFit/>
          </a:bodyPr>
          <a:lstStyle/>
          <a:p>
            <a:pPr marL="35559" marR="105410">
              <a:lnSpc>
                <a:spcPts val="1400"/>
              </a:lnSpc>
              <a:spcBef>
                <a:spcPts val="330"/>
              </a:spcBef>
              <a:tabLst>
                <a:tab pos="208279" algn="l"/>
              </a:tabLst>
            </a:pPr>
            <a:r>
              <a:rPr lang="ja-JP" altLang="en-US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・大島町と連携して、地中熱利用設備を小規模で実装</a:t>
            </a:r>
            <a:endParaRPr lang="en-US" altLang="ja-JP" sz="1600" spc="-25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  <a:p>
            <a:pPr marL="35559" marR="105410">
              <a:lnSpc>
                <a:spcPts val="1400"/>
              </a:lnSpc>
              <a:spcBef>
                <a:spcPts val="330"/>
              </a:spcBef>
              <a:tabLst>
                <a:tab pos="208279" algn="l"/>
              </a:tabLst>
            </a:pPr>
            <a:r>
              <a:rPr lang="ja-JP" altLang="en-US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・島しょ地域における地中熱利用の導入ポテンシャルを有効活用</a:t>
            </a:r>
            <a:endParaRPr lang="en-US" altLang="ja-JP" sz="1600" spc="-25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  <a:p>
            <a:pPr marL="35559" marR="105410">
              <a:lnSpc>
                <a:spcPts val="1400"/>
              </a:lnSpc>
              <a:spcBef>
                <a:spcPts val="330"/>
              </a:spcBef>
              <a:tabLst>
                <a:tab pos="208279" algn="l"/>
              </a:tabLst>
            </a:pPr>
            <a:endParaRPr lang="ja-JP" altLang="en-US" sz="1600" spc="-25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  <a:p>
            <a:pPr marL="35559" marR="105410">
              <a:lnSpc>
                <a:spcPts val="1400"/>
              </a:lnSpc>
              <a:spcBef>
                <a:spcPts val="330"/>
              </a:spcBef>
              <a:tabLst>
                <a:tab pos="208279" algn="l"/>
              </a:tabLst>
            </a:pPr>
            <a:r>
              <a:rPr lang="ja-JP" altLang="en-US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⇒</a:t>
            </a:r>
            <a:r>
              <a:rPr lang="en-US" altLang="ja-JP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【</a:t>
            </a:r>
            <a:r>
              <a:rPr lang="ja-JP" altLang="en-US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設備の導入例</a:t>
            </a:r>
            <a:r>
              <a:rPr lang="en-US" altLang="ja-JP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】</a:t>
            </a:r>
          </a:p>
          <a:p>
            <a:pPr marL="35559" marR="105410">
              <a:lnSpc>
                <a:spcPts val="1400"/>
              </a:lnSpc>
              <a:spcBef>
                <a:spcPts val="330"/>
              </a:spcBef>
              <a:tabLst>
                <a:tab pos="208279" algn="l"/>
              </a:tabLst>
            </a:pPr>
            <a:r>
              <a:rPr lang="ja-JP" altLang="en-US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地中熱ヒートポンプを活用した温泉の加温、</a:t>
            </a:r>
            <a:endParaRPr lang="en-US" altLang="ja-JP" sz="1600" spc="-25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  <a:p>
            <a:pPr marL="35559" marR="105410">
              <a:lnSpc>
                <a:spcPts val="1400"/>
              </a:lnSpc>
              <a:spcBef>
                <a:spcPts val="330"/>
              </a:spcBef>
              <a:tabLst>
                <a:tab pos="208279" algn="l"/>
              </a:tabLst>
            </a:pPr>
            <a:r>
              <a:rPr lang="ja-JP" altLang="en-US" sz="1600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温泉施設の空調への活用等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499764" y="3665459"/>
            <a:ext cx="8280000" cy="900000"/>
          </a:xfrm>
          <a:prstGeom prst="rect">
            <a:avLst/>
          </a:prstGeom>
          <a:ln w="12192">
            <a:solidFill>
              <a:srgbClr val="7E7E7E"/>
            </a:solidFill>
          </a:ln>
        </p:spPr>
        <p:txBody>
          <a:bodyPr vert="horz" wrap="square" lIns="0" tIns="33020" rIns="0" bIns="0" rtlCol="0" anchor="ctr">
            <a:spAutoFit/>
          </a:bodyPr>
          <a:lstStyle/>
          <a:p>
            <a:pPr marL="36194">
              <a:lnSpc>
                <a:spcPct val="100000"/>
              </a:lnSpc>
              <a:spcBef>
                <a:spcPts val="5"/>
              </a:spcBef>
              <a:tabLst>
                <a:tab pos="208279" algn="l"/>
              </a:tabLst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大島町</a:t>
            </a:r>
          </a:p>
          <a:p>
            <a:pPr marL="36194">
              <a:lnSpc>
                <a:spcPct val="100000"/>
              </a:lnSpc>
              <a:spcBef>
                <a:spcPts val="5"/>
              </a:spcBef>
              <a:tabLst>
                <a:tab pos="208279" algn="l"/>
              </a:tabLst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　・愛らんどセンター御神火温泉（元町仲の原１－８）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9372291" y="2539"/>
            <a:ext cx="49154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別紙</a:t>
            </a:r>
            <a:endParaRPr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857366"/>
            <a:ext cx="1752600" cy="1787651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6705600" y="6368018"/>
            <a:ext cx="1367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出典：環境省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EF5DCD23-B47E-796F-9DD7-11B619A13BA2}"/>
              </a:ext>
            </a:extLst>
          </p:cNvPr>
          <p:cNvSpPr txBox="1"/>
          <p:nvPr/>
        </p:nvSpPr>
        <p:spPr>
          <a:xfrm>
            <a:off x="144000" y="2242015"/>
            <a:ext cx="1260000" cy="540000"/>
          </a:xfrm>
          <a:prstGeom prst="rect">
            <a:avLst/>
          </a:prstGeom>
          <a:solidFill>
            <a:srgbClr val="BEBEBE"/>
          </a:solidFill>
          <a:ln w="12192">
            <a:solidFill>
              <a:srgbClr val="7E7E7E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600" b="1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発電技術</a:t>
            </a:r>
            <a:endParaRPr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5E495CD0-494C-3BE8-5D25-0E46EA2442D8}"/>
              </a:ext>
            </a:extLst>
          </p:cNvPr>
          <p:cNvSpPr txBox="1"/>
          <p:nvPr/>
        </p:nvSpPr>
        <p:spPr>
          <a:xfrm>
            <a:off x="144000" y="2960020"/>
            <a:ext cx="1260000" cy="540000"/>
          </a:xfrm>
          <a:prstGeom prst="rect">
            <a:avLst/>
          </a:prstGeom>
          <a:solidFill>
            <a:srgbClr val="BEBEBE"/>
          </a:solidFill>
          <a:ln w="12192">
            <a:solidFill>
              <a:srgbClr val="7E7E7E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600" b="1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代表事業者</a:t>
            </a:r>
            <a:endParaRPr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140DD239-AE22-CAD3-3E85-7B3404075B8A}"/>
              </a:ext>
            </a:extLst>
          </p:cNvPr>
          <p:cNvSpPr txBox="1"/>
          <p:nvPr/>
        </p:nvSpPr>
        <p:spPr>
          <a:xfrm>
            <a:off x="1511307" y="2242015"/>
            <a:ext cx="8280000" cy="540000"/>
          </a:xfrm>
          <a:prstGeom prst="rect">
            <a:avLst/>
          </a:prstGeom>
          <a:ln w="12192">
            <a:solidFill>
              <a:srgbClr val="7E7E7E"/>
            </a:solidFill>
          </a:ln>
        </p:spPr>
        <p:txBody>
          <a:bodyPr vert="horz" wrap="square" lIns="0" tIns="26670" rIns="0" bIns="0" rtlCol="0" anchor="ctr">
            <a:spAutoFit/>
          </a:bodyPr>
          <a:lstStyle/>
          <a:p>
            <a:pPr marL="36195" marR="52705" algn="ctr">
              <a:lnSpc>
                <a:spcPct val="100099"/>
              </a:lnSpc>
              <a:spcBef>
                <a:spcPts val="890"/>
              </a:spcBef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地中熱利用</a:t>
            </a:r>
          </a:p>
        </p:txBody>
      </p:sp>
      <p:sp>
        <p:nvSpPr>
          <p:cNvPr id="26" name="object 16">
            <a:extLst>
              <a:ext uri="{FF2B5EF4-FFF2-40B4-BE49-F238E27FC236}">
                <a16:creationId xmlns:a16="http://schemas.microsoft.com/office/drawing/2014/main" id="{C908C26A-E799-2751-2D65-DF657E9A4812}"/>
              </a:ext>
            </a:extLst>
          </p:cNvPr>
          <p:cNvSpPr txBox="1"/>
          <p:nvPr/>
        </p:nvSpPr>
        <p:spPr>
          <a:xfrm>
            <a:off x="1495374" y="2955485"/>
            <a:ext cx="8280000" cy="540000"/>
          </a:xfrm>
          <a:prstGeom prst="rect">
            <a:avLst/>
          </a:prstGeom>
          <a:ln w="12192">
            <a:solidFill>
              <a:srgbClr val="7E7E7E"/>
            </a:solidFill>
          </a:ln>
        </p:spPr>
        <p:txBody>
          <a:bodyPr vert="horz" wrap="square" lIns="0" tIns="26670" rIns="0" bIns="0" rtlCol="0" anchor="ctr">
            <a:spAutoFit/>
          </a:bodyPr>
          <a:lstStyle/>
          <a:p>
            <a:pPr marL="36195" marR="52705" algn="ctr">
              <a:lnSpc>
                <a:spcPct val="100099"/>
              </a:lnSpc>
              <a:spcBef>
                <a:spcPts val="890"/>
              </a:spcBef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ミサワ環境技術株式会社</a:t>
            </a:r>
          </a:p>
        </p:txBody>
      </p:sp>
      <p:sp>
        <p:nvSpPr>
          <p:cNvPr id="28" name="object 4">
            <a:extLst>
              <a:ext uri="{FF2B5EF4-FFF2-40B4-BE49-F238E27FC236}">
                <a16:creationId xmlns:a16="http://schemas.microsoft.com/office/drawing/2014/main" id="{66FE9F81-F032-12FB-E017-10D7F713C0BB}"/>
              </a:ext>
            </a:extLst>
          </p:cNvPr>
          <p:cNvSpPr txBox="1"/>
          <p:nvPr/>
        </p:nvSpPr>
        <p:spPr>
          <a:xfrm>
            <a:off x="144000" y="3665459"/>
            <a:ext cx="1260000" cy="900000"/>
          </a:xfrm>
          <a:prstGeom prst="rect">
            <a:avLst/>
          </a:prstGeom>
          <a:solidFill>
            <a:srgbClr val="BEBEBE"/>
          </a:solidFill>
          <a:ln w="12192">
            <a:solidFill>
              <a:srgbClr val="7E7E7E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600" b="1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実施場所</a:t>
            </a:r>
            <a:endParaRPr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sp>
        <p:nvSpPr>
          <p:cNvPr id="29" name="object 4">
            <a:extLst>
              <a:ext uri="{FF2B5EF4-FFF2-40B4-BE49-F238E27FC236}">
                <a16:creationId xmlns:a16="http://schemas.microsoft.com/office/drawing/2014/main" id="{D35C1123-5ADC-2A2F-1C74-628509C7EE58}"/>
              </a:ext>
            </a:extLst>
          </p:cNvPr>
          <p:cNvSpPr txBox="1"/>
          <p:nvPr/>
        </p:nvSpPr>
        <p:spPr>
          <a:xfrm>
            <a:off x="144000" y="4730897"/>
            <a:ext cx="1260000" cy="1980000"/>
          </a:xfrm>
          <a:prstGeom prst="rect">
            <a:avLst/>
          </a:prstGeom>
          <a:solidFill>
            <a:srgbClr val="BEBEBE"/>
          </a:solidFill>
          <a:ln w="12192">
            <a:solidFill>
              <a:srgbClr val="7E7E7E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600" b="1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事業概要</a:t>
            </a:r>
            <a:endParaRPr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C7D6F823-0C37-DE81-6D36-41BB7A3BEE61}"/>
              </a:ext>
            </a:extLst>
          </p:cNvPr>
          <p:cNvSpPr txBox="1"/>
          <p:nvPr/>
        </p:nvSpPr>
        <p:spPr>
          <a:xfrm>
            <a:off x="144000" y="978003"/>
            <a:ext cx="1260000" cy="1080000"/>
          </a:xfrm>
          <a:prstGeom prst="rect">
            <a:avLst/>
          </a:prstGeom>
          <a:solidFill>
            <a:srgbClr val="BEBEBE"/>
          </a:solidFill>
          <a:ln w="12192">
            <a:solidFill>
              <a:srgbClr val="7E7E7E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600" b="1" spc="-25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Yu Gothic UI"/>
              </a:rPr>
              <a:t>目的</a:t>
            </a:r>
            <a:endParaRPr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Yu Gothic UI"/>
            </a:endParaRPr>
          </a:p>
        </p:txBody>
      </p:sp>
    </p:spTree>
    <p:extLst>
      <p:ext uri="{BB962C8B-B14F-4D97-AF65-F5344CB8AC3E}">
        <p14:creationId xmlns:p14="http://schemas.microsoft.com/office/powerpoint/2010/main" val="4009322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166</Words>
  <Application>Microsoft Office PowerPoint</Application>
  <PresentationFormat>A4 210 x 297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令和6年度次世代再生可能エネルギー技術社会実装推進事業支援</dc:title>
  <dc:creator>前山　泰智</dc:creator>
  <cp:lastModifiedBy>鈴木　紀大</cp:lastModifiedBy>
  <cp:revision>25</cp:revision>
  <dcterms:created xsi:type="dcterms:W3CDTF">2024-10-24T06:57:43Z</dcterms:created>
  <dcterms:modified xsi:type="dcterms:W3CDTF">2025-02-28T07:33:43Z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2024-10-24T00:00:00Z</vt:filetime>
  </property>
  <property fmtid="{D5CDD505-2E9C-101B-9397-08002B2CF9AE}" pid="5" name="Producer">
    <vt:lpwstr>Microsoft® PowerPoint® 2016</vt:lpwstr>
  </property>
</Properties>
</file>