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2" r:id="rId2"/>
    <p:sldId id="259" r:id="rId3"/>
    <p:sldId id="263" r:id="rId4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ADA"/>
    <a:srgbClr val="FFF2CC"/>
    <a:srgbClr val="F4E578"/>
    <a:srgbClr val="E1E389"/>
    <a:srgbClr val="B3B47B"/>
    <a:srgbClr val="E189E3"/>
    <a:srgbClr val="EE770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127" autoAdjust="0"/>
    <p:restoredTop sz="98592" autoAdjust="0"/>
  </p:normalViewPr>
  <p:slideViewPr>
    <p:cSldViewPr>
      <p:cViewPr varScale="1">
        <p:scale>
          <a:sx n="80" d="100"/>
          <a:sy n="80" d="100"/>
        </p:scale>
        <p:origin x="1560" y="58"/>
      </p:cViewPr>
      <p:guideLst>
        <p:guide orient="horz" pos="2161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C0B71-5596-4094-B005-EB9E7EE43FCC}" type="datetimeFigureOut">
              <a:rPr kumimoji="1" lang="ja-JP" altLang="en-US" smtClean="0"/>
              <a:t>2025/4/30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233488"/>
            <a:ext cx="48085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96BDB-4142-4DEE-9589-5EDF68E757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3258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2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6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33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49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66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82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99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15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32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2025/4/30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2025/4/30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2025/4/30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2025/4/30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8" y="4406900"/>
            <a:ext cx="8420100" cy="1362075"/>
          </a:xfrm>
        </p:spPr>
        <p:txBody>
          <a:bodyPr anchor="t"/>
          <a:lstStyle>
            <a:lvl1pPr algn="l">
              <a:defRPr sz="2769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8" y="2906714"/>
            <a:ext cx="8420100" cy="1500186"/>
          </a:xfrm>
        </p:spPr>
        <p:txBody>
          <a:bodyPr anchor="b"/>
          <a:lstStyle>
            <a:lvl1pPr marL="0" indent="0">
              <a:buNone/>
              <a:defRPr sz="1385">
                <a:solidFill>
                  <a:schemeClr val="tx1">
                    <a:tint val="75000"/>
                  </a:schemeClr>
                </a:solidFill>
              </a:defRPr>
            </a:lvl1pPr>
            <a:lvl2pPr marL="316520" indent="0">
              <a:buNone/>
              <a:defRPr sz="1246">
                <a:solidFill>
                  <a:schemeClr val="tx1">
                    <a:tint val="75000"/>
                  </a:schemeClr>
                </a:solidFill>
              </a:defRPr>
            </a:lvl2pPr>
            <a:lvl3pPr marL="633039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3pPr>
            <a:lvl4pPr marL="949559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4pPr>
            <a:lvl5pPr marL="1266078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5pPr>
            <a:lvl6pPr marL="1582598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6pPr>
            <a:lvl7pPr marL="1899117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7pPr>
            <a:lvl8pPr marL="2215637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8pPr>
            <a:lvl9pPr marL="2532156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2025/4/30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1938"/>
            </a:lvl1pPr>
            <a:lvl2pPr>
              <a:defRPr sz="1662"/>
            </a:lvl2pPr>
            <a:lvl3pPr>
              <a:defRPr sz="1385"/>
            </a:lvl3pPr>
            <a:lvl4pPr>
              <a:defRPr sz="1246"/>
            </a:lvl4pPr>
            <a:lvl5pPr>
              <a:defRPr sz="1246"/>
            </a:lvl5pPr>
            <a:lvl6pPr>
              <a:defRPr sz="1246"/>
            </a:lvl6pPr>
            <a:lvl7pPr>
              <a:defRPr sz="1246"/>
            </a:lvl7pPr>
            <a:lvl8pPr>
              <a:defRPr sz="1246"/>
            </a:lvl8pPr>
            <a:lvl9pPr>
              <a:defRPr sz="1246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1938"/>
            </a:lvl1pPr>
            <a:lvl2pPr>
              <a:defRPr sz="1662"/>
            </a:lvl2pPr>
            <a:lvl3pPr>
              <a:defRPr sz="1385"/>
            </a:lvl3pPr>
            <a:lvl4pPr>
              <a:defRPr sz="1246"/>
            </a:lvl4pPr>
            <a:lvl5pPr>
              <a:defRPr sz="1246"/>
            </a:lvl5pPr>
            <a:lvl6pPr>
              <a:defRPr sz="1246"/>
            </a:lvl6pPr>
            <a:lvl7pPr>
              <a:defRPr sz="1246"/>
            </a:lvl7pPr>
            <a:lvl8pPr>
              <a:defRPr sz="1246"/>
            </a:lvl8pPr>
            <a:lvl9pPr>
              <a:defRPr sz="1246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2025/4/30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2" y="1535115"/>
            <a:ext cx="4376870" cy="639762"/>
          </a:xfrm>
        </p:spPr>
        <p:txBody>
          <a:bodyPr anchor="b"/>
          <a:lstStyle>
            <a:lvl1pPr marL="0" indent="0">
              <a:buNone/>
              <a:defRPr sz="1662" b="1"/>
            </a:lvl1pPr>
            <a:lvl2pPr marL="316520" indent="0">
              <a:buNone/>
              <a:defRPr sz="1385" b="1"/>
            </a:lvl2pPr>
            <a:lvl3pPr marL="633039" indent="0">
              <a:buNone/>
              <a:defRPr sz="1246" b="1"/>
            </a:lvl3pPr>
            <a:lvl4pPr marL="949559" indent="0">
              <a:buNone/>
              <a:defRPr sz="1108" b="1"/>
            </a:lvl4pPr>
            <a:lvl5pPr marL="1266078" indent="0">
              <a:buNone/>
              <a:defRPr sz="1108" b="1"/>
            </a:lvl5pPr>
            <a:lvl6pPr marL="1582598" indent="0">
              <a:buNone/>
              <a:defRPr sz="1108" b="1"/>
            </a:lvl6pPr>
            <a:lvl7pPr marL="1899117" indent="0">
              <a:buNone/>
              <a:defRPr sz="1108" b="1"/>
            </a:lvl7pPr>
            <a:lvl8pPr marL="2215637" indent="0">
              <a:buNone/>
              <a:defRPr sz="1108" b="1"/>
            </a:lvl8pPr>
            <a:lvl9pPr marL="2532156" indent="0">
              <a:buNone/>
              <a:defRPr sz="1108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1662"/>
            </a:lvl1pPr>
            <a:lvl2pPr>
              <a:defRPr sz="1385"/>
            </a:lvl2pPr>
            <a:lvl3pPr>
              <a:defRPr sz="1246"/>
            </a:lvl3pPr>
            <a:lvl4pPr>
              <a:defRPr sz="1108"/>
            </a:lvl4pPr>
            <a:lvl5pPr>
              <a:defRPr sz="1108"/>
            </a:lvl5pPr>
            <a:lvl6pPr>
              <a:defRPr sz="1108"/>
            </a:lvl6pPr>
            <a:lvl7pPr>
              <a:defRPr sz="1108"/>
            </a:lvl7pPr>
            <a:lvl8pPr>
              <a:defRPr sz="1108"/>
            </a:lvl8pPr>
            <a:lvl9pPr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6" y="1535115"/>
            <a:ext cx="4378589" cy="639762"/>
          </a:xfrm>
        </p:spPr>
        <p:txBody>
          <a:bodyPr anchor="b"/>
          <a:lstStyle>
            <a:lvl1pPr marL="0" indent="0">
              <a:buNone/>
              <a:defRPr sz="1662" b="1"/>
            </a:lvl1pPr>
            <a:lvl2pPr marL="316520" indent="0">
              <a:buNone/>
              <a:defRPr sz="1385" b="1"/>
            </a:lvl2pPr>
            <a:lvl3pPr marL="633039" indent="0">
              <a:buNone/>
              <a:defRPr sz="1246" b="1"/>
            </a:lvl3pPr>
            <a:lvl4pPr marL="949559" indent="0">
              <a:buNone/>
              <a:defRPr sz="1108" b="1"/>
            </a:lvl4pPr>
            <a:lvl5pPr marL="1266078" indent="0">
              <a:buNone/>
              <a:defRPr sz="1108" b="1"/>
            </a:lvl5pPr>
            <a:lvl6pPr marL="1582598" indent="0">
              <a:buNone/>
              <a:defRPr sz="1108" b="1"/>
            </a:lvl6pPr>
            <a:lvl7pPr marL="1899117" indent="0">
              <a:buNone/>
              <a:defRPr sz="1108" b="1"/>
            </a:lvl7pPr>
            <a:lvl8pPr marL="2215637" indent="0">
              <a:buNone/>
              <a:defRPr sz="1108" b="1"/>
            </a:lvl8pPr>
            <a:lvl9pPr marL="2532156" indent="0">
              <a:buNone/>
              <a:defRPr sz="1108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6" y="2174875"/>
            <a:ext cx="4378589" cy="3951288"/>
          </a:xfrm>
        </p:spPr>
        <p:txBody>
          <a:bodyPr/>
          <a:lstStyle>
            <a:lvl1pPr>
              <a:defRPr sz="1662"/>
            </a:lvl1pPr>
            <a:lvl2pPr>
              <a:defRPr sz="1385"/>
            </a:lvl2pPr>
            <a:lvl3pPr>
              <a:defRPr sz="1246"/>
            </a:lvl3pPr>
            <a:lvl4pPr>
              <a:defRPr sz="1108"/>
            </a:lvl4pPr>
            <a:lvl5pPr>
              <a:defRPr sz="1108"/>
            </a:lvl5pPr>
            <a:lvl6pPr>
              <a:defRPr sz="1108"/>
            </a:lvl6pPr>
            <a:lvl7pPr>
              <a:defRPr sz="1108"/>
            </a:lvl7pPr>
            <a:lvl8pPr>
              <a:defRPr sz="1108"/>
            </a:lvl8pPr>
            <a:lvl9pPr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2025/4/30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2025/4/30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2025/4/30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5" y="273051"/>
            <a:ext cx="3259006" cy="1162050"/>
          </a:xfrm>
        </p:spPr>
        <p:txBody>
          <a:bodyPr anchor="b"/>
          <a:lstStyle>
            <a:lvl1pPr algn="l">
              <a:defRPr sz="1385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5" y="273053"/>
            <a:ext cx="5537730" cy="5853113"/>
          </a:xfrm>
        </p:spPr>
        <p:txBody>
          <a:bodyPr/>
          <a:lstStyle>
            <a:lvl1pPr>
              <a:defRPr sz="2215"/>
            </a:lvl1pPr>
            <a:lvl2pPr>
              <a:defRPr sz="1938"/>
            </a:lvl2pPr>
            <a:lvl3pPr>
              <a:defRPr sz="1662"/>
            </a:lvl3pPr>
            <a:lvl4pPr>
              <a:defRPr sz="1385"/>
            </a:lvl4pPr>
            <a:lvl5pPr>
              <a:defRPr sz="1385"/>
            </a:lvl5pPr>
            <a:lvl6pPr>
              <a:defRPr sz="1385"/>
            </a:lvl6pPr>
            <a:lvl7pPr>
              <a:defRPr sz="1385"/>
            </a:lvl7pPr>
            <a:lvl8pPr>
              <a:defRPr sz="1385"/>
            </a:lvl8pPr>
            <a:lvl9pPr>
              <a:defRPr sz="138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5" y="1435101"/>
            <a:ext cx="3259006" cy="4691063"/>
          </a:xfrm>
        </p:spPr>
        <p:txBody>
          <a:bodyPr/>
          <a:lstStyle>
            <a:lvl1pPr marL="0" indent="0">
              <a:buNone/>
              <a:defRPr sz="969"/>
            </a:lvl1pPr>
            <a:lvl2pPr marL="316520" indent="0">
              <a:buNone/>
              <a:defRPr sz="831"/>
            </a:lvl2pPr>
            <a:lvl3pPr marL="633039" indent="0">
              <a:buNone/>
              <a:defRPr sz="692"/>
            </a:lvl3pPr>
            <a:lvl4pPr marL="949559" indent="0">
              <a:buNone/>
              <a:defRPr sz="623"/>
            </a:lvl4pPr>
            <a:lvl5pPr marL="1266078" indent="0">
              <a:buNone/>
              <a:defRPr sz="623"/>
            </a:lvl5pPr>
            <a:lvl6pPr marL="1582598" indent="0">
              <a:buNone/>
              <a:defRPr sz="623"/>
            </a:lvl6pPr>
            <a:lvl7pPr marL="1899117" indent="0">
              <a:buNone/>
              <a:defRPr sz="623"/>
            </a:lvl7pPr>
            <a:lvl8pPr marL="2215637" indent="0">
              <a:buNone/>
              <a:defRPr sz="623"/>
            </a:lvl8pPr>
            <a:lvl9pPr marL="2532156" indent="0">
              <a:buNone/>
              <a:defRPr sz="62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2025/4/30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1385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2215"/>
            </a:lvl1pPr>
            <a:lvl2pPr marL="316520" indent="0">
              <a:buNone/>
              <a:defRPr sz="1938"/>
            </a:lvl2pPr>
            <a:lvl3pPr marL="633039" indent="0">
              <a:buNone/>
              <a:defRPr sz="1662"/>
            </a:lvl3pPr>
            <a:lvl4pPr marL="949559" indent="0">
              <a:buNone/>
              <a:defRPr sz="1385"/>
            </a:lvl4pPr>
            <a:lvl5pPr marL="1266078" indent="0">
              <a:buNone/>
              <a:defRPr sz="1385"/>
            </a:lvl5pPr>
            <a:lvl6pPr marL="1582598" indent="0">
              <a:buNone/>
              <a:defRPr sz="1385"/>
            </a:lvl6pPr>
            <a:lvl7pPr marL="1899117" indent="0">
              <a:buNone/>
              <a:defRPr sz="1385"/>
            </a:lvl7pPr>
            <a:lvl8pPr marL="2215637" indent="0">
              <a:buNone/>
              <a:defRPr sz="1385"/>
            </a:lvl8pPr>
            <a:lvl9pPr marL="2532156" indent="0">
              <a:buNone/>
              <a:defRPr sz="1385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969"/>
            </a:lvl1pPr>
            <a:lvl2pPr marL="316520" indent="0">
              <a:buNone/>
              <a:defRPr sz="831"/>
            </a:lvl2pPr>
            <a:lvl3pPr marL="633039" indent="0">
              <a:buNone/>
              <a:defRPr sz="692"/>
            </a:lvl3pPr>
            <a:lvl4pPr marL="949559" indent="0">
              <a:buNone/>
              <a:defRPr sz="623"/>
            </a:lvl4pPr>
            <a:lvl5pPr marL="1266078" indent="0">
              <a:buNone/>
              <a:defRPr sz="623"/>
            </a:lvl5pPr>
            <a:lvl6pPr marL="1582598" indent="0">
              <a:buNone/>
              <a:defRPr sz="623"/>
            </a:lvl6pPr>
            <a:lvl7pPr marL="1899117" indent="0">
              <a:buNone/>
              <a:defRPr sz="623"/>
            </a:lvl7pPr>
            <a:lvl8pPr marL="2215637" indent="0">
              <a:buNone/>
              <a:defRPr sz="623"/>
            </a:lvl8pPr>
            <a:lvl9pPr marL="2532156" indent="0">
              <a:buNone/>
              <a:defRPr sz="62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2025/4/30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2025/4/30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1" y="6356351"/>
            <a:ext cx="31369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33039" rtl="0" eaLnBrk="1" latinLnBrk="0" hangingPunct="1">
        <a:spcBef>
          <a:spcPct val="0"/>
        </a:spcBef>
        <a:buNone/>
        <a:defRPr kumimoji="1" sz="304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390" indent="-237390" algn="l" defTabSz="633039" rtl="0" eaLnBrk="1" latinLnBrk="0" hangingPunct="1">
        <a:spcBef>
          <a:spcPct val="20000"/>
        </a:spcBef>
        <a:buFont typeface="Arial" pitchFamily="34" charset="0"/>
        <a:buChar char="•"/>
        <a:defRPr kumimoji="1"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14344" indent="-197825" algn="l" defTabSz="633039" rtl="0" eaLnBrk="1" latinLnBrk="0" hangingPunct="1">
        <a:spcBef>
          <a:spcPct val="20000"/>
        </a:spcBef>
        <a:buFont typeface="Arial" pitchFamily="34" charset="0"/>
        <a:buChar char="–"/>
        <a:defRPr kumimoji="1" sz="1938" kern="1200">
          <a:solidFill>
            <a:schemeClr val="tx1"/>
          </a:solidFill>
          <a:latin typeface="+mn-lt"/>
          <a:ea typeface="+mn-ea"/>
          <a:cs typeface="+mn-cs"/>
        </a:defRPr>
      </a:lvl2pPr>
      <a:lvl3pPr marL="791299" indent="-158260" algn="l" defTabSz="633039" rtl="0" eaLnBrk="1" latinLnBrk="0" hangingPunct="1">
        <a:spcBef>
          <a:spcPct val="20000"/>
        </a:spcBef>
        <a:buFont typeface="Arial" pitchFamily="34" charset="0"/>
        <a:buChar char="•"/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107818" indent="-158260" algn="l" defTabSz="633039" rtl="0" eaLnBrk="1" latinLnBrk="0" hangingPunct="1">
        <a:spcBef>
          <a:spcPct val="20000"/>
        </a:spcBef>
        <a:buFont typeface="Arial" pitchFamily="34" charset="0"/>
        <a:buChar char="–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4pPr>
      <a:lvl5pPr marL="1424338" indent="-158260" algn="l" defTabSz="633039" rtl="0" eaLnBrk="1" latinLnBrk="0" hangingPunct="1">
        <a:spcBef>
          <a:spcPct val="20000"/>
        </a:spcBef>
        <a:buFont typeface="Arial" pitchFamily="34" charset="0"/>
        <a:buChar char="»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5pPr>
      <a:lvl6pPr marL="1740858" indent="-158260" algn="l" defTabSz="633039" rtl="0" eaLnBrk="1" latinLnBrk="0" hangingPunct="1">
        <a:spcBef>
          <a:spcPct val="20000"/>
        </a:spcBef>
        <a:buFont typeface="Arial" pitchFamily="34" charset="0"/>
        <a:buChar char="•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7" indent="-158260" algn="l" defTabSz="633039" rtl="0" eaLnBrk="1" latinLnBrk="0" hangingPunct="1">
        <a:spcBef>
          <a:spcPct val="20000"/>
        </a:spcBef>
        <a:buFont typeface="Arial" pitchFamily="34" charset="0"/>
        <a:buChar char="•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7pPr>
      <a:lvl8pPr marL="2373897" indent="-158260" algn="l" defTabSz="633039" rtl="0" eaLnBrk="1" latinLnBrk="0" hangingPunct="1">
        <a:spcBef>
          <a:spcPct val="20000"/>
        </a:spcBef>
        <a:buFont typeface="Arial" pitchFamily="34" charset="0"/>
        <a:buChar char="•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8pPr>
      <a:lvl9pPr marL="2690416" indent="-158260" algn="l" defTabSz="633039" rtl="0" eaLnBrk="1" latinLnBrk="0" hangingPunct="1">
        <a:spcBef>
          <a:spcPct val="20000"/>
        </a:spcBef>
        <a:buFont typeface="Arial" pitchFamily="34" charset="0"/>
        <a:buChar char="•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316520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2pPr>
      <a:lvl3pPr marL="633039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3pPr>
      <a:lvl4pPr marL="949559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266078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582598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1899117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215637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532156" algn="l" defTabSz="633039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568054"/>
              </p:ext>
            </p:extLst>
          </p:nvPr>
        </p:nvGraphicFramePr>
        <p:xfrm>
          <a:off x="5015392" y="549128"/>
          <a:ext cx="4618128" cy="5976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010">
                  <a:extLst>
                    <a:ext uri="{9D8B030D-6E8A-4147-A177-3AD203B41FA5}">
                      <a16:colId xmlns:a16="http://schemas.microsoft.com/office/drawing/2014/main" val="17583908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3187010756"/>
                    </a:ext>
                  </a:extLst>
                </a:gridCol>
                <a:gridCol w="1585942">
                  <a:extLst>
                    <a:ext uri="{9D8B030D-6E8A-4147-A177-3AD203B41FA5}">
                      <a16:colId xmlns:a16="http://schemas.microsoft.com/office/drawing/2014/main" val="138915238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883740024"/>
                    </a:ext>
                  </a:extLst>
                </a:gridCol>
              </a:tblGrid>
              <a:tr h="252216"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/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デザイン</a:t>
                      </a:r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配布場所</a:t>
                      </a:r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お問合せ先</a:t>
                      </a:r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07943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品川区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12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品川区東品川</a:t>
                      </a:r>
                      <a:r>
                        <a:rPr kumimoji="1" lang="en-US" altLang="zh-TW" sz="80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2-</a:t>
                      </a:r>
                      <a:r>
                        <a:rPr kumimoji="1" lang="en-US" altLang="ja-JP" sz="80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3-2</a:t>
                      </a:r>
                      <a:endParaRPr kumimoji="1"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アイル</a:t>
                      </a:r>
                      <a:r>
                        <a:rPr kumimoji="1" lang="ja-JP" altLang="en-US" sz="800" dirty="0" err="1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しながわ</a:t>
                      </a:r>
                      <a:endParaRPr kumimoji="1" lang="en-US" altLang="zh-TW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一般社団法人天王洲・キャナルサイド活性化協会</a:t>
                      </a:r>
                      <a:endParaRPr kumimoji="1"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kumimoji="1"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03-4405-5785</a:t>
                      </a:r>
                      <a:endParaRPr kumimoji="1"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2039939794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大田区</a:t>
                      </a:r>
                      <a:endParaRPr kumimoji="1" lang="en-US" altLang="ja-JP" sz="800" dirty="0"/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大田区蒲田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4-50-11</a:t>
                      </a: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ウィングキッチン京急蒲田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中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階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大田区観光情報センター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kern="1200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大田区観光・国際都市部観光課</a:t>
                      </a:r>
                      <a:endParaRPr kumimoji="1" lang="en-US" altLang="ja-JP" sz="800" kern="1200" dirty="0">
                        <a:solidFill>
                          <a:schemeClr val="tx1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+mn-cs"/>
                      </a:endParaRPr>
                    </a:p>
                    <a:p>
                      <a:r>
                        <a:rPr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lang="en-US" altLang="zh-TW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03-5744-1322</a:t>
                      </a:r>
                      <a:endParaRPr lang="zh-TW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3316690466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杉並区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杉並区上荻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3-29-5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杉並会館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階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東京工芸大学 杉並アニメーションミュージアム 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階受付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杉並区産業振興センター観光係</a:t>
                      </a:r>
                      <a:r>
                        <a:rPr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lang="en-US" altLang="zh-TW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03-5347-9184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（直通）</a:t>
                      </a:r>
                      <a:endParaRPr lang="en-US" altLang="zh-TW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2474063785"/>
                  </a:ext>
                </a:extLst>
              </a:tr>
            </a:tbl>
          </a:graphicData>
        </a:graphic>
      </p:graphicFrame>
      <p:sp>
        <p:nvSpPr>
          <p:cNvPr id="6" name="タイトル 1"/>
          <p:cNvSpPr>
            <a:spLocks noGrp="1"/>
          </p:cNvSpPr>
          <p:nvPr>
            <p:ph type="ctrTitle"/>
          </p:nvPr>
        </p:nvSpPr>
        <p:spPr>
          <a:xfrm>
            <a:off x="2909081" y="120818"/>
            <a:ext cx="4174728" cy="255438"/>
          </a:xfrm>
          <a:ln w="22225">
            <a:noFill/>
          </a:ln>
        </p:spPr>
        <p:txBody>
          <a:bodyPr>
            <a:noAutofit/>
          </a:bodyPr>
          <a:lstStyle/>
          <a:p>
            <a:r>
              <a:rPr lang="ja-JP" altLang="en-US" sz="1200" b="1" dirty="0"/>
              <a:t>マンホールカード特別版（第２弾）のデザイン・配布場所</a:t>
            </a:r>
          </a:p>
        </p:txBody>
      </p:sp>
      <p:sp>
        <p:nvSpPr>
          <p:cNvPr id="37" name="正方形/長方形 36"/>
          <p:cNvSpPr/>
          <p:nvPr/>
        </p:nvSpPr>
        <p:spPr>
          <a:xfrm>
            <a:off x="-3001525" y="2193760"/>
            <a:ext cx="2332772" cy="526257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ja-JP" altLang="en-US" sz="969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10889724" y="3534702"/>
            <a:ext cx="4550717" cy="390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969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</a:t>
            </a:r>
            <a:endParaRPr lang="en-US" altLang="ja-JP" sz="969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969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endParaRPr lang="en-US" altLang="ja-JP" sz="969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098801"/>
              </p:ext>
            </p:extLst>
          </p:nvPr>
        </p:nvGraphicFramePr>
        <p:xfrm>
          <a:off x="262864" y="549128"/>
          <a:ext cx="4618128" cy="5976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010">
                  <a:extLst>
                    <a:ext uri="{9D8B030D-6E8A-4147-A177-3AD203B41FA5}">
                      <a16:colId xmlns:a16="http://schemas.microsoft.com/office/drawing/2014/main" val="17583908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3187010756"/>
                    </a:ext>
                  </a:extLst>
                </a:gridCol>
                <a:gridCol w="1657950">
                  <a:extLst>
                    <a:ext uri="{9D8B030D-6E8A-4147-A177-3AD203B41FA5}">
                      <a16:colId xmlns:a16="http://schemas.microsoft.com/office/drawing/2014/main" val="138915238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883740024"/>
                    </a:ext>
                  </a:extLst>
                </a:gridCol>
              </a:tblGrid>
              <a:tr h="252216"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/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デザイン</a:t>
                      </a:r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配布場所</a:t>
                      </a:r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お問合せ先</a:t>
                      </a:r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07943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新宿区</a:t>
                      </a:r>
                      <a:endParaRPr kumimoji="1" lang="en-US" altLang="ja-JP" sz="800" dirty="0"/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12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新宿区新宿</a:t>
                      </a:r>
                      <a:r>
                        <a:rPr kumimoji="1" lang="en-US" altLang="zh-CN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3-37-2</a:t>
                      </a:r>
                    </a:p>
                    <a:p>
                      <a:r>
                        <a:rPr kumimoji="1"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新宿</a:t>
                      </a:r>
                      <a:r>
                        <a:rPr kumimoji="1" lang="zh-CN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観光案内所</a:t>
                      </a:r>
                      <a:endParaRPr kumimoji="1" lang="en-US" altLang="zh-CN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kumimoji="1" lang="en-US" altLang="zh-TW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新宿区文化観光産業部</a:t>
                      </a:r>
                      <a:endParaRPr kumimoji="1" lang="en-US" altLang="zh-TW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文化観光課</a:t>
                      </a:r>
                      <a:endParaRPr kumimoji="1" lang="en-US" altLang="zh-TW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</a:t>
                      </a:r>
                      <a:r>
                        <a:rPr kumimoji="1"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</a:t>
                      </a:r>
                      <a:r>
                        <a:rPr kumimoji="1" lang="en-US" altLang="zh-TW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03-5273-4069</a:t>
                      </a:r>
                      <a:r>
                        <a:rPr kumimoji="1"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（直通）</a:t>
                      </a: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3316690466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台東区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12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台東区西浅草</a:t>
                      </a:r>
                      <a:r>
                        <a:rPr kumimoji="1"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3-25-16</a:t>
                      </a:r>
                    </a:p>
                    <a:p>
                      <a:r>
                        <a:rPr kumimoji="1"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台東区生涯学習センター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台東区文化産業観光部観光課</a:t>
                      </a:r>
                      <a:endParaRPr kumimoji="1"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kumimoji="1" lang="en-US" altLang="zh-TW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03-5246-1151</a:t>
                      </a:r>
                      <a:r>
                        <a:rPr kumimoji="1"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（直通）</a:t>
                      </a:r>
                      <a:endParaRPr kumimoji="1" lang="en-US" altLang="zh-TW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2474063785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墨田区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12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墨田区横網</a:t>
                      </a:r>
                      <a:r>
                        <a:rPr kumimoji="1" lang="en-US" altLang="zh-CN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1-3-20</a:t>
                      </a: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-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両国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-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江戸ＮＯＲＥＮ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階</a:t>
                      </a:r>
                      <a:endParaRPr kumimoji="1" lang="en-US" altLang="zh-CN" sz="80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zh-CN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両国観光案内所</a:t>
                      </a:r>
                      <a:endParaRPr kumimoji="1"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墨田区産業観光部観光課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03—5608-6500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（直通）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1409238284"/>
                  </a:ext>
                </a:extLst>
              </a:tr>
            </a:tbl>
          </a:graphicData>
        </a:graphic>
      </p:graphicFrame>
      <p:sp>
        <p:nvSpPr>
          <p:cNvPr id="10" name="テキスト ボックス 9"/>
          <p:cNvSpPr txBox="1"/>
          <p:nvPr/>
        </p:nvSpPr>
        <p:spPr>
          <a:xfrm>
            <a:off x="8441704" y="6558052"/>
            <a:ext cx="13566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/>
              <a:t>令和</a:t>
            </a:r>
            <a:r>
              <a:rPr lang="en-US" altLang="ja-JP" sz="900" dirty="0"/>
              <a:t>7</a:t>
            </a:r>
            <a:r>
              <a:rPr lang="zh-TW" altLang="en-US" sz="900" dirty="0"/>
              <a:t>年</a:t>
            </a:r>
            <a:r>
              <a:rPr lang="en-US" altLang="zh-TW" sz="900" dirty="0"/>
              <a:t>5</a:t>
            </a:r>
            <a:r>
              <a:rPr lang="zh-TW" altLang="en-US" sz="900" dirty="0"/>
              <a:t>月</a:t>
            </a:r>
            <a:r>
              <a:rPr lang="en-US" altLang="ja-JP" sz="900" dirty="0"/>
              <a:t>1</a:t>
            </a:r>
            <a:r>
              <a:rPr lang="zh-TW" altLang="en-US" sz="900" dirty="0"/>
              <a:t>日現在</a:t>
            </a:r>
            <a:endParaRPr lang="ja-JP" altLang="en-US" sz="900" dirty="0"/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94"/>
          <a:stretch/>
        </p:blipFill>
        <p:spPr bwMode="auto">
          <a:xfrm>
            <a:off x="470789" y="872966"/>
            <a:ext cx="1204058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" name="Picture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63"/>
          <a:stretch/>
        </p:blipFill>
        <p:spPr bwMode="auto">
          <a:xfrm>
            <a:off x="470789" y="2789293"/>
            <a:ext cx="1196674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" name="Picture 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46"/>
          <a:stretch/>
        </p:blipFill>
        <p:spPr bwMode="auto">
          <a:xfrm>
            <a:off x="473067" y="4694153"/>
            <a:ext cx="1194396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" name="Picture 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6175"/>
          <a:stretch/>
        </p:blipFill>
        <p:spPr bwMode="auto">
          <a:xfrm>
            <a:off x="5218030" y="872966"/>
            <a:ext cx="1201842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" name="Picture 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78"/>
          <a:stretch/>
        </p:blipFill>
        <p:spPr bwMode="auto">
          <a:xfrm>
            <a:off x="5218030" y="2780928"/>
            <a:ext cx="1220938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" name="Picture 1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78"/>
          <a:stretch/>
        </p:blipFill>
        <p:spPr bwMode="auto">
          <a:xfrm>
            <a:off x="5228584" y="4688890"/>
            <a:ext cx="1220938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テキスト ボックス 27"/>
          <p:cNvSpPr txBox="1">
            <a:spLocks noChangeArrowheads="1"/>
          </p:cNvSpPr>
          <p:nvPr/>
        </p:nvSpPr>
        <p:spPr bwMode="auto">
          <a:xfrm>
            <a:off x="694019" y="2513068"/>
            <a:ext cx="1168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en-US" altLang="ja-JP" sz="600" dirty="0">
                <a:latin typeface="+mn-ea"/>
                <a:ea typeface="+mn-ea"/>
              </a:rPr>
              <a:t>TM </a:t>
            </a:r>
            <a:r>
              <a:rPr lang="ja-JP" altLang="ja-JP" sz="600" dirty="0">
                <a:latin typeface="+mn-ea"/>
                <a:ea typeface="+mn-ea"/>
              </a:rPr>
              <a:t>＆</a:t>
            </a:r>
            <a:r>
              <a:rPr lang="en-US" altLang="ja-JP" sz="600" dirty="0">
                <a:latin typeface="+mn-ea"/>
                <a:ea typeface="+mn-ea"/>
              </a:rPr>
              <a:t> © TOHO CO., LTD.</a:t>
            </a:r>
            <a:endParaRPr lang="ja-JP" altLang="ja-JP" sz="600" dirty="0">
              <a:latin typeface="+mn-ea"/>
              <a:ea typeface="+mn-ea"/>
            </a:endParaRPr>
          </a:p>
          <a:p>
            <a:pPr>
              <a:defRPr/>
            </a:pPr>
            <a:endParaRPr lang="ja-JP" altLang="en-US" sz="600" dirty="0">
              <a:latin typeface="+mn-ea"/>
              <a:ea typeface="+mn-ea"/>
            </a:endParaRPr>
          </a:p>
        </p:txBody>
      </p:sp>
      <p:sp>
        <p:nvSpPr>
          <p:cNvPr id="16" name="テキスト ボックス 27"/>
          <p:cNvSpPr txBox="1">
            <a:spLocks noChangeArrowheads="1"/>
          </p:cNvSpPr>
          <p:nvPr/>
        </p:nvSpPr>
        <p:spPr bwMode="auto">
          <a:xfrm>
            <a:off x="413753" y="4426449"/>
            <a:ext cx="16097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ja-JP" altLang="en-US" sz="600" dirty="0">
                <a:latin typeface="+mn-ea"/>
                <a:ea typeface="+mn-ea"/>
              </a:rPr>
              <a:t>Ⓒ</a:t>
            </a:r>
            <a:r>
              <a:rPr lang="ja-JP" altLang="ja-JP" sz="600" dirty="0">
                <a:latin typeface="+mn-ea"/>
                <a:ea typeface="+mn-ea"/>
              </a:rPr>
              <a:t>イクニラッパー／シリコマンダーズ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1815225" y="858047"/>
            <a:ext cx="2711705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4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4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日から配布を終了し、令和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4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日から通常版に切り替わっております。</a:t>
            </a:r>
            <a:endParaRPr lang="en-US" altLang="ja-JP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詳細は新宿区にお問合せください。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809247" y="2806203"/>
            <a:ext cx="2711705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4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14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日で配布を終了し、令和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4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11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24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日から通常版に切り替わっております。</a:t>
            </a:r>
            <a:endParaRPr lang="en-US" altLang="ja-JP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詳細は台東区にお問合せください。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1809247" y="4725051"/>
            <a:ext cx="2711705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31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日で配布を終了し、令和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7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20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日から通常版に切り替わっております。</a:t>
            </a:r>
            <a:endParaRPr lang="en-US" altLang="ja-JP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詳細は墨田区にお問合せください。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6553587" y="4725051"/>
            <a:ext cx="2494613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日から配布を終了し、令和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12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日から通常版に切り替わっております。</a:t>
            </a:r>
            <a:endParaRPr lang="en-US" altLang="ja-JP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詳細は杉並区にお問合せください。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6573368" y="2806203"/>
            <a:ext cx="2494613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8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16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日から配布を終了し、令和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11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日から通常版に</a:t>
            </a:r>
            <a:r>
              <a:rPr lang="ja-JP" altLang="en-US" sz="800" b="1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切り替わっております。</a:t>
            </a:r>
            <a:endParaRPr lang="en-US" altLang="ja-JP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詳細は大田区にお問合せください。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6573367" y="887355"/>
            <a:ext cx="2494614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4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14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日から通常版に切り替わっております。</a:t>
            </a:r>
            <a:endParaRPr lang="en-US" altLang="ja-JP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詳細は品川区にお問合せください。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0648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428393"/>
              </p:ext>
            </p:extLst>
          </p:nvPr>
        </p:nvGraphicFramePr>
        <p:xfrm>
          <a:off x="5015392" y="549128"/>
          <a:ext cx="4618128" cy="5976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010">
                  <a:extLst>
                    <a:ext uri="{9D8B030D-6E8A-4147-A177-3AD203B41FA5}">
                      <a16:colId xmlns:a16="http://schemas.microsoft.com/office/drawing/2014/main" val="17583908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3187010756"/>
                    </a:ext>
                  </a:extLst>
                </a:gridCol>
                <a:gridCol w="1585942">
                  <a:extLst>
                    <a:ext uri="{9D8B030D-6E8A-4147-A177-3AD203B41FA5}">
                      <a16:colId xmlns:a16="http://schemas.microsoft.com/office/drawing/2014/main" val="138915238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883740024"/>
                    </a:ext>
                  </a:extLst>
                </a:gridCol>
              </a:tblGrid>
              <a:tr h="252216"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/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デザイン</a:t>
                      </a:r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配布場所</a:t>
                      </a:r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お問合せ先</a:t>
                      </a:r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07943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江戸川区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①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【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平日・土日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】</a:t>
                      </a: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 江戸川区南葛西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6-23</a:t>
                      </a: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 富士公園サービスセンター</a:t>
                      </a:r>
                    </a:p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②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【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平日のみ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】</a:t>
                      </a: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 江戸川区中央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1-4-1</a:t>
                      </a: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 江戸川区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SDGs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推進部広報課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 シティプロモーション係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●マンホールカード全般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 江戸川区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SDGs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推進部広報課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 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シティプロモーション係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 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03-5662-0323</a:t>
                      </a:r>
                    </a:p>
                    <a:p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●マンホールカードの内容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</a:t>
                      </a:r>
                      <a:r>
                        <a:rPr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江戸川区文化共育部文化課文</a:t>
                      </a:r>
                      <a:endParaRPr lang="en-US" altLang="zh-TW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</a:t>
                      </a:r>
                      <a:r>
                        <a:rPr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化振興係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en-US" altLang="zh-TW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 </a:t>
                      </a:r>
                      <a:r>
                        <a:rPr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lang="en-US" altLang="zh-TW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03-5662-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8364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2039939794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三鷹市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三鷹市下連雀</a:t>
                      </a:r>
                      <a:r>
                        <a:rPr lang="en-US" altLang="zh-TW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3-24-3-101</a:t>
                      </a:r>
                      <a:r>
                        <a:rPr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号</a:t>
                      </a:r>
                      <a:endParaRPr lang="en-US" altLang="zh-TW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みたか観光案内所</a:t>
                      </a:r>
                      <a:endParaRPr lang="zh-TW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みたか観光案内所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lang="en-US" altLang="zh-TW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0422-40-5525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3316690466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狛江市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①狛江市東和泉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1-3-17</a:t>
                      </a: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駄倉地区センター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階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（一財）狛江市文化振興事業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団事務所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②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【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①の休館日（平日）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】</a:t>
                      </a: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狛江市和泉本町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1-1-5</a:t>
                      </a:r>
                    </a:p>
                    <a:p>
                      <a:r>
                        <a:rPr lang="ja-JP" altLang="en-US" sz="800" baseline="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・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狛江市役所５階下水道課</a:t>
                      </a: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・狛江市役所１階宿直室（年末　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年始や祝日のとき）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③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【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①の休館日（土・日）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】</a:t>
                      </a: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狛江市和泉本町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1-1-5</a:t>
                      </a:r>
                    </a:p>
                    <a:p>
                      <a:r>
                        <a:rPr lang="ja-JP" altLang="en-US" sz="800" baseline="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狛江市中央公民館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ja-JP" altLang="ja-JP" sz="800" kern="1200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狛江市環境部下水道課</a:t>
                      </a:r>
                    </a:p>
                    <a:p>
                      <a:r>
                        <a:rPr kumimoji="1" lang="ja-JP" altLang="en-US" sz="800" kern="1200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電話　</a:t>
                      </a:r>
                      <a:r>
                        <a:rPr kumimoji="1" lang="en-US" altLang="ja-JP" sz="800" kern="1200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03</a:t>
                      </a:r>
                      <a:r>
                        <a:rPr kumimoji="1" lang="ja-JP" altLang="ja-JP" sz="800" kern="1200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－</a:t>
                      </a:r>
                      <a:r>
                        <a:rPr kumimoji="1" lang="en-US" altLang="ja-JP" sz="800" kern="1200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3430-1111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2474063785"/>
                  </a:ext>
                </a:extLst>
              </a:tr>
            </a:tbl>
          </a:graphicData>
        </a:graphic>
      </p:graphicFrame>
      <p:sp>
        <p:nvSpPr>
          <p:cNvPr id="6" name="タイトル 1"/>
          <p:cNvSpPr>
            <a:spLocks noGrp="1"/>
          </p:cNvSpPr>
          <p:nvPr>
            <p:ph type="ctrTitle"/>
          </p:nvPr>
        </p:nvSpPr>
        <p:spPr>
          <a:xfrm>
            <a:off x="2909081" y="120818"/>
            <a:ext cx="4174728" cy="255438"/>
          </a:xfrm>
          <a:ln w="22225">
            <a:noFill/>
          </a:ln>
        </p:spPr>
        <p:txBody>
          <a:bodyPr>
            <a:noAutofit/>
          </a:bodyPr>
          <a:lstStyle/>
          <a:p>
            <a:r>
              <a:rPr lang="ja-JP" altLang="en-US" sz="1200" b="1" dirty="0"/>
              <a:t>マンホールカード特別版（第２弾）のデザイン・配布場所</a:t>
            </a:r>
          </a:p>
        </p:txBody>
      </p:sp>
      <p:sp>
        <p:nvSpPr>
          <p:cNvPr id="37" name="正方形/長方形 36"/>
          <p:cNvSpPr/>
          <p:nvPr/>
        </p:nvSpPr>
        <p:spPr>
          <a:xfrm>
            <a:off x="-3001525" y="2193760"/>
            <a:ext cx="2332772" cy="526257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ja-JP" altLang="en-US" sz="969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10889724" y="3534702"/>
            <a:ext cx="4550717" cy="390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969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</a:t>
            </a:r>
            <a:endParaRPr lang="en-US" altLang="ja-JP" sz="969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969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endParaRPr lang="en-US" altLang="ja-JP" sz="969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615920"/>
              </p:ext>
            </p:extLst>
          </p:nvPr>
        </p:nvGraphicFramePr>
        <p:xfrm>
          <a:off x="262864" y="549128"/>
          <a:ext cx="4618128" cy="5976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010">
                  <a:extLst>
                    <a:ext uri="{9D8B030D-6E8A-4147-A177-3AD203B41FA5}">
                      <a16:colId xmlns:a16="http://schemas.microsoft.com/office/drawing/2014/main" val="17583908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3187010756"/>
                    </a:ext>
                  </a:extLst>
                </a:gridCol>
                <a:gridCol w="1657950">
                  <a:extLst>
                    <a:ext uri="{9D8B030D-6E8A-4147-A177-3AD203B41FA5}">
                      <a16:colId xmlns:a16="http://schemas.microsoft.com/office/drawing/2014/main" val="138915238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883740024"/>
                    </a:ext>
                  </a:extLst>
                </a:gridCol>
              </a:tblGrid>
              <a:tr h="252216"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/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デザイン</a:t>
                      </a:r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配布場所</a:t>
                      </a:r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お問合せ先</a:t>
                      </a:r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07943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練馬区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練馬区石神井町</a:t>
                      </a:r>
                      <a:r>
                        <a:rPr lang="en-US" altLang="zh-TW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3-23-8</a:t>
                      </a:r>
                    </a:p>
                    <a:p>
                      <a:r>
                        <a:rPr lang="zh-CN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石神井観光案内所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練馬区商工観光課観光係</a:t>
                      </a:r>
                      <a:endParaRPr lang="en-US" altLang="zh-TW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lang="en-US" altLang="zh-TW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03-5984-1032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（直通）</a:t>
                      </a: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3316690466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足立区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①足立区千住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3-69</a:t>
                      </a: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 千住街の駅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②【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平日の開庁日のみ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】</a:t>
                      </a: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 足立区中央本町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1-17-1</a:t>
                      </a:r>
                    </a:p>
                    <a:p>
                      <a:r>
                        <a:rPr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 足立区産業振興課商業振興係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足立区産業振興課商業振興係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電話　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03-3880-5865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2474063785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葛飾区</a:t>
                      </a:r>
                      <a:endParaRPr kumimoji="1" lang="en-US" altLang="ja-JP" sz="800" dirty="0"/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①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【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平日・土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】</a:t>
                      </a:r>
                    </a:p>
                    <a:p>
                      <a:r>
                        <a:rPr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 葛飾区亀有</a:t>
                      </a:r>
                      <a:r>
                        <a:rPr lang="en-US" altLang="zh-TW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3-21-6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 ゆう</a:t>
                      </a:r>
                      <a:r>
                        <a:rPr lang="ja-JP" altLang="en-US" sz="800" dirty="0" err="1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ろ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ー</a:t>
                      </a:r>
                      <a:r>
                        <a:rPr lang="ja-JP" altLang="en-US" sz="800" dirty="0" err="1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ど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サービスカウンター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②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【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日・祝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】</a:t>
                      </a: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 葛飾区亀有</a:t>
                      </a:r>
                      <a:r>
                        <a:rPr lang="en-US" altLang="zh-TW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3-32-1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  葛飾伊勢屋亀有本店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kumimoji="1" lang="ja-JP" altLang="ja-JP" sz="800" kern="1200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葛飾区産業観光部観光課</a:t>
                      </a:r>
                    </a:p>
                    <a:p>
                      <a:r>
                        <a:rPr kumimoji="1" lang="ja-JP" altLang="ja-JP" sz="800" kern="1200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電話　</a:t>
                      </a:r>
                      <a:r>
                        <a:rPr kumimoji="1" lang="en-US" altLang="ja-JP" sz="800" kern="1200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03-3838-5558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1409238284"/>
                  </a:ext>
                </a:extLst>
              </a:tr>
            </a:tbl>
          </a:graphicData>
        </a:graphic>
      </p:graphicFrame>
      <p:sp>
        <p:nvSpPr>
          <p:cNvPr id="10" name="テキスト ボックス 9"/>
          <p:cNvSpPr txBox="1"/>
          <p:nvPr/>
        </p:nvSpPr>
        <p:spPr>
          <a:xfrm>
            <a:off x="8441704" y="6558052"/>
            <a:ext cx="13566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/>
              <a:t>令和</a:t>
            </a:r>
            <a:r>
              <a:rPr lang="en-US" altLang="ja-JP" sz="900" dirty="0"/>
              <a:t>6</a:t>
            </a:r>
            <a:r>
              <a:rPr lang="zh-TW" altLang="en-US" sz="900" dirty="0"/>
              <a:t>年</a:t>
            </a:r>
            <a:r>
              <a:rPr lang="en-US" altLang="ja-JP" sz="900" dirty="0"/>
              <a:t>7</a:t>
            </a:r>
            <a:r>
              <a:rPr lang="zh-TW" altLang="en-US" sz="900" dirty="0"/>
              <a:t>月</a:t>
            </a:r>
            <a:r>
              <a:rPr lang="en-US" altLang="ja-JP" sz="900" dirty="0"/>
              <a:t>1</a:t>
            </a:r>
            <a:r>
              <a:rPr lang="zh-TW" altLang="en-US" sz="900" dirty="0"/>
              <a:t>日現在</a:t>
            </a:r>
            <a:endParaRPr lang="ja-JP" altLang="en-US" sz="900" dirty="0"/>
          </a:p>
        </p:txBody>
      </p:sp>
      <p:pic>
        <p:nvPicPr>
          <p:cNvPr id="29" name="Picture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78"/>
          <a:stretch/>
        </p:blipFill>
        <p:spPr bwMode="auto">
          <a:xfrm>
            <a:off x="475868" y="886929"/>
            <a:ext cx="1220938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" name="Picture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78"/>
          <a:stretch/>
        </p:blipFill>
        <p:spPr bwMode="auto">
          <a:xfrm>
            <a:off x="470520" y="2795612"/>
            <a:ext cx="1220938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" name="Picture 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506"/>
          <a:stretch/>
        </p:blipFill>
        <p:spPr bwMode="auto">
          <a:xfrm>
            <a:off x="470520" y="4694653"/>
            <a:ext cx="1192730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" name="Picture 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78"/>
          <a:stretch/>
        </p:blipFill>
        <p:spPr bwMode="auto">
          <a:xfrm>
            <a:off x="5226928" y="886929"/>
            <a:ext cx="1220938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" name="Picture 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78"/>
          <a:stretch/>
        </p:blipFill>
        <p:spPr bwMode="auto">
          <a:xfrm>
            <a:off x="5226928" y="2812600"/>
            <a:ext cx="1220938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" name="Picture 1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75"/>
          <a:stretch/>
        </p:blipFill>
        <p:spPr bwMode="auto">
          <a:xfrm>
            <a:off x="5226928" y="4704295"/>
            <a:ext cx="1201842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テキスト ボックス 1"/>
          <p:cNvSpPr txBox="1">
            <a:spLocks noChangeArrowheads="1"/>
          </p:cNvSpPr>
          <p:nvPr/>
        </p:nvSpPr>
        <p:spPr bwMode="auto">
          <a:xfrm>
            <a:off x="384030" y="6341010"/>
            <a:ext cx="25146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600" dirty="0"/>
              <a:t>Ⓒ</a:t>
            </a:r>
            <a:r>
              <a:rPr lang="ja-JP" altLang="ja-JP" sz="600" dirty="0"/>
              <a:t>秋本治・アトリエ</a:t>
            </a:r>
            <a:r>
              <a:rPr lang="ja-JP" altLang="ja-JP" sz="600" dirty="0" err="1"/>
              <a:t>び</a:t>
            </a:r>
            <a:r>
              <a:rPr lang="ja-JP" altLang="ja-JP" sz="600" dirty="0"/>
              <a:t>ー</a:t>
            </a:r>
            <a:r>
              <a:rPr lang="ja-JP" altLang="ja-JP" sz="600" dirty="0" err="1"/>
              <a:t>だま</a:t>
            </a:r>
            <a:r>
              <a:rPr lang="ja-JP" altLang="ja-JP" sz="600" dirty="0"/>
              <a:t>／集英社</a:t>
            </a:r>
            <a:endParaRPr lang="ja-JP" altLang="en-US" sz="600" dirty="0"/>
          </a:p>
        </p:txBody>
      </p:sp>
      <p:sp>
        <p:nvSpPr>
          <p:cNvPr id="23" name="テキスト ボックス 27"/>
          <p:cNvSpPr txBox="1">
            <a:spLocks noChangeArrowheads="1"/>
          </p:cNvSpPr>
          <p:nvPr/>
        </p:nvSpPr>
        <p:spPr bwMode="auto">
          <a:xfrm>
            <a:off x="507729" y="2507855"/>
            <a:ext cx="1738313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ja-JP" altLang="ja-JP" sz="600" dirty="0"/>
              <a:t>Ⓒ松本零士・東映アニメーション</a:t>
            </a:r>
            <a:endParaRPr lang="ja-JP" altLang="en-US" sz="600" dirty="0">
              <a:latin typeface="+mn-ea"/>
              <a:ea typeface="+mn-ea"/>
            </a:endParaRPr>
          </a:p>
        </p:txBody>
      </p:sp>
      <p:sp>
        <p:nvSpPr>
          <p:cNvPr id="24" name="テキスト ボックス 1"/>
          <p:cNvSpPr txBox="1">
            <a:spLocks noChangeArrowheads="1"/>
          </p:cNvSpPr>
          <p:nvPr/>
        </p:nvSpPr>
        <p:spPr bwMode="auto">
          <a:xfrm>
            <a:off x="745738" y="4427296"/>
            <a:ext cx="108012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ja-JP" altLang="en-US" sz="600" dirty="0"/>
              <a:t>Ⓒ講談社／森川ジョージ</a:t>
            </a:r>
            <a:endParaRPr lang="ja-JP" altLang="en-US" sz="600" dirty="0">
              <a:latin typeface="+mn-ea"/>
            </a:endParaRPr>
          </a:p>
          <a:p>
            <a:pPr>
              <a:defRPr/>
            </a:pPr>
            <a:endParaRPr lang="ja-JP" altLang="en-US" sz="600" dirty="0">
              <a:latin typeface="+mn-ea"/>
              <a:ea typeface="+mn-ea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625121" y="2812600"/>
            <a:ext cx="2711705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8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14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日で配布を終了し、令和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8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16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日から通常版に切り替わっております。</a:t>
            </a:r>
            <a:endParaRPr lang="en-US" altLang="ja-JP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詳細は三鷹市にお問合せください。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818788" y="4718350"/>
            <a:ext cx="2711705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8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19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日で配布を終了し同日から通常版に切り替わっております。</a:t>
            </a:r>
            <a:endParaRPr lang="en-US" altLang="ja-JP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詳細は葛飾区に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659402" y="886929"/>
            <a:ext cx="2711705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日で配布を終了し、令和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7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日から通常版に切り替わっております。</a:t>
            </a:r>
            <a:endParaRPr lang="en-US" altLang="ja-JP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詳細は江戸川区にお問合せください。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836786" y="948483"/>
            <a:ext cx="2711705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7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日で配布を終了し同日から通常版に切り替わっております。</a:t>
            </a:r>
            <a:endParaRPr lang="en-US" altLang="ja-JP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詳細は練馬区にお問合せください。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7780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/>
          <p:cNvSpPr>
            <a:spLocks noGrp="1"/>
          </p:cNvSpPr>
          <p:nvPr>
            <p:ph type="ctrTitle"/>
          </p:nvPr>
        </p:nvSpPr>
        <p:spPr>
          <a:xfrm>
            <a:off x="2909081" y="120818"/>
            <a:ext cx="4174728" cy="255438"/>
          </a:xfrm>
          <a:ln w="22225">
            <a:noFill/>
          </a:ln>
        </p:spPr>
        <p:txBody>
          <a:bodyPr>
            <a:noAutofit/>
          </a:bodyPr>
          <a:lstStyle/>
          <a:p>
            <a:r>
              <a:rPr lang="ja-JP" altLang="en-US" sz="1200" b="1" dirty="0"/>
              <a:t>マンホールカード特別版（第２弾）のデザイン・配布場所</a:t>
            </a:r>
          </a:p>
        </p:txBody>
      </p:sp>
      <p:sp>
        <p:nvSpPr>
          <p:cNvPr id="37" name="正方形/長方形 36"/>
          <p:cNvSpPr/>
          <p:nvPr/>
        </p:nvSpPr>
        <p:spPr>
          <a:xfrm>
            <a:off x="-3001525" y="2193760"/>
            <a:ext cx="2332772" cy="526257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ja-JP" altLang="en-US" sz="969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10889724" y="3534702"/>
            <a:ext cx="4550717" cy="390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969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</a:t>
            </a:r>
            <a:endParaRPr lang="en-US" altLang="ja-JP" sz="969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969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endParaRPr lang="en-US" altLang="ja-JP" sz="969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214683"/>
              </p:ext>
            </p:extLst>
          </p:nvPr>
        </p:nvGraphicFramePr>
        <p:xfrm>
          <a:off x="262864" y="549128"/>
          <a:ext cx="4618128" cy="5976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010">
                  <a:extLst>
                    <a:ext uri="{9D8B030D-6E8A-4147-A177-3AD203B41FA5}">
                      <a16:colId xmlns:a16="http://schemas.microsoft.com/office/drawing/2014/main" val="17583908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3187010756"/>
                    </a:ext>
                  </a:extLst>
                </a:gridCol>
                <a:gridCol w="1657950">
                  <a:extLst>
                    <a:ext uri="{9D8B030D-6E8A-4147-A177-3AD203B41FA5}">
                      <a16:colId xmlns:a16="http://schemas.microsoft.com/office/drawing/2014/main" val="138915238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883740024"/>
                    </a:ext>
                  </a:extLst>
                </a:gridCol>
              </a:tblGrid>
              <a:tr h="252216">
                <a:tc>
                  <a:txBody>
                    <a:bodyPr/>
                    <a:lstStyle/>
                    <a:p>
                      <a:pPr algn="ctr"/>
                      <a:endParaRPr kumimoji="1" lang="ja-JP" altLang="en-US" sz="1000" dirty="0"/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デザイン</a:t>
                      </a:r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配布場所</a:t>
                      </a:r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お問合せ先</a:t>
                      </a:r>
                    </a:p>
                  </a:txBody>
                  <a:tcPr marL="63305" marR="63305" marT="31652" marB="31652" anchor="ctr">
                    <a:solidFill>
                      <a:srgbClr val="FD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07943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清瀬市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①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【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平日（土日・祝以外）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】</a:t>
                      </a: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清瀬市中里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5-842</a:t>
                      </a: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清瀬市都市整備部下水道課</a:t>
                      </a:r>
                    </a:p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②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【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土日・祝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】</a:t>
                      </a: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清瀬市元町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1-2-11 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アミュー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5F</a:t>
                      </a: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清瀬市生涯学習センター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①清瀬市都市整備部下水道課</a:t>
                      </a: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電話　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042-497-2532</a:t>
                      </a: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　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②清瀬市生涯学習センター</a:t>
                      </a: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電話　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042-495-7001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3316690466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 panose="020B0600070205080204" pitchFamily="50" charset="-128"/>
                          <a:cs typeface="+mn-cs"/>
                        </a:rPr>
                        <a:t>東久留米市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 panose="020B0600070205080204" pitchFamily="50" charset="-128"/>
                        <a:cs typeface="+mn-cs"/>
                      </a:endParaRPr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zh-TW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東久留米市大門町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2-</a:t>
                      </a:r>
                      <a:r>
                        <a:rPr lang="en-US" altLang="zh-TW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14-37</a:t>
                      </a: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東京ドームスポーツセンター東久留米（東久留米市スポーツセンター）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800" kern="1200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東久留米市市民部産業政策課</a:t>
                      </a:r>
                      <a:endParaRPr kumimoji="1" lang="en-US" altLang="ja-JP" sz="800" kern="1200" dirty="0">
                        <a:solidFill>
                          <a:schemeClr val="tx1"/>
                        </a:solidFill>
                        <a:effectLst/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+mn-cs"/>
                      </a:endParaRP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kern="1200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電話　</a:t>
                      </a:r>
                      <a:r>
                        <a:rPr kumimoji="1" lang="en-US" altLang="ja-JP" sz="800" kern="1200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042-470-7743</a:t>
                      </a:r>
                      <a:r>
                        <a:rPr kumimoji="1" lang="ja-JP" altLang="ja-JP" sz="800" kern="1200" dirty="0">
                          <a:solidFill>
                            <a:schemeClr val="tx1"/>
                          </a:solidFill>
                          <a:effectLst/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  <a:cs typeface="+mn-cs"/>
                        </a:rPr>
                        <a:t>（直通）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2474063785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/>
                        <a:t>あきる野市</a:t>
                      </a:r>
                      <a:endParaRPr kumimoji="1" lang="en-US" altLang="ja-JP" sz="800" dirty="0"/>
                    </a:p>
                  </a:txBody>
                  <a:tcPr marL="63305" marR="63305" marT="31652" marB="31652" vert="eaVert" anchor="ctr"/>
                </a:tc>
                <a:tc>
                  <a:txBody>
                    <a:bodyPr/>
                    <a:lstStyle/>
                    <a:p>
                      <a:endParaRPr lang="ja-JP" altLang="en-US" sz="900" dirty="0"/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①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【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平日（土日・祝以外）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】</a:t>
                      </a: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あきる野市二宮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350</a:t>
                      </a: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あきる野市都市整備部管理課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下水道係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②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【</a:t>
                      </a: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土日・祝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】</a:t>
                      </a: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あきる野市舘谷台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16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あきる野市観光協会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五日市観光案内所</a:t>
                      </a:r>
                    </a:p>
                  </a:txBody>
                  <a:tcPr marL="63305" marR="63305" marT="31652" marB="31652" anchor="ctr"/>
                </a:tc>
                <a:tc>
                  <a:txBody>
                    <a:bodyPr/>
                    <a:lstStyle/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①あきる野市都市整備部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管理課下水道係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電話　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042-558-1111</a:t>
                      </a:r>
                    </a:p>
                    <a:p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②あきる野市観光協会</a:t>
                      </a:r>
                      <a:endParaRPr lang="en-US" altLang="ja-JP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五日市観光案内所</a:t>
                      </a:r>
                    </a:p>
                    <a:p>
                      <a:pPr marL="0" marR="0" lvl="0" indent="0" algn="l" defTabSz="6330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　電話　</a:t>
                      </a:r>
                      <a:r>
                        <a:rPr lang="en-US" altLang="ja-JP" sz="8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042-596-0514</a:t>
                      </a:r>
                      <a:endParaRPr lang="ja-JP" altLang="en-US" sz="8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marL="63305" marR="63305" marT="31652" marB="31652" anchor="ctr"/>
                </a:tc>
                <a:extLst>
                  <a:ext uri="{0D108BD9-81ED-4DB2-BD59-A6C34878D82A}">
                    <a16:rowId xmlns:a16="http://schemas.microsoft.com/office/drawing/2014/main" val="1409238284"/>
                  </a:ext>
                </a:extLst>
              </a:tr>
            </a:tbl>
          </a:graphicData>
        </a:graphic>
      </p:graphicFrame>
      <p:sp>
        <p:nvSpPr>
          <p:cNvPr id="10" name="テキスト ボックス 9"/>
          <p:cNvSpPr txBox="1"/>
          <p:nvPr/>
        </p:nvSpPr>
        <p:spPr>
          <a:xfrm>
            <a:off x="8441704" y="6558052"/>
            <a:ext cx="13566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/>
              <a:t>令和</a:t>
            </a:r>
            <a:r>
              <a:rPr lang="en-US" altLang="ja-JP" sz="900" dirty="0"/>
              <a:t>6</a:t>
            </a:r>
            <a:r>
              <a:rPr lang="zh-TW" altLang="en-US" sz="900" dirty="0"/>
              <a:t>年</a:t>
            </a:r>
            <a:r>
              <a:rPr lang="en-US" altLang="zh-TW" sz="900" dirty="0"/>
              <a:t>7</a:t>
            </a:r>
            <a:r>
              <a:rPr lang="zh-TW" altLang="en-US" sz="900" dirty="0"/>
              <a:t>月</a:t>
            </a:r>
            <a:r>
              <a:rPr lang="en-US" altLang="ja-JP" sz="900" dirty="0"/>
              <a:t>1</a:t>
            </a:r>
            <a:r>
              <a:rPr lang="zh-TW" altLang="en-US" sz="900" dirty="0"/>
              <a:t>日現在</a:t>
            </a:r>
            <a:endParaRPr lang="ja-JP" altLang="en-US" sz="900" dirty="0"/>
          </a:p>
        </p:txBody>
      </p:sp>
      <p:pic>
        <p:nvPicPr>
          <p:cNvPr id="16" name="Picture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6376"/>
          <a:stretch/>
        </p:blipFill>
        <p:spPr bwMode="auto">
          <a:xfrm>
            <a:off x="463441" y="908904"/>
            <a:ext cx="1196285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" name="Picture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78"/>
          <a:stretch/>
        </p:blipFill>
        <p:spPr bwMode="auto">
          <a:xfrm>
            <a:off x="467261" y="2810199"/>
            <a:ext cx="1220938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" name="Picture 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716"/>
          <a:stretch/>
        </p:blipFill>
        <p:spPr bwMode="auto">
          <a:xfrm>
            <a:off x="463441" y="4725328"/>
            <a:ext cx="1186981" cy="16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テキスト ボックス 2"/>
          <p:cNvSpPr txBox="1">
            <a:spLocks noChangeArrowheads="1"/>
          </p:cNvSpPr>
          <p:nvPr/>
        </p:nvSpPr>
        <p:spPr bwMode="auto">
          <a:xfrm>
            <a:off x="788594" y="4435012"/>
            <a:ext cx="89960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ja-JP" sz="600" dirty="0">
                <a:latin typeface="+mn-ea"/>
                <a:ea typeface="+mn-ea"/>
              </a:rPr>
              <a:t>Ⓒ</a:t>
            </a:r>
            <a:r>
              <a:rPr lang="en-US" altLang="ja-JP" sz="600" dirty="0" err="1">
                <a:latin typeface="+mn-ea"/>
                <a:ea typeface="+mn-ea"/>
              </a:rPr>
              <a:t>Tezuka</a:t>
            </a:r>
            <a:r>
              <a:rPr lang="en-US" altLang="ja-JP" sz="600" dirty="0">
                <a:latin typeface="+mn-ea"/>
                <a:ea typeface="+mn-ea"/>
              </a:rPr>
              <a:t> Productions</a:t>
            </a:r>
            <a:endParaRPr lang="ja-JP" altLang="en-US" sz="600" dirty="0">
              <a:latin typeface="+mn-ea"/>
              <a:ea typeface="+mn-ea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784648" y="2810199"/>
            <a:ext cx="2711705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配布予定枚数に達したため、令和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</a:t>
            </a:r>
            <a:r>
              <a:rPr lang="en-US" altLang="ja-JP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31</a:t>
            </a:r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日で配布を終了し、同日から通常版に切り替わっております。</a:t>
            </a:r>
            <a:endParaRPr lang="en-US" altLang="ja-JP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8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詳細は東久留米市にお問合せください。</a:t>
            </a:r>
            <a:endParaRPr kumimoji="1" lang="ja-JP" altLang="en-US" sz="800" b="1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2634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5340</TotalTime>
  <Words>1044</Words>
  <Application>Microsoft Office PowerPoint</Application>
  <PresentationFormat>A4 210 x 297 mm</PresentationFormat>
  <Paragraphs>200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ＭＳ ゴシック</vt:lpstr>
      <vt:lpstr>ＭＳ 明朝</vt:lpstr>
      <vt:lpstr>游ゴシック</vt:lpstr>
      <vt:lpstr>Arial</vt:lpstr>
      <vt:lpstr>Calibri</vt:lpstr>
      <vt:lpstr>Office テーマ</vt:lpstr>
      <vt:lpstr>マンホールカード特別版（第２弾）のデザイン・配布場所</vt:lpstr>
      <vt:lpstr>マンホールカード特別版（第２弾）のデザイン・配布場所</vt:lpstr>
      <vt:lpstr>マンホールカード特別版（第２弾）のデザイン・配布場所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岩間　洋子</dc:creator>
  <cp:lastModifiedBy>徳山　優太郎</cp:lastModifiedBy>
  <cp:revision>607</cp:revision>
  <cp:lastPrinted>2021-09-22T04:56:29Z</cp:lastPrinted>
  <dcterms:created xsi:type="dcterms:W3CDTF">2016-09-21T14:10:12Z</dcterms:created>
  <dcterms:modified xsi:type="dcterms:W3CDTF">2025-04-30T05:09:03Z</dcterms:modified>
</cp:coreProperties>
</file>