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2"/>
  </p:notesMasterIdLst>
  <p:sldIdLst>
    <p:sldId id="349" r:id="rId5"/>
    <p:sldId id="350" r:id="rId6"/>
    <p:sldId id="351" r:id="rId7"/>
    <p:sldId id="352" r:id="rId8"/>
    <p:sldId id="353" r:id="rId9"/>
    <p:sldId id="376" r:id="rId10"/>
    <p:sldId id="347" r:id="rId11"/>
    <p:sldId id="357" r:id="rId12"/>
    <p:sldId id="348" r:id="rId13"/>
    <p:sldId id="358" r:id="rId14"/>
    <p:sldId id="373" r:id="rId15"/>
    <p:sldId id="368" r:id="rId16"/>
    <p:sldId id="367" r:id="rId17"/>
    <p:sldId id="370" r:id="rId18"/>
    <p:sldId id="372" r:id="rId19"/>
    <p:sldId id="375" r:id="rId20"/>
    <p:sldId id="371" r:id="rId21"/>
    <p:sldId id="359" r:id="rId22"/>
    <p:sldId id="360" r:id="rId23"/>
    <p:sldId id="364" r:id="rId24"/>
    <p:sldId id="362" r:id="rId25"/>
    <p:sldId id="363" r:id="rId26"/>
    <p:sldId id="354" r:id="rId27"/>
    <p:sldId id="378" r:id="rId28"/>
    <p:sldId id="379" r:id="rId29"/>
    <p:sldId id="380" r:id="rId30"/>
    <p:sldId id="381" r:id="rId31"/>
  </p:sldIdLst>
  <p:sldSz cx="9906000" cy="6858000" type="A4"/>
  <p:notesSz cx="6858000" cy="9144000"/>
  <p:custDataLst>
    <p:tags r:id="rId33"/>
  </p:custDataLst>
  <p:defaultTextStyle>
    <a:defPPr>
      <a:defRPr lang="en-US"/>
    </a:defPPr>
    <a:lvl1pPr marL="0" algn="l" defTabSz="434523" rtl="0" eaLnBrk="1" latinLnBrk="0" hangingPunct="1">
      <a:defRPr sz="1711" kern="1200">
        <a:solidFill>
          <a:schemeClr val="tx1"/>
        </a:solidFill>
        <a:latin typeface="+mn-lt"/>
        <a:ea typeface="+mn-ea"/>
        <a:cs typeface="+mn-cs"/>
      </a:defRPr>
    </a:lvl1pPr>
    <a:lvl2pPr marL="434523" algn="l" defTabSz="434523" rtl="0" eaLnBrk="1" latinLnBrk="0" hangingPunct="1">
      <a:defRPr sz="1711" kern="1200">
        <a:solidFill>
          <a:schemeClr val="tx1"/>
        </a:solidFill>
        <a:latin typeface="+mn-lt"/>
        <a:ea typeface="+mn-ea"/>
        <a:cs typeface="+mn-cs"/>
      </a:defRPr>
    </a:lvl2pPr>
    <a:lvl3pPr marL="869046" algn="l" defTabSz="434523" rtl="0" eaLnBrk="1" latinLnBrk="0" hangingPunct="1">
      <a:defRPr sz="1711" kern="1200">
        <a:solidFill>
          <a:schemeClr val="tx1"/>
        </a:solidFill>
        <a:latin typeface="+mn-lt"/>
        <a:ea typeface="+mn-ea"/>
        <a:cs typeface="+mn-cs"/>
      </a:defRPr>
    </a:lvl3pPr>
    <a:lvl4pPr marL="1303569" algn="l" defTabSz="434523" rtl="0" eaLnBrk="1" latinLnBrk="0" hangingPunct="1">
      <a:defRPr sz="1711" kern="1200">
        <a:solidFill>
          <a:schemeClr val="tx1"/>
        </a:solidFill>
        <a:latin typeface="+mn-lt"/>
        <a:ea typeface="+mn-ea"/>
        <a:cs typeface="+mn-cs"/>
      </a:defRPr>
    </a:lvl4pPr>
    <a:lvl5pPr marL="1738092" algn="l" defTabSz="434523" rtl="0" eaLnBrk="1" latinLnBrk="0" hangingPunct="1">
      <a:defRPr sz="1711" kern="1200">
        <a:solidFill>
          <a:schemeClr val="tx1"/>
        </a:solidFill>
        <a:latin typeface="+mn-lt"/>
        <a:ea typeface="+mn-ea"/>
        <a:cs typeface="+mn-cs"/>
      </a:defRPr>
    </a:lvl5pPr>
    <a:lvl6pPr marL="2172614" algn="l" defTabSz="434523" rtl="0" eaLnBrk="1" latinLnBrk="0" hangingPunct="1">
      <a:defRPr sz="1711" kern="1200">
        <a:solidFill>
          <a:schemeClr val="tx1"/>
        </a:solidFill>
        <a:latin typeface="+mn-lt"/>
        <a:ea typeface="+mn-ea"/>
        <a:cs typeface="+mn-cs"/>
      </a:defRPr>
    </a:lvl6pPr>
    <a:lvl7pPr marL="2607137" algn="l" defTabSz="434523" rtl="0" eaLnBrk="1" latinLnBrk="0" hangingPunct="1">
      <a:defRPr sz="1711" kern="1200">
        <a:solidFill>
          <a:schemeClr val="tx1"/>
        </a:solidFill>
        <a:latin typeface="+mn-lt"/>
        <a:ea typeface="+mn-ea"/>
        <a:cs typeface="+mn-cs"/>
      </a:defRPr>
    </a:lvl7pPr>
    <a:lvl8pPr marL="3041660" algn="l" defTabSz="434523" rtl="0" eaLnBrk="1" latinLnBrk="0" hangingPunct="1">
      <a:defRPr sz="1711" kern="1200">
        <a:solidFill>
          <a:schemeClr val="tx1"/>
        </a:solidFill>
        <a:latin typeface="+mn-lt"/>
        <a:ea typeface="+mn-ea"/>
        <a:cs typeface="+mn-cs"/>
      </a:defRPr>
    </a:lvl8pPr>
    <a:lvl9pPr marL="3476183" algn="l" defTabSz="434523" rtl="0" eaLnBrk="1" latinLnBrk="0" hangingPunct="1">
      <a:defRPr sz="17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8E4F0B-2057-5ABD-4448-EE6199D2BD49}" name="ETU 小野 真之介" initials="真小" userId="S::shinnosuke_ono@mri.co.jp::093ae4ed-b84b-4a3e-9ae9-77194dfa789c" providerId="AD"/>
  <p188:author id="{A1BAEF21-7F42-635E-4602-59BC220FA61D}" name="BSD(MBS) 焼田 千裕" initials="B焼千" userId="S::chihiro_yakita@mribs.co.jp::bcc11765-3ebc-4e13-9c28-fed0a1b9a084" providerId="AD"/>
  <p188:author id="{E723EF5A-5AE6-60CB-892A-AEC87E9AC41A}" name="作成者" initials="石川　雄一" userId="作成者" providerId="None"/>
  <p188:author id="{1AC8D4D3-BAD1-297E-1C9A-ADECC1EBF70D}" name="BSD(MBS) 山下 友加" initials="B山友" userId="S::tomoka_yamashita@mribs.co.jp::8f9e5e1f-d755-4b5e-8e8f-7642fab890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82F5"/>
    <a:srgbClr val="595757"/>
    <a:srgbClr val="DC003C"/>
    <a:srgbClr val="000000"/>
    <a:srgbClr val="003B83"/>
    <a:srgbClr val="E2ECFD"/>
    <a:srgbClr val="E6E6E6"/>
    <a:srgbClr val="DCA000"/>
    <a:srgbClr val="329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87A79-C0D6-4A4E-8A9A-93E15653BE34}" v="2" dt="2026-03-13T04:22:09.5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01" autoAdjust="0"/>
  </p:normalViewPr>
  <p:slideViewPr>
    <p:cSldViewPr snapToGrid="0">
      <p:cViewPr varScale="1">
        <p:scale>
          <a:sx n="74" d="100"/>
          <a:sy n="74" d="100"/>
        </p:scale>
        <p:origin x="1541"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6202-CA65-4D9F-B3AF-829DB5E67301}"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7875B-D4DB-4EA0-9090-93018870BA91}" type="slidenum">
              <a:rPr kumimoji="1" lang="ja-JP" altLang="en-US" smtClean="0"/>
              <a:t>‹#›</a:t>
            </a:fld>
            <a:endParaRPr kumimoji="1" lang="ja-JP" altLang="en-US"/>
          </a:p>
        </p:txBody>
      </p:sp>
    </p:spTree>
    <p:extLst>
      <p:ext uri="{BB962C8B-B14F-4D97-AF65-F5344CB8AC3E}">
        <p14:creationId xmlns:p14="http://schemas.microsoft.com/office/powerpoint/2010/main" val="3246657800"/>
      </p:ext>
    </p:extLst>
  </p:cSld>
  <p:clrMap bg1="lt1" tx1="dk1" bg2="lt2" tx2="dk2" accent1="accent1" accent2="accent2" accent3="accent3" accent4="accent4" accent5="accent5" accent6="accent6" hlink="hlink" folHlink="folHlink"/>
  <p:notesStyle>
    <a:lvl1pPr marL="0" algn="l" defTabSz="959035" rtl="0" eaLnBrk="1" latinLnBrk="0" hangingPunct="1">
      <a:defRPr kumimoji="1" sz="1258" kern="1200">
        <a:solidFill>
          <a:schemeClr val="tx1"/>
        </a:solidFill>
        <a:latin typeface="+mn-lt"/>
        <a:ea typeface="+mn-ea"/>
        <a:cs typeface="+mn-cs"/>
      </a:defRPr>
    </a:lvl1pPr>
    <a:lvl2pPr marL="479518" algn="l" defTabSz="959035" rtl="0" eaLnBrk="1" latinLnBrk="0" hangingPunct="1">
      <a:defRPr kumimoji="1" sz="1258" kern="1200">
        <a:solidFill>
          <a:schemeClr val="tx1"/>
        </a:solidFill>
        <a:latin typeface="+mn-lt"/>
        <a:ea typeface="+mn-ea"/>
        <a:cs typeface="+mn-cs"/>
      </a:defRPr>
    </a:lvl2pPr>
    <a:lvl3pPr marL="959035" algn="l" defTabSz="959035" rtl="0" eaLnBrk="1" latinLnBrk="0" hangingPunct="1">
      <a:defRPr kumimoji="1" sz="1258" kern="1200">
        <a:solidFill>
          <a:schemeClr val="tx1"/>
        </a:solidFill>
        <a:latin typeface="+mn-lt"/>
        <a:ea typeface="+mn-ea"/>
        <a:cs typeface="+mn-cs"/>
      </a:defRPr>
    </a:lvl3pPr>
    <a:lvl4pPr marL="1438553" algn="l" defTabSz="959035" rtl="0" eaLnBrk="1" latinLnBrk="0" hangingPunct="1">
      <a:defRPr kumimoji="1" sz="1258" kern="1200">
        <a:solidFill>
          <a:schemeClr val="tx1"/>
        </a:solidFill>
        <a:latin typeface="+mn-lt"/>
        <a:ea typeface="+mn-ea"/>
        <a:cs typeface="+mn-cs"/>
      </a:defRPr>
    </a:lvl4pPr>
    <a:lvl5pPr marL="1918071" algn="l" defTabSz="959035" rtl="0" eaLnBrk="1" latinLnBrk="0" hangingPunct="1">
      <a:defRPr kumimoji="1" sz="1258" kern="1200">
        <a:solidFill>
          <a:schemeClr val="tx1"/>
        </a:solidFill>
        <a:latin typeface="+mn-lt"/>
        <a:ea typeface="+mn-ea"/>
        <a:cs typeface="+mn-cs"/>
      </a:defRPr>
    </a:lvl5pPr>
    <a:lvl6pPr marL="2397588" algn="l" defTabSz="959035" rtl="0" eaLnBrk="1" latinLnBrk="0" hangingPunct="1">
      <a:defRPr kumimoji="1" sz="1258" kern="1200">
        <a:solidFill>
          <a:schemeClr val="tx1"/>
        </a:solidFill>
        <a:latin typeface="+mn-lt"/>
        <a:ea typeface="+mn-ea"/>
        <a:cs typeface="+mn-cs"/>
      </a:defRPr>
    </a:lvl6pPr>
    <a:lvl7pPr marL="2877106" algn="l" defTabSz="959035" rtl="0" eaLnBrk="1" latinLnBrk="0" hangingPunct="1">
      <a:defRPr kumimoji="1" sz="1258" kern="1200">
        <a:solidFill>
          <a:schemeClr val="tx1"/>
        </a:solidFill>
        <a:latin typeface="+mn-lt"/>
        <a:ea typeface="+mn-ea"/>
        <a:cs typeface="+mn-cs"/>
      </a:defRPr>
    </a:lvl7pPr>
    <a:lvl8pPr marL="3356624" algn="l" defTabSz="959035" rtl="0" eaLnBrk="1" latinLnBrk="0" hangingPunct="1">
      <a:defRPr kumimoji="1" sz="1258" kern="1200">
        <a:solidFill>
          <a:schemeClr val="tx1"/>
        </a:solidFill>
        <a:latin typeface="+mn-lt"/>
        <a:ea typeface="+mn-ea"/>
        <a:cs typeface="+mn-cs"/>
      </a:defRPr>
    </a:lvl8pPr>
    <a:lvl9pPr marL="3836141" algn="l" defTabSz="959035" rtl="0" eaLnBrk="1" latinLnBrk="0" hangingPunct="1">
      <a:defRPr kumimoji="1" sz="12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9</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18</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19</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20</a:t>
            </a:fld>
            <a:endParaRPr kumimoji="1" lang="ja-JP" altLang="en-US"/>
          </a:p>
        </p:txBody>
      </p:sp>
    </p:spTree>
    <p:extLst>
      <p:ext uri="{BB962C8B-B14F-4D97-AF65-F5344CB8AC3E}">
        <p14:creationId xmlns:p14="http://schemas.microsoft.com/office/powerpoint/2010/main" val="130058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25BA477-D907-09D9-F6E7-A8CEF5514D83}"/>
              </a:ext>
            </a:extLst>
          </p:cNvPr>
          <p:cNvGraphicFramePr>
            <a:graphicFrameLocks noChangeAspect="1"/>
          </p:cNvGraphicFramePr>
          <p:nvPr userDrawn="1">
            <p:custDataLst>
              <p:tags r:id="rId1"/>
            </p:custDataLst>
            <p:extLst>
              <p:ext uri="{D42A27DB-BD31-4B8C-83A1-F6EECF244321}">
                <p14:modId xmlns:p14="http://schemas.microsoft.com/office/powerpoint/2010/main" val="3164273578"/>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2" name="think-cell data - do not delete" hidden="1">
                        <a:extLst>
                          <a:ext uri="{FF2B5EF4-FFF2-40B4-BE49-F238E27FC236}">
                            <a16:creationId xmlns:a16="http://schemas.microsoft.com/office/drawing/2014/main" id="{925BA477-D907-09D9-F6E7-A8CEF5514D83}"/>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1669104" y="3919026"/>
            <a:ext cx="7734333"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1667936" y="2240514"/>
            <a:ext cx="7734333" cy="447782"/>
          </a:xfrm>
        </p:spPr>
        <p:txBody>
          <a:bodyPr vert="horz" anchor="b" anchorCtr="0"/>
          <a:lstStyle>
            <a:lvl1pPr>
              <a:lnSpc>
                <a:spcPct val="120000"/>
              </a:lnSpc>
              <a:defRPr sz="2852" b="1">
                <a:solidFill>
                  <a:srgbClr val="003B83"/>
                </a:solidFill>
              </a:defRPr>
            </a:lvl1pPr>
          </a:lstStyle>
          <a:p>
            <a:r>
              <a:rPr kumimoji="1" lang="ja-JP" altLang="en-US"/>
              <a:t>タイトル</a:t>
            </a:r>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1669104" y="2971928"/>
            <a:ext cx="7734333" cy="250823"/>
          </a:xfrm>
          <a:prstGeom prst="rect">
            <a:avLst/>
          </a:prstGeom>
        </p:spPr>
        <p:txBody>
          <a:bodyPr/>
          <a:lstStyle>
            <a:lvl1pPr marL="0" indent="0">
              <a:spcAft>
                <a:spcPts val="0"/>
              </a:spcAft>
              <a:buNone/>
              <a:defRPr sz="1358">
                <a:solidFill>
                  <a:srgbClr val="003B83"/>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サブタイトル</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1669104" y="4866124"/>
            <a:ext cx="7734333" cy="200681"/>
          </a:xfrm>
          <a:prstGeom prst="rect">
            <a:avLst/>
          </a:prstGeom>
        </p:spPr>
        <p:txBody>
          <a:bodyPr/>
          <a:lstStyle>
            <a:lvl1pPr marL="0" indent="0">
              <a:spcAft>
                <a:spcPts val="0"/>
              </a:spcAft>
              <a:buNone/>
              <a:defRPr sz="1087" b="1">
                <a:solidFill>
                  <a:srgbClr val="000000"/>
                </a:solidFill>
                <a:latin typeface="+mj-ea"/>
                <a:ea typeface="+mj-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＿＿＿＿＿＿＿＿＿本部</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1669104" y="5356002"/>
            <a:ext cx="7734333" cy="175553"/>
          </a:xfrm>
          <a:prstGeom prst="rect">
            <a:avLst/>
          </a:prstGeom>
        </p:spPr>
        <p:txBody>
          <a:bodyPr/>
          <a:lstStyle>
            <a:lvl1pPr marL="0" indent="0">
              <a:spcAft>
                <a:spcPts val="0"/>
              </a:spcAft>
              <a:buNone/>
              <a:defRPr sz="951">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氏　名</a:t>
            </a:r>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6939286" y="4180294"/>
            <a:ext cx="2463333" cy="234536"/>
          </a:xfrm>
          <a:prstGeom prst="rect">
            <a:avLst/>
          </a:prstGeom>
        </p:spPr>
        <p:txBody>
          <a:bodyPr>
            <a:noAutofit/>
          </a:bodyPr>
          <a:lstStyle>
            <a:lvl1pPr marL="0" indent="0" algn="r">
              <a:spcAft>
                <a:spcPts val="0"/>
              </a:spcAft>
              <a:buNone/>
              <a:defRPr sz="951">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日付</a:t>
            </a:r>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503261" y="391903"/>
            <a:ext cx="8899781" cy="200681"/>
          </a:xfrm>
          <a:prstGeom prst="rect">
            <a:avLst/>
          </a:prstGeom>
        </p:spPr>
        <p:txBody>
          <a:bodyPr/>
          <a:lstStyle>
            <a:lvl1pPr marL="0" indent="0">
              <a:spcAft>
                <a:spcPts val="0"/>
              </a:spcAft>
              <a:buNone/>
              <a:defRPr sz="1087">
                <a:solidFill>
                  <a:srgbClr val="000000"/>
                </a:solidFill>
                <a:latin typeface="+mn-ea"/>
                <a:ea typeface="+mn-ea"/>
              </a:defRPr>
            </a:lvl1pPr>
            <a:lvl2pPr>
              <a:defRPr sz="1698">
                <a:latin typeface="+mn-ea"/>
                <a:ea typeface="+mn-ea"/>
              </a:defRPr>
            </a:lvl2pPr>
            <a:lvl3pPr>
              <a:defRPr sz="1698">
                <a:latin typeface="+mn-ea"/>
                <a:ea typeface="+mn-ea"/>
              </a:defRPr>
            </a:lvl3pPr>
            <a:lvl4pPr>
              <a:defRPr sz="1698">
                <a:latin typeface="+mn-ea"/>
                <a:ea typeface="+mn-ea"/>
              </a:defRPr>
            </a:lvl4pPr>
            <a:lvl5pPr>
              <a:defRPr sz="1698">
                <a:latin typeface="+mn-ea"/>
                <a:ea typeface="+mn-ea"/>
              </a:defRPr>
            </a:lvl5pPr>
          </a:lstStyle>
          <a:p>
            <a:pPr lvl="0"/>
            <a:r>
              <a:rPr kumimoji="1" lang="ja-JP" altLang="en-US"/>
              <a:t>＿＿＿＿＿＿＿＿＿御中</a:t>
            </a:r>
          </a:p>
        </p:txBody>
      </p:sp>
    </p:spTree>
    <p:extLst>
      <p:ext uri="{BB962C8B-B14F-4D97-AF65-F5344CB8AC3E}">
        <p14:creationId xmlns:p14="http://schemas.microsoft.com/office/powerpoint/2010/main" val="1181896808"/>
      </p:ext>
    </p:extLst>
  </p:cSld>
  <p:clrMapOvr>
    <a:masterClrMapping/>
  </p:clrMapOvr>
  <p:extLst>
    <p:ext uri="{DCECCB84-F9BA-43D5-87BE-67443E8EF086}">
      <p15:sldGuideLst xmlns:p15="http://schemas.microsoft.com/office/powerpoint/2012/main">
        <p15:guide id="1" pos="10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Page_num">
            <a:extLst>
              <a:ext uri="{FF2B5EF4-FFF2-40B4-BE49-F238E27FC236}">
                <a16:creationId xmlns:a16="http://schemas.microsoft.com/office/drawing/2014/main" id="{FB5AF49A-0DDD-4CAF-A500-937CF2D8F570}"/>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spTree>
    <p:extLst>
      <p:ext uri="{BB962C8B-B14F-4D97-AF65-F5344CB8AC3E}">
        <p14:creationId xmlns:p14="http://schemas.microsoft.com/office/powerpoint/2010/main" val="11780169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_1">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9CDECAB0-1DED-C87A-25BA-4459792BC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4447" y="2906405"/>
            <a:ext cx="2676523" cy="425167"/>
          </a:xfrm>
          <a:prstGeom prst="rect">
            <a:avLst/>
          </a:prstGeom>
        </p:spPr>
      </p:pic>
      <p:pic>
        <p:nvPicPr>
          <p:cNvPr id="3" name="図 2" descr="テキスト が含まれている画像&#10;&#10;自動的に生成された説明">
            <a:extLst>
              <a:ext uri="{FF2B5EF4-FFF2-40B4-BE49-F238E27FC236}">
                <a16:creationId xmlns:a16="http://schemas.microsoft.com/office/drawing/2014/main" id="{9D028E68-E107-751E-0BDA-ED59FFC278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0969" y="3462220"/>
            <a:ext cx="2805020" cy="547071"/>
          </a:xfrm>
          <a:prstGeom prst="rect">
            <a:avLst/>
          </a:prstGeom>
        </p:spPr>
      </p:pic>
    </p:spTree>
    <p:extLst>
      <p:ext uri="{BB962C8B-B14F-4D97-AF65-F5344CB8AC3E}">
        <p14:creationId xmlns:p14="http://schemas.microsoft.com/office/powerpoint/2010/main" val="31476509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ing_2">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34CD12B-B73F-4F5F-A15A-B78C99D24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9746" y="2341534"/>
            <a:ext cx="5146510" cy="550743"/>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01ADF589-461D-4101-BB17-19CF7B5BAD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0969" y="3742658"/>
            <a:ext cx="2805020" cy="547071"/>
          </a:xfrm>
          <a:prstGeom prst="rect">
            <a:avLst/>
          </a:prstGeom>
        </p:spPr>
      </p:pic>
    </p:spTree>
    <p:extLst>
      <p:ext uri="{BB962C8B-B14F-4D97-AF65-F5344CB8AC3E}">
        <p14:creationId xmlns:p14="http://schemas.microsoft.com/office/powerpoint/2010/main" val="826832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88D9807-D8FE-F3D4-5C67-EA816EF31F7B}"/>
              </a:ext>
            </a:extLst>
          </p:cNvPr>
          <p:cNvGraphicFramePr>
            <a:graphicFrameLocks noChangeAspect="1"/>
          </p:cNvGraphicFramePr>
          <p:nvPr userDrawn="1">
            <p:custDataLst>
              <p:tags r:id="rId1"/>
            </p:custDataLst>
            <p:extLst>
              <p:ext uri="{D42A27DB-BD31-4B8C-83A1-F6EECF244321}">
                <p14:modId xmlns:p14="http://schemas.microsoft.com/office/powerpoint/2010/main" val="4202725005"/>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C88D9807-D8FE-F3D4-5C67-EA816EF31F7B}"/>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cxnSp>
        <p:nvCxnSpPr>
          <p:cNvPr id="20" name="ライン">
            <a:extLst>
              <a:ext uri="{FF2B5EF4-FFF2-40B4-BE49-F238E27FC236}">
                <a16:creationId xmlns:a16="http://schemas.microsoft.com/office/drawing/2014/main" id="{40B8F538-331C-4550-BB02-0A3057DA3348}"/>
              </a:ext>
            </a:extLst>
          </p:cNvPr>
          <p:cNvCxnSpPr>
            <a:cxnSpLocks/>
          </p:cNvCxnSpPr>
          <p:nvPr userDrawn="1"/>
        </p:nvCxnSpPr>
        <p:spPr>
          <a:xfrm>
            <a:off x="503261" y="1175708"/>
            <a:ext cx="8899781"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タイトル">
            <a:extLst>
              <a:ext uri="{FF2B5EF4-FFF2-40B4-BE49-F238E27FC236}">
                <a16:creationId xmlns:a16="http://schemas.microsoft.com/office/drawing/2014/main" id="{35DB729A-E6C9-4D95-BB30-C43120DF8BD6}"/>
              </a:ext>
            </a:extLst>
          </p:cNvPr>
          <p:cNvSpPr>
            <a:spLocks noGrp="1"/>
          </p:cNvSpPr>
          <p:nvPr>
            <p:ph type="title" hasCustomPrompt="1"/>
          </p:nvPr>
        </p:nvSpPr>
        <p:spPr>
          <a:xfrm>
            <a:off x="503261" y="685829"/>
            <a:ext cx="8899781" cy="359244"/>
          </a:xfrm>
        </p:spPr>
        <p:txBody>
          <a:bodyPr vert="horz" anchor="b" anchorCtr="0">
            <a:noAutofit/>
          </a:bodyPr>
          <a:lstStyle>
            <a:lvl1pPr>
              <a:lnSpc>
                <a:spcPct val="110000"/>
              </a:lnSpc>
              <a:defRPr sz="2038" b="1">
                <a:solidFill>
                  <a:srgbClr val="003B83"/>
                </a:solidFill>
              </a:defRPr>
            </a:lvl1pPr>
          </a:lstStyle>
          <a:p>
            <a:r>
              <a:rPr kumimoji="1" lang="ja-JP" altLang="en-US"/>
              <a:t>目 次</a:t>
            </a:r>
          </a:p>
        </p:txBody>
      </p:sp>
      <p:sp>
        <p:nvSpPr>
          <p:cNvPr id="5" name="テキスト プレースホルダー 4">
            <a:extLst>
              <a:ext uri="{FF2B5EF4-FFF2-40B4-BE49-F238E27FC236}">
                <a16:creationId xmlns:a16="http://schemas.microsoft.com/office/drawing/2014/main" id="{D2927592-8527-54F7-FB75-1B53562054A7}"/>
              </a:ext>
            </a:extLst>
          </p:cNvPr>
          <p:cNvSpPr>
            <a:spLocks noGrp="1"/>
          </p:cNvSpPr>
          <p:nvPr>
            <p:ph type="body" sz="quarter" idx="18" hasCustomPrompt="1"/>
          </p:nvPr>
        </p:nvSpPr>
        <p:spPr>
          <a:xfrm>
            <a:off x="1669102" y="1958059"/>
            <a:ext cx="7734333" cy="1274195"/>
          </a:xfrm>
          <a:prstGeom prst="rect">
            <a:avLst/>
          </a:prstGeom>
        </p:spPr>
        <p:txBody>
          <a:bodyPr numCol="1"/>
          <a:lstStyle>
            <a:lvl1pPr marL="0" indent="0">
              <a:spcBef>
                <a:spcPts val="815"/>
              </a:spcBef>
              <a:spcAft>
                <a:spcPts val="407"/>
              </a:spcAft>
              <a:buNone/>
              <a:tabLst>
                <a:tab pos="6552246" algn="l"/>
                <a:tab pos="6601143" algn="l"/>
                <a:tab pos="6698937" algn="l"/>
                <a:tab pos="6747835" algn="l"/>
                <a:tab pos="6772283" algn="l"/>
                <a:tab pos="6823625" algn="l"/>
                <a:tab pos="6845630" algn="l"/>
              </a:tabLst>
              <a:defRPr sz="1358" b="1" u="none" spc="68" baseline="0">
                <a:solidFill>
                  <a:srgbClr val="3C82F5"/>
                </a:solidFill>
              </a:defRPr>
            </a:lvl1pPr>
            <a:lvl2pPr marL="122243" indent="0">
              <a:spcBef>
                <a:spcPts val="271"/>
              </a:spcBef>
              <a:spcAft>
                <a:spcPts val="407"/>
              </a:spcAft>
              <a:buNone/>
              <a:tabLst>
                <a:tab pos="6552246" algn="l"/>
                <a:tab pos="6601143" algn="l"/>
                <a:tab pos="6747835" algn="l"/>
                <a:tab pos="6823625" algn="l"/>
              </a:tabLst>
              <a:defRPr sz="1222" spc="68"/>
            </a:lvl2pPr>
            <a:lvl3pPr marL="244487" indent="-122243">
              <a:spcAft>
                <a:spcPts val="407"/>
              </a:spcAft>
              <a:defRPr sz="1087" spc="68"/>
            </a:lvl3pPr>
            <a:lvl4pPr marL="342281" indent="-73346">
              <a:spcAft>
                <a:spcPts val="407"/>
              </a:spcAft>
              <a:defRPr sz="951" spc="68"/>
            </a:lvl4pPr>
            <a:lvl5pPr marL="440076" indent="-97794">
              <a:spcAft>
                <a:spcPts val="407"/>
              </a:spcAft>
              <a:defRPr sz="815" spc="68"/>
            </a:lvl5pPr>
          </a:lstStyle>
          <a:p>
            <a:pPr lvl="0"/>
            <a:r>
              <a:rPr kumimoji="1" lang="en-US" altLang="ja-JP"/>
              <a:t>X. Chapter</a:t>
            </a:r>
            <a:r>
              <a:rPr kumimoji="1" lang="ja-JP" altLang="en-US"/>
              <a:t>（章） </a:t>
            </a:r>
            <a:r>
              <a:rPr kumimoji="1" lang="en-US" altLang="ja-JP"/>
              <a:t>20pt </a:t>
            </a:r>
            <a:r>
              <a:rPr kumimoji="1" lang="ja-JP" altLang="en-US" sz="1358" b="1" i="0" u="sng" strike="noStrike" kern="1200" cap="none" spc="68" normalizeH="0" baseline="30000" noProof="0">
                <a:ln>
                  <a:noFill/>
                </a:ln>
                <a:solidFill>
                  <a:srgbClr val="3C82EB"/>
                </a:solidFill>
                <a:effectLst/>
                <a:uLnTx/>
                <a:uFill>
                  <a:solidFill>
                    <a:srgbClr val="3C82F5"/>
                  </a:solidFill>
                </a:uFill>
                <a:latin typeface="+mj-ea"/>
                <a:ea typeface="+mj-ea"/>
              </a:rPr>
              <a:t>	</a:t>
            </a:r>
            <a:r>
              <a:rPr lang="en-US" altLang="ja-JP"/>
              <a:t> X</a:t>
            </a:r>
            <a:endParaRPr kumimoji="1" lang="ja-JP" altLang="en-US"/>
          </a:p>
          <a:p>
            <a:pPr lvl="1"/>
            <a:r>
              <a:rPr kumimoji="1" lang="en-US" altLang="ja-JP"/>
              <a:t>X.X Section(</a:t>
            </a:r>
            <a:r>
              <a:rPr kumimoji="1" lang="ja-JP" altLang="en-US"/>
              <a:t>節</a:t>
            </a:r>
            <a:r>
              <a:rPr kumimoji="1" lang="en-US" altLang="ja-JP"/>
              <a:t>) 18pt </a:t>
            </a:r>
            <a:r>
              <a:rPr lang="en-US" altLang="ja-JP" sz="1222" u="dotted" spc="68" baseline="30000">
                <a:solidFill>
                  <a:srgbClr val="939292"/>
                </a:solidFill>
              </a:rPr>
              <a:t>	</a:t>
            </a:r>
            <a:r>
              <a:rPr kumimoji="1" lang="en-US" altLang="ja-JP"/>
              <a:t> X</a:t>
            </a:r>
            <a:endParaRPr kumimoji="1" lang="ja-JP" altLang="en-US"/>
          </a:p>
          <a:p>
            <a:pPr lvl="2"/>
            <a:r>
              <a:rPr kumimoji="1" lang="ja-JP" altLang="en-US"/>
              <a:t>第</a:t>
            </a:r>
            <a:r>
              <a:rPr kumimoji="1" lang="en-US" altLang="ja-JP"/>
              <a:t>3</a:t>
            </a:r>
            <a:r>
              <a:rPr kumimoji="1" lang="ja-JP" altLang="en-US"/>
              <a:t>レベル（項目</a:t>
            </a:r>
            <a:r>
              <a:rPr kumimoji="1" lang="en-US" altLang="ja-JP"/>
              <a:t>1</a:t>
            </a:r>
            <a:r>
              <a:rPr kumimoji="1" lang="ja-JP" altLang="en-US"/>
              <a:t>） </a:t>
            </a:r>
            <a:r>
              <a:rPr kumimoji="1" lang="en-US" altLang="ja-JP"/>
              <a:t>1</a:t>
            </a:r>
            <a:r>
              <a:rPr kumimoji="1" lang="ja-JP" altLang="en-US"/>
              <a:t>６</a:t>
            </a:r>
            <a:r>
              <a:rPr kumimoji="1" lang="en-US" altLang="ja-JP"/>
              <a:t>pt</a:t>
            </a:r>
            <a:endParaRPr kumimoji="1" lang="ja-JP" altLang="en-US"/>
          </a:p>
          <a:p>
            <a:pPr lvl="3"/>
            <a:r>
              <a:rPr kumimoji="1" lang="ja-JP" altLang="en-US"/>
              <a:t>第</a:t>
            </a:r>
            <a:r>
              <a:rPr kumimoji="1" lang="en-US" altLang="ja-JP"/>
              <a:t>4</a:t>
            </a:r>
            <a:r>
              <a:rPr kumimoji="1" lang="ja-JP" altLang="en-US"/>
              <a:t>レベル（項目</a:t>
            </a:r>
            <a:r>
              <a:rPr kumimoji="1" lang="en-US" altLang="ja-JP"/>
              <a:t>2</a:t>
            </a:r>
            <a:r>
              <a:rPr kumimoji="1" lang="ja-JP" altLang="en-US"/>
              <a:t>） </a:t>
            </a:r>
            <a:r>
              <a:rPr kumimoji="1" lang="en-US" altLang="ja-JP"/>
              <a:t>14pt</a:t>
            </a:r>
            <a:endParaRPr kumimoji="1" lang="ja-JP" altLang="en-US"/>
          </a:p>
          <a:p>
            <a:pPr lvl="4"/>
            <a:r>
              <a:rPr kumimoji="1" lang="ja-JP" altLang="en-US"/>
              <a:t>第</a:t>
            </a:r>
            <a:r>
              <a:rPr kumimoji="1" lang="en-US" altLang="ja-JP"/>
              <a:t>5</a:t>
            </a:r>
            <a:r>
              <a:rPr kumimoji="1" lang="ja-JP" altLang="en-US"/>
              <a:t>レベル（項目</a:t>
            </a:r>
            <a:r>
              <a:rPr kumimoji="1" lang="en-US" altLang="ja-JP"/>
              <a:t>3</a:t>
            </a:r>
            <a:r>
              <a:rPr kumimoji="1" lang="ja-JP" altLang="en-US"/>
              <a:t>）</a:t>
            </a:r>
            <a:r>
              <a:rPr kumimoji="1" lang="en-US" altLang="ja-JP"/>
              <a:t>1</a:t>
            </a:r>
            <a:r>
              <a:rPr kumimoji="1" lang="ja-JP" altLang="en-US"/>
              <a:t>２</a:t>
            </a:r>
            <a:r>
              <a:rPr kumimoji="1" lang="en-US" altLang="ja-JP"/>
              <a:t>pt</a:t>
            </a:r>
            <a:endParaRPr kumimoji="1" lang="ja-JP" altLang="en-US"/>
          </a:p>
        </p:txBody>
      </p:sp>
      <p:pic>
        <p:nvPicPr>
          <p:cNvPr id="3" name="図 2">
            <a:extLst>
              <a:ext uri="{FF2B5EF4-FFF2-40B4-BE49-F238E27FC236}">
                <a16:creationId xmlns:a16="http://schemas.microsoft.com/office/drawing/2014/main" id="{C2E484A6-FE71-B7CF-EE10-2742C7C6E695}"/>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2521737647"/>
      </p:ext>
    </p:extLst>
  </p:cSld>
  <p:clrMapOvr>
    <a:masterClrMapping/>
  </p:clrMapOvr>
  <p:extLst>
    <p:ext uri="{DCECCB84-F9BA-43D5-87BE-67443E8EF086}">
      <p15:sldGuideLst xmlns:p15="http://schemas.microsoft.com/office/powerpoint/2012/main">
        <p15:guide id="2" pos="1051" userDrawn="1">
          <p15:clr>
            <a:srgbClr val="FBAE40"/>
          </p15:clr>
        </p15:guide>
        <p15:guide id="3" orient="horz" pos="12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2370762-7230-A000-C5BB-F0BEF7EA4316}"/>
              </a:ext>
            </a:extLst>
          </p:cNvPr>
          <p:cNvGraphicFramePr>
            <a:graphicFrameLocks noChangeAspect="1"/>
          </p:cNvGraphicFramePr>
          <p:nvPr userDrawn="1">
            <p:custDataLst>
              <p:tags r:id="rId1"/>
            </p:custDataLst>
            <p:extLst>
              <p:ext uri="{D42A27DB-BD31-4B8C-83A1-F6EECF244321}">
                <p14:modId xmlns:p14="http://schemas.microsoft.com/office/powerpoint/2010/main" val="239330401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22370762-7230-A000-C5BB-F0BEF7EA4316}"/>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2" name="タイトル">
            <a:extLst>
              <a:ext uri="{FF2B5EF4-FFF2-40B4-BE49-F238E27FC236}">
                <a16:creationId xmlns:a16="http://schemas.microsoft.com/office/drawing/2014/main" id="{03494A43-BCC6-49C6-8849-DDC7301F825F}"/>
              </a:ext>
            </a:extLst>
          </p:cNvPr>
          <p:cNvSpPr>
            <a:spLocks noGrp="1"/>
          </p:cNvSpPr>
          <p:nvPr>
            <p:ph type="title" hasCustomPrompt="1"/>
          </p:nvPr>
        </p:nvSpPr>
        <p:spPr>
          <a:xfrm>
            <a:off x="1589246" y="2234278"/>
            <a:ext cx="7813796" cy="426434"/>
          </a:xfrm>
        </p:spPr>
        <p:txBody>
          <a:bodyPr vert="horz" anchor="b" anchorCtr="0"/>
          <a:lstStyle>
            <a:lvl1pPr>
              <a:lnSpc>
                <a:spcPct val="120000"/>
              </a:lnSpc>
              <a:defRPr sz="2716" b="1">
                <a:solidFill>
                  <a:srgbClr val="003B83"/>
                </a:solidFill>
                <a:latin typeface="+mj-ea"/>
                <a:ea typeface="+mj-ea"/>
              </a:defRPr>
            </a:lvl1pPr>
          </a:lstStyle>
          <a:p>
            <a:r>
              <a:rPr kumimoji="1" lang="en-US" altLang="ja-JP"/>
              <a:t>X. Chapter</a:t>
            </a:r>
            <a:r>
              <a:rPr kumimoji="1" lang="ja-JP" altLang="en-US"/>
              <a:t>（章）</a:t>
            </a:r>
          </a:p>
        </p:txBody>
      </p:sp>
      <p:sp>
        <p:nvSpPr>
          <p:cNvPr id="5" name="Section-Item／セクション-アイテム">
            <a:extLst>
              <a:ext uri="{FF2B5EF4-FFF2-40B4-BE49-F238E27FC236}">
                <a16:creationId xmlns:a16="http://schemas.microsoft.com/office/drawing/2014/main" id="{7EE7D310-7813-49D3-89ED-2E6A94D72C70}"/>
              </a:ext>
            </a:extLst>
          </p:cNvPr>
          <p:cNvSpPr>
            <a:spLocks noGrp="1"/>
          </p:cNvSpPr>
          <p:nvPr>
            <p:ph type="body" sz="quarter" idx="14" hasCustomPrompt="1"/>
          </p:nvPr>
        </p:nvSpPr>
        <p:spPr>
          <a:xfrm>
            <a:off x="1589246" y="3331171"/>
            <a:ext cx="7813796" cy="633340"/>
          </a:xfrm>
          <a:prstGeom prst="rect">
            <a:avLst/>
          </a:prstGeom>
        </p:spPr>
        <p:txBody>
          <a:bodyPr wrap="square">
            <a:spAutoFit/>
          </a:bodyPr>
          <a:lstStyle>
            <a:lvl1pPr marL="195590" indent="-195590" fontAlgn="ctr">
              <a:spcAft>
                <a:spcPts val="611"/>
              </a:spcAft>
              <a:buClr>
                <a:srgbClr val="013B84"/>
              </a:buClr>
              <a:buFont typeface="Wingdings" panose="05000000000000000000" pitchFamily="2" charset="2"/>
              <a:buChar char="l"/>
              <a:defRPr sz="1630" b="0" baseline="0">
                <a:solidFill>
                  <a:schemeClr val="tx1"/>
                </a:solidFill>
                <a:latin typeface="+mj-ea"/>
                <a:ea typeface="+mj-ea"/>
              </a:defRPr>
            </a:lvl1pPr>
            <a:lvl2pPr marL="342281" indent="-122243" fontAlgn="ctr">
              <a:spcAft>
                <a:spcPts val="611"/>
              </a:spcAft>
              <a:buClr>
                <a:srgbClr val="595758"/>
              </a:buClr>
              <a:buFont typeface="BIZ UDPゴシック" panose="020B0400000000000000" pitchFamily="50" charset="-128"/>
              <a:buChar char="-"/>
              <a:defRPr sz="1358" baseline="0">
                <a:latin typeface="+mn-ea"/>
                <a:ea typeface="+mn-ea"/>
              </a:defRPr>
            </a:lvl2pPr>
            <a:lvl3pPr marL="281112" indent="-73334">
              <a:lnSpc>
                <a:spcPct val="120000"/>
              </a:lnSpc>
              <a:spcAft>
                <a:spcPts val="407"/>
              </a:spcAft>
              <a:buFont typeface="BIZ UDPゴシック" panose="020B0400000000000000" pitchFamily="50" charset="-128"/>
              <a:buChar char="‐"/>
              <a:defRPr sz="747"/>
            </a:lvl3pPr>
            <a:lvl4pPr marL="281112" indent="0">
              <a:buFont typeface="BIZ UDPゴシック" panose="020B0400000000000000" pitchFamily="50" charset="-128"/>
              <a:buNone/>
              <a:defRPr sz="747"/>
            </a:lvl4pPr>
            <a:lvl5pPr marL="281112" indent="0">
              <a:buFontTx/>
              <a:buNone/>
              <a:defRPr sz="713"/>
            </a:lvl5pPr>
          </a:lstStyle>
          <a:p>
            <a:pPr lvl="0"/>
            <a:r>
              <a:rPr kumimoji="1" lang="en-US" altLang="ja-JP"/>
              <a:t>X.X Section</a:t>
            </a:r>
            <a:r>
              <a:rPr kumimoji="1" lang="ja-JP" altLang="en-US"/>
              <a:t>（節）</a:t>
            </a:r>
          </a:p>
          <a:p>
            <a:pPr lvl="1"/>
            <a:r>
              <a:rPr kumimoji="1" lang="en-US" altLang="ja-JP"/>
              <a:t>X.X.X item</a:t>
            </a:r>
            <a:r>
              <a:rPr kumimoji="1" lang="ja-JP" altLang="en-US"/>
              <a:t>（項）</a:t>
            </a:r>
          </a:p>
        </p:txBody>
      </p:sp>
      <p:cxnSp>
        <p:nvCxnSpPr>
          <p:cNvPr id="6" name="ライン">
            <a:extLst>
              <a:ext uri="{FF2B5EF4-FFF2-40B4-BE49-F238E27FC236}">
                <a16:creationId xmlns:a16="http://schemas.microsoft.com/office/drawing/2014/main" id="{F030E348-E938-4384-B1A2-5FD489D7F80C}"/>
              </a:ext>
            </a:extLst>
          </p:cNvPr>
          <p:cNvCxnSpPr>
            <a:cxnSpLocks/>
          </p:cNvCxnSpPr>
          <p:nvPr userDrawn="1"/>
        </p:nvCxnSpPr>
        <p:spPr>
          <a:xfrm>
            <a:off x="1589246" y="3024000"/>
            <a:ext cx="7813796" cy="0"/>
          </a:xfrm>
          <a:prstGeom prst="line">
            <a:avLst/>
          </a:prstGeom>
          <a:noFill/>
          <a:ln w="7620" cap="flat" cmpd="sng" algn="ctr">
            <a:solidFill>
              <a:srgbClr val="003B83"/>
            </a:solidFill>
            <a:prstDash val="solid"/>
            <a:miter lim="800000"/>
          </a:ln>
          <a:effectLst/>
        </p:spPr>
      </p:cxnSp>
      <p:sp>
        <p:nvSpPr>
          <p:cNvPr id="9" name="Page_num">
            <a:extLst>
              <a:ext uri="{FF2B5EF4-FFF2-40B4-BE49-F238E27FC236}">
                <a16:creationId xmlns:a16="http://schemas.microsoft.com/office/drawing/2014/main" id="{0071F83A-BF59-4451-A241-64EAB27E40CF}"/>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3" name="図 2">
            <a:extLst>
              <a:ext uri="{FF2B5EF4-FFF2-40B4-BE49-F238E27FC236}">
                <a16:creationId xmlns:a16="http://schemas.microsoft.com/office/drawing/2014/main" id="{89354325-E07D-4FE8-48AB-7E42347FEF19}"/>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113993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中面 A">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C9332D0-9598-A734-BAF7-13D2A7832E3F}"/>
              </a:ext>
            </a:extLst>
          </p:cNvPr>
          <p:cNvGraphicFramePr>
            <a:graphicFrameLocks noChangeAspect="1"/>
          </p:cNvGraphicFramePr>
          <p:nvPr userDrawn="1">
            <p:custDataLst>
              <p:tags r:id="rId1"/>
            </p:custDataLst>
            <p:extLst>
              <p:ext uri="{D42A27DB-BD31-4B8C-83A1-F6EECF244321}">
                <p14:modId xmlns:p14="http://schemas.microsoft.com/office/powerpoint/2010/main" val="25358302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7C9332D0-9598-A734-BAF7-13D2A7832E3F}"/>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1" name="テキスト プレースホルダー">
            <a:extLst>
              <a:ext uri="{FF2B5EF4-FFF2-40B4-BE49-F238E27FC236}">
                <a16:creationId xmlns:a16="http://schemas.microsoft.com/office/drawing/2014/main" id="{F9F40E9F-7C12-4B8A-98DA-C4F3161C46FE}"/>
              </a:ext>
            </a:extLst>
          </p:cNvPr>
          <p:cNvSpPr>
            <a:spLocks noGrp="1"/>
          </p:cNvSpPr>
          <p:nvPr>
            <p:ph type="body" sz="quarter" idx="17" hasCustomPrompt="1"/>
          </p:nvPr>
        </p:nvSpPr>
        <p:spPr>
          <a:xfrm>
            <a:off x="503260" y="1339002"/>
            <a:ext cx="8899781" cy="1576834"/>
          </a:xfrm>
          <a:prstGeom prst="rect">
            <a:avLst/>
          </a:prstGeom>
        </p:spPr>
        <p:txBody>
          <a:bodyPr>
            <a:spAutoFit/>
          </a:bodyPr>
          <a:lstStyle>
            <a:lvl1pPr>
              <a:defRPr sz="1630" spc="82" baseline="0">
                <a:solidFill>
                  <a:schemeClr val="tx1"/>
                </a:solidFill>
                <a:latin typeface="+mj-ea"/>
                <a:ea typeface="+mj-ea"/>
              </a:defRPr>
            </a:lvl1pPr>
            <a:lvl2pPr marL="317833" indent="-171141">
              <a:defRPr sz="1358" spc="82" baseline="0">
                <a:solidFill>
                  <a:schemeClr val="tx1"/>
                </a:solidFill>
                <a:latin typeface="+mj-ea"/>
                <a:ea typeface="+mj-ea"/>
              </a:defRPr>
            </a:lvl2pPr>
            <a:lvl3pPr marL="391179" indent="-146692">
              <a:defRPr sz="1222" spc="82" baseline="0">
                <a:solidFill>
                  <a:schemeClr val="tx1"/>
                </a:solidFill>
              </a:defRPr>
            </a:lvl3pPr>
            <a:lvl4pPr marL="488974" indent="-97794">
              <a:lnSpc>
                <a:spcPct val="130000"/>
              </a:lnSpc>
              <a:spcAft>
                <a:spcPts val="815"/>
              </a:spcAft>
              <a:defRPr sz="951" spc="82" baseline="0">
                <a:solidFill>
                  <a:schemeClr val="tx1"/>
                </a:solidFill>
              </a:defRPr>
            </a:lvl4pPr>
            <a:lvl5pPr marL="562320" indent="-97794">
              <a:spcAft>
                <a:spcPts val="815"/>
              </a:spcAft>
              <a:defRPr sz="951" spc="82" baseline="0">
                <a:solidFill>
                  <a:schemeClr val="tx1"/>
                </a:solidFill>
              </a:defRPr>
            </a:lvl5pPr>
          </a:lstStyle>
          <a:p>
            <a:pPr lvl="0"/>
            <a:r>
              <a:rPr kumimoji="1" lang="ja-JP" altLang="en-US"/>
              <a:t>第１レベル ２</a:t>
            </a:r>
            <a:r>
              <a:rPr kumimoji="1" lang="en-US" altLang="ja-JP"/>
              <a:t>4pt</a:t>
            </a:r>
          </a:p>
          <a:p>
            <a:pPr lvl="1"/>
            <a:r>
              <a:rPr kumimoji="1" lang="ja-JP" altLang="en-US"/>
              <a:t>第</a:t>
            </a:r>
            <a:r>
              <a:rPr kumimoji="1" lang="en-US" altLang="ja-JP"/>
              <a:t>2</a:t>
            </a:r>
            <a:r>
              <a:rPr kumimoji="1" lang="ja-JP" altLang="en-US"/>
              <a:t>レベル </a:t>
            </a:r>
            <a:r>
              <a:rPr kumimoji="1" lang="en-US" altLang="ja-JP"/>
              <a:t>20pt</a:t>
            </a:r>
          </a:p>
          <a:p>
            <a:pPr lvl="2"/>
            <a:r>
              <a:rPr kumimoji="1" lang="ja-JP" altLang="en-US"/>
              <a:t>第</a:t>
            </a:r>
            <a:r>
              <a:rPr kumimoji="1" lang="en-US" altLang="ja-JP"/>
              <a:t>3</a:t>
            </a:r>
            <a:r>
              <a:rPr kumimoji="1" lang="ja-JP" altLang="en-US"/>
              <a:t>レベル </a:t>
            </a:r>
            <a:r>
              <a:rPr kumimoji="1" lang="en-US" altLang="ja-JP"/>
              <a:t>18pt</a:t>
            </a:r>
          </a:p>
          <a:p>
            <a:pPr lvl="3"/>
            <a:r>
              <a:rPr kumimoji="1" lang="ja-JP" altLang="en-US"/>
              <a:t>第</a:t>
            </a:r>
            <a:r>
              <a:rPr kumimoji="1" lang="en-US" altLang="ja-JP"/>
              <a:t>4</a:t>
            </a:r>
            <a:r>
              <a:rPr kumimoji="1" lang="ja-JP" altLang="en-US"/>
              <a:t>レベル １</a:t>
            </a:r>
            <a:r>
              <a:rPr kumimoji="1" lang="en-US" altLang="ja-JP"/>
              <a:t>4pt</a:t>
            </a:r>
          </a:p>
          <a:p>
            <a:pPr lvl="4"/>
            <a:r>
              <a:rPr kumimoji="1" lang="ja-JP" altLang="en-US"/>
              <a:t>第</a:t>
            </a:r>
            <a:r>
              <a:rPr kumimoji="1" lang="en-US" altLang="ja-JP"/>
              <a:t>5</a:t>
            </a:r>
            <a:r>
              <a:rPr kumimoji="1" lang="ja-JP" altLang="en-US"/>
              <a:t>レベル １</a:t>
            </a:r>
            <a:r>
              <a:rPr kumimoji="1" lang="en-US" altLang="ja-JP"/>
              <a:t>4pt</a:t>
            </a:r>
          </a:p>
        </p:txBody>
      </p:sp>
      <p:cxnSp>
        <p:nvCxnSpPr>
          <p:cNvPr id="12" name="ライン">
            <a:extLst>
              <a:ext uri="{FF2B5EF4-FFF2-40B4-BE49-F238E27FC236}">
                <a16:creationId xmlns:a16="http://schemas.microsoft.com/office/drawing/2014/main" id="{D906A8E8-29EF-4A73-91AF-2C58135D23F0}"/>
              </a:ext>
            </a:extLst>
          </p:cNvPr>
          <p:cNvCxnSpPr>
            <a:cxnSpLocks/>
          </p:cNvCxnSpPr>
          <p:nvPr userDrawn="1"/>
        </p:nvCxnSpPr>
        <p:spPr>
          <a:xfrm>
            <a:off x="503261" y="1175708"/>
            <a:ext cx="8899781"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9" name="出所">
            <a:extLst>
              <a:ext uri="{FF2B5EF4-FFF2-40B4-BE49-F238E27FC236}">
                <a16:creationId xmlns:a16="http://schemas.microsoft.com/office/drawing/2014/main" id="{A880B4A3-9022-4B0A-A7DE-4314A49D24D7}"/>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
        <p:nvSpPr>
          <p:cNvPr id="13" name="Page_num">
            <a:extLst>
              <a:ext uri="{FF2B5EF4-FFF2-40B4-BE49-F238E27FC236}">
                <a16:creationId xmlns:a16="http://schemas.microsoft.com/office/drawing/2014/main" id="{B6518D72-6095-4362-B16D-D83250D7DD56}"/>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7" name="図 6">
            <a:extLst>
              <a:ext uri="{FF2B5EF4-FFF2-40B4-BE49-F238E27FC236}">
                <a16:creationId xmlns:a16="http://schemas.microsoft.com/office/drawing/2014/main" id="{5AE14690-C531-473C-A00F-59BC2B748941}"/>
              </a:ext>
            </a:extLst>
          </p:cNvPr>
          <p:cNvPicPr>
            <a:picLocks noChangeAspect="1"/>
          </p:cNvPicPr>
          <p:nvPr userDrawn="1"/>
        </p:nvPicPr>
        <p:blipFill>
          <a:blip r:embed="rId5">
            <a:extLst>
              <a:ext uri="{28A0092B-C50C-407E-A947-70E740481C1C}">
                <a14:useLocalDpi xmlns:a14="http://schemas.microsoft.com/office/drawing/2010/main" val="0"/>
              </a:ext>
            </a:extLst>
          </a:blip>
          <a:srcRect l="4855" r="8692"/>
          <a:stretch/>
        </p:blipFill>
        <p:spPr>
          <a:xfrm>
            <a:off x="472610" y="1"/>
            <a:ext cx="8960780" cy="391016"/>
          </a:xfrm>
          <a:prstGeom prst="rect">
            <a:avLst/>
          </a:prstGeom>
        </p:spPr>
      </p:pic>
    </p:spTree>
    <p:extLst>
      <p:ext uri="{BB962C8B-B14F-4D97-AF65-F5344CB8AC3E}">
        <p14:creationId xmlns:p14="http://schemas.microsoft.com/office/powerpoint/2010/main" val="2324677068"/>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872F898-34D3-5128-3477-0EC7E0074621}"/>
              </a:ext>
            </a:extLst>
          </p:cNvPr>
          <p:cNvGraphicFramePr>
            <a:graphicFrameLocks noChangeAspect="1"/>
          </p:cNvGraphicFramePr>
          <p:nvPr userDrawn="1">
            <p:custDataLst>
              <p:tags r:id="rId1"/>
            </p:custDataLst>
            <p:extLst>
              <p:ext uri="{D42A27DB-BD31-4B8C-83A1-F6EECF244321}">
                <p14:modId xmlns:p14="http://schemas.microsoft.com/office/powerpoint/2010/main" val="3939971212"/>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C872F898-34D3-5128-3477-0EC7E0074621}"/>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0" name="テキスト">
            <a:extLst>
              <a:ext uri="{FF2B5EF4-FFF2-40B4-BE49-F238E27FC236}">
                <a16:creationId xmlns:a16="http://schemas.microsoft.com/office/drawing/2014/main" id="{A1B686B8-4EAA-48A0-8788-D9A952295F92}"/>
              </a:ext>
            </a:extLst>
          </p:cNvPr>
          <p:cNvSpPr>
            <a:spLocks noGrp="1"/>
          </p:cNvSpPr>
          <p:nvPr>
            <p:ph type="body" sz="quarter" idx="12" hasCustomPrompt="1"/>
          </p:nvPr>
        </p:nvSpPr>
        <p:spPr>
          <a:xfrm>
            <a:off x="503261" y="3265855"/>
            <a:ext cx="8899781" cy="1053666"/>
          </a:xfrm>
          <a:prstGeom prst="rect">
            <a:avLst/>
          </a:prstGeom>
        </p:spPr>
        <p:txBody>
          <a:bodyPr>
            <a:spAutoFit/>
          </a:bodyPr>
          <a:lstStyle>
            <a:lvl1pPr marL="0" indent="0">
              <a:lnSpc>
                <a:spcPct val="140000"/>
              </a:lnSpc>
              <a:spcBef>
                <a:spcPts val="0"/>
              </a:spcBef>
              <a:buNone/>
              <a:defRPr sz="1630" b="0" spc="82" baseline="0">
                <a:solidFill>
                  <a:schemeClr val="tx1"/>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6" name="メッセージ">
            <a:extLst>
              <a:ext uri="{FF2B5EF4-FFF2-40B4-BE49-F238E27FC236}">
                <a16:creationId xmlns:a16="http://schemas.microsoft.com/office/drawing/2014/main" id="{2AFC8D26-4211-43AB-A0F7-714FFA7A159B}"/>
              </a:ext>
            </a:extLst>
          </p:cNvPr>
          <p:cNvSpPr>
            <a:spLocks noGrp="1"/>
          </p:cNvSpPr>
          <p:nvPr>
            <p:ph type="body" sz="quarter" idx="11" hasCustomPrompt="1"/>
          </p:nvPr>
        </p:nvSpPr>
        <p:spPr>
          <a:xfrm>
            <a:off x="503261" y="1836780"/>
            <a:ext cx="8899781" cy="474074"/>
          </a:xfrm>
          <a:prstGeom prst="rect">
            <a:avLst/>
          </a:prstGeom>
        </p:spPr>
        <p:txBody>
          <a:bodyPr anchor="ctr" anchorCtr="0"/>
          <a:lstStyle>
            <a:lvl1pPr marL="0" indent="0" fontAlgn="base">
              <a:lnSpc>
                <a:spcPct val="110000"/>
              </a:lnSpc>
              <a:spcAft>
                <a:spcPts val="0"/>
              </a:spcAft>
              <a:buNone/>
              <a:defRPr sz="3260"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メッセージ</a:t>
            </a:r>
          </a:p>
        </p:txBody>
      </p:sp>
      <p:sp>
        <p:nvSpPr>
          <p:cNvPr id="12" name="Section／節">
            <a:extLst>
              <a:ext uri="{FF2B5EF4-FFF2-40B4-BE49-F238E27FC236}">
                <a16:creationId xmlns:a16="http://schemas.microsoft.com/office/drawing/2014/main" id="{02B966F5-7CDA-4AC2-87B3-98E8B46192C2}"/>
              </a:ext>
            </a:extLst>
          </p:cNvPr>
          <p:cNvSpPr>
            <a:spLocks noGrp="1"/>
          </p:cNvSpPr>
          <p:nvPr>
            <p:ph type="title" hasCustomPrompt="1"/>
          </p:nvPr>
        </p:nvSpPr>
        <p:spPr>
          <a:xfrm>
            <a:off x="503261" y="391902"/>
            <a:ext cx="8475982" cy="182888"/>
          </a:xfrm>
        </p:spPr>
        <p:txBody>
          <a:bodyPr vert="horz" anchor="ctr">
            <a:noAutofit/>
          </a:bodyPr>
          <a:lstStyle>
            <a:lvl1pPr fontAlgn="ctr">
              <a:lnSpc>
                <a:spcPct val="100000"/>
              </a:lnSpc>
              <a:defRPr sz="951" b="0">
                <a:solidFill>
                  <a:srgbClr val="003B83"/>
                </a:solidFill>
                <a:latin typeface="+mj-ea"/>
                <a:ea typeface="+mj-ea"/>
              </a:defRPr>
            </a:lvl1pPr>
          </a:lstStyle>
          <a:p>
            <a:r>
              <a:rPr kumimoji="1" lang="en-US" altLang="ja-JP"/>
              <a:t>X.X Section</a:t>
            </a:r>
            <a:r>
              <a:rPr kumimoji="1" lang="ja-JP" altLang="en-US"/>
              <a:t>（節）</a:t>
            </a:r>
          </a:p>
        </p:txBody>
      </p:sp>
      <p:sp>
        <p:nvSpPr>
          <p:cNvPr id="11" name="Page_num">
            <a:extLst>
              <a:ext uri="{FF2B5EF4-FFF2-40B4-BE49-F238E27FC236}">
                <a16:creationId xmlns:a16="http://schemas.microsoft.com/office/drawing/2014/main" id="{E12138FD-16C4-4A67-AF90-89C28B51473A}"/>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442" baseline="0">
              <a:solidFill>
                <a:srgbClr val="595757"/>
              </a:solidFill>
              <a:latin typeface="+mn-lt"/>
              <a:ea typeface="+mn-ea"/>
              <a:sym typeface="Arial"/>
            </a:endParaRPr>
          </a:p>
        </p:txBody>
      </p:sp>
      <p:pic>
        <p:nvPicPr>
          <p:cNvPr id="8" name="図 7">
            <a:extLst>
              <a:ext uri="{FF2B5EF4-FFF2-40B4-BE49-F238E27FC236}">
                <a16:creationId xmlns:a16="http://schemas.microsoft.com/office/drawing/2014/main" id="{02A43A63-C6B9-475C-B3ED-F8C3BF4E7F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41A793C9-46F6-5C41-E0DF-E6101FDB2090}"/>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4550216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4167099-E1A6-29A8-29BE-107DEA851FC6}"/>
              </a:ext>
            </a:extLst>
          </p:cNvPr>
          <p:cNvGraphicFramePr>
            <a:graphicFrameLocks noChangeAspect="1"/>
          </p:cNvGraphicFramePr>
          <p:nvPr userDrawn="1">
            <p:custDataLst>
              <p:tags r:id="rId1"/>
            </p:custDataLst>
            <p:extLst>
              <p:ext uri="{D42A27DB-BD31-4B8C-83A1-F6EECF244321}">
                <p14:modId xmlns:p14="http://schemas.microsoft.com/office/powerpoint/2010/main" val="3150423562"/>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4" name="think-cell data - do not delete" hidden="1">
                        <a:extLst>
                          <a:ext uri="{FF2B5EF4-FFF2-40B4-BE49-F238E27FC236}">
                            <a16:creationId xmlns:a16="http://schemas.microsoft.com/office/drawing/2014/main" id="{D4167099-E1A6-29A8-29BE-107DEA851FC6}"/>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503261" y="1339000"/>
            <a:ext cx="889978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442" baseline="0">
              <a:solidFill>
                <a:srgbClr val="595757"/>
              </a:solidFill>
              <a:latin typeface="+mn-lt"/>
              <a:ea typeface="+mn-ea"/>
              <a:sym typeface="Arial"/>
            </a:endParaRPr>
          </a:p>
        </p:txBody>
      </p:sp>
      <p:sp>
        <p:nvSpPr>
          <p:cNvPr id="2" name="テキスト プレースホルダー">
            <a:extLst>
              <a:ext uri="{FF2B5EF4-FFF2-40B4-BE49-F238E27FC236}">
                <a16:creationId xmlns:a16="http://schemas.microsoft.com/office/drawing/2014/main" id="{6C862683-2AEE-D030-F180-CAB49DBB4DBA}"/>
              </a:ext>
            </a:extLst>
          </p:cNvPr>
          <p:cNvSpPr>
            <a:spLocks noGrp="1"/>
          </p:cNvSpPr>
          <p:nvPr>
            <p:ph type="body" sz="quarter" idx="23" hasCustomPrompt="1"/>
          </p:nvPr>
        </p:nvSpPr>
        <p:spPr>
          <a:xfrm>
            <a:off x="503260" y="1992171"/>
            <a:ext cx="8899781" cy="1568314"/>
          </a:xfrm>
          <a:prstGeom prst="rect">
            <a:avLst/>
          </a:prstGeom>
        </p:spPr>
        <p:txBody>
          <a:bodyPr>
            <a:spAutoFit/>
          </a:bodyPr>
          <a:lstStyle>
            <a:lvl1pPr marL="244487" indent="-244487">
              <a:defRPr kumimoji="1" lang="en-US" altLang="ja-JP" sz="1630" kern="1200" spc="82" baseline="0" dirty="0">
                <a:solidFill>
                  <a:schemeClr val="tx1"/>
                </a:solidFill>
                <a:latin typeface="+mj-ea"/>
                <a:ea typeface="+mj-ea"/>
                <a:cs typeface="+mn-cs"/>
              </a:defRPr>
            </a:lvl1pPr>
            <a:lvl2pPr marL="379566" indent="-232874">
              <a:defRPr kumimoji="1" lang="en-US" altLang="ja-JP" sz="1358" kern="1200" spc="82" baseline="0" dirty="0">
                <a:solidFill>
                  <a:schemeClr val="tx1"/>
                </a:solidFill>
                <a:latin typeface="+mj-ea"/>
                <a:ea typeface="+mj-ea"/>
                <a:cs typeface="+mn-cs"/>
              </a:defRPr>
            </a:lvl2pPr>
            <a:lvl3pPr marL="438548" indent="-194061">
              <a:defRPr kumimoji="1" lang="en-US" altLang="ja-JP" sz="1222" kern="1200" spc="82" baseline="0" dirty="0">
                <a:solidFill>
                  <a:schemeClr val="tx1"/>
                </a:solidFill>
                <a:latin typeface="+mn-ea"/>
                <a:ea typeface="+mn-ea"/>
                <a:cs typeface="+mn-cs"/>
              </a:defRPr>
            </a:lvl3pPr>
            <a:lvl4pPr marL="585240" indent="-194061">
              <a:lnSpc>
                <a:spcPct val="130000"/>
              </a:lnSpc>
              <a:spcAft>
                <a:spcPts val="407"/>
              </a:spcAft>
              <a:defRPr kumimoji="1" lang="en-US" altLang="ja-JP" sz="951" kern="1200" spc="82" baseline="0" dirty="0">
                <a:solidFill>
                  <a:schemeClr val="tx1"/>
                </a:solidFill>
                <a:latin typeface="+mn-ea"/>
                <a:ea typeface="+mn-ea"/>
                <a:cs typeface="+mn-cs"/>
              </a:defRPr>
            </a:lvl4pPr>
            <a:lvl5pPr marL="658586" indent="-194061">
              <a:spcAft>
                <a:spcPts val="407"/>
              </a:spcAft>
              <a:defRPr kumimoji="1" lang="en-US" altLang="ja-JP" sz="951" kern="1200" spc="82" baseline="0" dirty="0">
                <a:solidFill>
                  <a:schemeClr val="tx1"/>
                </a:solidFill>
                <a:latin typeface="+mn-ea"/>
                <a:ea typeface="+mn-ea"/>
                <a:cs typeface="+mn-cs"/>
              </a:defRPr>
            </a:lvl5pPr>
          </a:lstStyle>
          <a:p>
            <a:pPr marL="244487" marR="0" lvl="0" indent="-244487" algn="l" defTabSz="465747" rtl="0" eaLnBrk="1" fontAlgn="ctr" latinLnBrk="0" hangingPunct="1">
              <a:lnSpc>
                <a:spcPct val="120000"/>
              </a:lnSpc>
              <a:spcBef>
                <a:spcPts val="0"/>
              </a:spcBef>
              <a:spcAft>
                <a:spcPts val="815"/>
              </a:spcAft>
              <a:buClr>
                <a:srgbClr val="003B83"/>
              </a:buClr>
              <a:buSzPct val="100000"/>
              <a:buFont typeface="Wingdings" panose="05000000000000000000" pitchFamily="2" charset="2"/>
              <a:buChar char="l"/>
              <a:tabLst/>
            </a:pPr>
            <a:r>
              <a:rPr kumimoji="1" lang="ja-JP" altLang="en-US"/>
              <a:t>第１レベル ２</a:t>
            </a:r>
            <a:r>
              <a:rPr kumimoji="1" lang="en-US" altLang="ja-JP"/>
              <a:t>4pt</a:t>
            </a:r>
          </a:p>
          <a:p>
            <a:pPr marL="317833" marR="0" lvl="1" indent="-171141" algn="l" defTabSz="465747" rtl="0" eaLnBrk="1" fontAlgn="ctr" latinLnBrk="0" hangingPunct="1">
              <a:lnSpc>
                <a:spcPct val="120000"/>
              </a:lnSpc>
              <a:spcBef>
                <a:spcPts val="0"/>
              </a:spcBef>
              <a:spcAft>
                <a:spcPts val="815"/>
              </a:spcAft>
              <a:buClr>
                <a:srgbClr val="3C82F4"/>
              </a:buClr>
              <a:buSzPct val="70000"/>
              <a:buFont typeface="Wingdings" panose="05000000000000000000" pitchFamily="2" charset="2"/>
              <a:buChar char="l"/>
              <a:tabLst/>
            </a:pPr>
            <a:r>
              <a:rPr kumimoji="1" lang="ja-JP" altLang="en-US"/>
              <a:t>第</a:t>
            </a:r>
            <a:r>
              <a:rPr kumimoji="1" lang="en-US" altLang="ja-JP"/>
              <a:t>2</a:t>
            </a:r>
            <a:r>
              <a:rPr kumimoji="1" lang="ja-JP" altLang="en-US"/>
              <a:t>レベル </a:t>
            </a:r>
            <a:r>
              <a:rPr kumimoji="1" lang="en-US" altLang="ja-JP"/>
              <a:t>20pt</a:t>
            </a:r>
          </a:p>
          <a:p>
            <a:pPr marL="391179" marR="0" lvl="2" indent="-146692" algn="l" defTabSz="465747" rtl="0" eaLnBrk="1" fontAlgn="ctr" latinLnBrk="0" hangingPunct="1">
              <a:lnSpc>
                <a:spcPct val="120000"/>
              </a:lnSpc>
              <a:spcBef>
                <a:spcPts val="0"/>
              </a:spcBef>
              <a:spcAft>
                <a:spcPts val="815"/>
              </a:spcAft>
              <a:buClrTx/>
              <a:buSzTx/>
              <a:buFont typeface="BIZ UDPゴシック" panose="020B0400000000000000" pitchFamily="50" charset="-128"/>
              <a:buChar char="-"/>
              <a:tabLst/>
            </a:pPr>
            <a:r>
              <a:rPr kumimoji="1" lang="ja-JP" altLang="en-US"/>
              <a:t>第</a:t>
            </a:r>
            <a:r>
              <a:rPr kumimoji="1" lang="en-US" altLang="ja-JP"/>
              <a:t>3</a:t>
            </a:r>
            <a:r>
              <a:rPr kumimoji="1" lang="ja-JP" altLang="en-US"/>
              <a:t>レベル </a:t>
            </a:r>
            <a:r>
              <a:rPr kumimoji="1" lang="en-US" altLang="ja-JP"/>
              <a:t>18pt</a:t>
            </a:r>
          </a:p>
          <a:p>
            <a:pPr marL="488974" marR="0" lvl="3" indent="-97794" algn="l" defTabSz="465747" rtl="0" eaLnBrk="1" fontAlgn="ctr" latinLnBrk="0" hangingPunct="1">
              <a:lnSpc>
                <a:spcPct val="130000"/>
              </a:lnSpc>
              <a:spcBef>
                <a:spcPts val="0"/>
              </a:spcBef>
              <a:spcAft>
                <a:spcPts val="815"/>
              </a:spcAft>
              <a:buClrTx/>
              <a:buSzTx/>
              <a:buFont typeface="Arial" panose="020B0604020202020204" pitchFamily="34" charset="0"/>
              <a:buChar char="•"/>
              <a:tabLst/>
            </a:pPr>
            <a:r>
              <a:rPr kumimoji="1" lang="ja-JP" altLang="en-US"/>
              <a:t>第</a:t>
            </a:r>
            <a:r>
              <a:rPr kumimoji="1" lang="en-US" altLang="ja-JP"/>
              <a:t>4</a:t>
            </a:r>
            <a:r>
              <a:rPr kumimoji="1" lang="ja-JP" altLang="en-US"/>
              <a:t>レベル １</a:t>
            </a:r>
            <a:r>
              <a:rPr kumimoji="1" lang="en-US" altLang="ja-JP"/>
              <a:t>4pt</a:t>
            </a:r>
          </a:p>
          <a:p>
            <a:pPr marL="562320" marR="0" lvl="4" indent="-97794" algn="l" defTabSz="465747" rtl="0" eaLnBrk="1" fontAlgn="ctr" latinLnBrk="0" hangingPunct="1">
              <a:lnSpc>
                <a:spcPct val="130000"/>
              </a:lnSpc>
              <a:spcBef>
                <a:spcPts val="0"/>
              </a:spcBef>
              <a:spcAft>
                <a:spcPts val="815"/>
              </a:spcAft>
              <a:buClr>
                <a:srgbClr val="595757"/>
              </a:buClr>
              <a:buSzTx/>
              <a:buFont typeface="BIZ UDPゴシック" panose="020B0400000000000000" pitchFamily="50" charset="-128"/>
              <a:buChar char="-"/>
              <a:tabLst/>
            </a:pPr>
            <a:r>
              <a:rPr kumimoji="1" lang="ja-JP" altLang="en-US"/>
              <a:t>第</a:t>
            </a:r>
            <a:r>
              <a:rPr kumimoji="1" lang="en-US" altLang="ja-JP"/>
              <a:t>5</a:t>
            </a:r>
            <a:r>
              <a:rPr kumimoji="1" lang="ja-JP" altLang="en-US"/>
              <a:t>レベル １</a:t>
            </a:r>
            <a:r>
              <a:rPr kumimoji="1" lang="en-US" altLang="ja-JP"/>
              <a:t>4pt</a:t>
            </a:r>
          </a:p>
        </p:txBody>
      </p:sp>
      <p:sp>
        <p:nvSpPr>
          <p:cNvPr id="3" name="出所">
            <a:extLst>
              <a:ext uri="{FF2B5EF4-FFF2-40B4-BE49-F238E27FC236}">
                <a16:creationId xmlns:a16="http://schemas.microsoft.com/office/drawing/2014/main" id="{21886FE8-6179-CD1C-A038-5EF31354CE02}"/>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242213134"/>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 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2758852-5E59-C11E-3CC5-0F6AFA992D80}"/>
              </a:ext>
            </a:extLst>
          </p:cNvPr>
          <p:cNvGraphicFramePr>
            <a:graphicFrameLocks noChangeAspect="1"/>
          </p:cNvGraphicFramePr>
          <p:nvPr userDrawn="1">
            <p:custDataLst>
              <p:tags r:id="rId1"/>
            </p:custDataLst>
            <p:extLst>
              <p:ext uri="{D42A27DB-BD31-4B8C-83A1-F6EECF244321}">
                <p14:modId xmlns:p14="http://schemas.microsoft.com/office/powerpoint/2010/main" val="1173123366"/>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12758852-5E59-C11E-3CC5-0F6AFA992D80}"/>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503261" y="1339000"/>
            <a:ext cx="889978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EF0795E1-19BD-4A77-BD38-BC535D0AB7EA}"/>
              </a:ext>
            </a:extLst>
          </p:cNvPr>
          <p:cNvSpPr>
            <a:spLocks noGrp="1"/>
          </p:cNvSpPr>
          <p:nvPr>
            <p:ph type="body" sz="quarter" idx="20" hasCustomPrompt="1"/>
          </p:nvPr>
        </p:nvSpPr>
        <p:spPr>
          <a:xfrm>
            <a:off x="503261" y="1992171"/>
            <a:ext cx="8899781" cy="543354"/>
          </a:xfrm>
          <a:prstGeom prst="rect">
            <a:avLst/>
          </a:prstGeom>
        </p:spPr>
        <p:txBody>
          <a:bodyPr>
            <a:spAutoFit/>
          </a:bodyPr>
          <a:lstStyle>
            <a:lvl1pPr marL="0" indent="0">
              <a:lnSpc>
                <a:spcPct val="130000"/>
              </a:lnSpc>
              <a:buNone/>
              <a:defRPr sz="1358" b="0" i="0" u="none" baseline="0">
                <a:solidFill>
                  <a:srgbClr val="000000"/>
                </a:solidFill>
                <a:latin typeface="+mn-ea"/>
                <a:ea typeface="+mn-ea"/>
              </a:defRPr>
            </a:lvl1pPr>
          </a:lstStyle>
          <a:p>
            <a:pPr marL="0" marR="0" lvl="0" indent="0" algn="l" defTabSz="465747" rtl="0" eaLnBrk="1" fontAlgn="ctr" latinLnBrk="0" hangingPunct="1">
              <a:lnSpc>
                <a:spcPct val="130000"/>
              </a:lnSpc>
              <a:spcBef>
                <a:spcPts val="0"/>
              </a:spcBef>
              <a:spcAft>
                <a:spcPts val="815"/>
              </a:spcAft>
              <a:buClr>
                <a:srgbClr val="003B83"/>
              </a:buClr>
              <a:buSzPct val="100000"/>
              <a:buFont typeface="Wingdings" panose="05000000000000000000" pitchFamily="2" charset="2"/>
              <a:buNone/>
              <a:tabLst/>
              <a:defRPr/>
            </a:pPr>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10" name="図 9">
            <a:extLst>
              <a:ext uri="{FF2B5EF4-FFF2-40B4-BE49-F238E27FC236}">
                <a16:creationId xmlns:a16="http://schemas.microsoft.com/office/drawing/2014/main" id="{5AE14690-C531-473C-A00F-59BC2B7489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1DC43ADC-A142-E42E-1141-3B4EB4F70BB4}"/>
              </a:ext>
            </a:extLst>
          </p:cNvPr>
          <p:cNvSpPr>
            <a:spLocks noGrp="1"/>
          </p:cNvSpPr>
          <p:nvPr>
            <p:ph type="body" sz="quarter" idx="21"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3524460977"/>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 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AED851D-BC69-269C-DB2B-09B66AD54070}"/>
              </a:ext>
            </a:extLst>
          </p:cNvPr>
          <p:cNvGraphicFramePr>
            <a:graphicFrameLocks noChangeAspect="1"/>
          </p:cNvGraphicFramePr>
          <p:nvPr userDrawn="1">
            <p:custDataLst>
              <p:tags r:id="rId1"/>
            </p:custDataLst>
            <p:extLst>
              <p:ext uri="{D42A27DB-BD31-4B8C-83A1-F6EECF244321}">
                <p14:modId xmlns:p14="http://schemas.microsoft.com/office/powerpoint/2010/main" val="1583456628"/>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BAED851D-BC69-269C-DB2B-09B66AD54070}"/>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19" name="サブタイトル">
            <a:extLst>
              <a:ext uri="{FF2B5EF4-FFF2-40B4-BE49-F238E27FC236}">
                <a16:creationId xmlns:a16="http://schemas.microsoft.com/office/drawing/2014/main" id="{B5D51EC1-52EA-4721-8DDC-0FC173CFA413}"/>
              </a:ext>
            </a:extLst>
          </p:cNvPr>
          <p:cNvSpPr>
            <a:spLocks noGrp="1"/>
          </p:cNvSpPr>
          <p:nvPr>
            <p:ph type="body" sz="quarter" idx="17" hasCustomPrompt="1"/>
          </p:nvPr>
        </p:nvSpPr>
        <p:spPr>
          <a:xfrm>
            <a:off x="503261" y="1339000"/>
            <a:ext cx="423799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0" name="テキスト">
            <a:extLst>
              <a:ext uri="{FF2B5EF4-FFF2-40B4-BE49-F238E27FC236}">
                <a16:creationId xmlns:a16="http://schemas.microsoft.com/office/drawing/2014/main" id="{725BA4BA-8D71-4962-AD8B-332520D5E4D5}"/>
              </a:ext>
            </a:extLst>
          </p:cNvPr>
          <p:cNvSpPr>
            <a:spLocks noGrp="1"/>
          </p:cNvSpPr>
          <p:nvPr>
            <p:ph type="body" sz="quarter" idx="22" hasCustomPrompt="1"/>
          </p:nvPr>
        </p:nvSpPr>
        <p:spPr>
          <a:xfrm>
            <a:off x="503261" y="1992172"/>
            <a:ext cx="4237991" cy="1358528"/>
          </a:xfrm>
          <a:prstGeom prst="rect">
            <a:avLst/>
          </a:prstGeom>
        </p:spPr>
        <p:txBody>
          <a:bodyPr>
            <a:spAutoFit/>
          </a:bodyPr>
          <a:lstStyle>
            <a:lvl1pPr marL="0" indent="0" algn="just">
              <a:lnSpc>
                <a:spcPct val="130000"/>
              </a:lnSpc>
              <a:buNone/>
              <a:defRPr sz="1358"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1" name="テキスト">
            <a:extLst>
              <a:ext uri="{FF2B5EF4-FFF2-40B4-BE49-F238E27FC236}">
                <a16:creationId xmlns:a16="http://schemas.microsoft.com/office/drawing/2014/main" id="{3820A1E3-61D1-4B8A-81D1-B130A5AAD0A1}"/>
              </a:ext>
            </a:extLst>
          </p:cNvPr>
          <p:cNvSpPr>
            <a:spLocks noGrp="1"/>
          </p:cNvSpPr>
          <p:nvPr>
            <p:ph type="body" sz="quarter" idx="23" hasCustomPrompt="1"/>
          </p:nvPr>
        </p:nvSpPr>
        <p:spPr>
          <a:xfrm>
            <a:off x="5165418" y="1992172"/>
            <a:ext cx="4237991" cy="1358528"/>
          </a:xfrm>
          <a:prstGeom prst="rect">
            <a:avLst/>
          </a:prstGeom>
        </p:spPr>
        <p:txBody>
          <a:bodyPr>
            <a:spAutoFit/>
          </a:bodyPr>
          <a:lstStyle>
            <a:lvl1pPr marL="0" indent="0" algn="just">
              <a:lnSpc>
                <a:spcPct val="130000"/>
              </a:lnSpc>
              <a:buNone/>
              <a:defRPr sz="1358"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3" name="Page_num">
            <a:extLst>
              <a:ext uri="{FF2B5EF4-FFF2-40B4-BE49-F238E27FC236}">
                <a16:creationId xmlns:a16="http://schemas.microsoft.com/office/drawing/2014/main" id="{79EA1EDA-DDC3-4118-8CE5-7E5C0D97A3FC}"/>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15" name="図 14">
            <a:extLst>
              <a:ext uri="{FF2B5EF4-FFF2-40B4-BE49-F238E27FC236}">
                <a16:creationId xmlns:a16="http://schemas.microsoft.com/office/drawing/2014/main" id="{1C5FCC4B-5792-4605-B50F-9A5867D49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サブタイトル">
            <a:extLst>
              <a:ext uri="{FF2B5EF4-FFF2-40B4-BE49-F238E27FC236}">
                <a16:creationId xmlns:a16="http://schemas.microsoft.com/office/drawing/2014/main" id="{D1CFFC5E-5028-D453-EB7D-A807180EC7D9}"/>
              </a:ext>
            </a:extLst>
          </p:cNvPr>
          <p:cNvSpPr>
            <a:spLocks noGrp="1"/>
          </p:cNvSpPr>
          <p:nvPr>
            <p:ph type="body" sz="quarter" idx="25" hasCustomPrompt="1"/>
          </p:nvPr>
        </p:nvSpPr>
        <p:spPr>
          <a:xfrm>
            <a:off x="5165418" y="1339000"/>
            <a:ext cx="4237991" cy="301081"/>
          </a:xfrm>
          <a:prstGeom prst="rect">
            <a:avLst/>
          </a:prstGeom>
        </p:spPr>
        <p:txBody>
          <a:bodyPr anchor="t" anchorCtr="0">
            <a:spAutoFit/>
          </a:bodyPr>
          <a:lstStyle>
            <a:lvl1pPr marL="0" indent="0">
              <a:lnSpc>
                <a:spcPct val="120000"/>
              </a:lnSpc>
              <a:spcBef>
                <a:spcPts val="0"/>
              </a:spcBef>
              <a:spcAft>
                <a:spcPts val="0"/>
              </a:spcAft>
              <a:buNone/>
              <a:defRPr sz="1630" b="1" baseline="0">
                <a:solidFill>
                  <a:srgbClr val="3C82F5"/>
                </a:solidFill>
                <a:latin typeface="+mj-ea"/>
                <a:ea typeface="+mj-ea"/>
              </a:defRPr>
            </a:lvl1pPr>
          </a:lstStyle>
          <a:p>
            <a:pPr lvl="0"/>
            <a:r>
              <a:rPr kumimoji="1" lang="ja-JP" altLang="en-US"/>
              <a:t>サブタイトル</a:t>
            </a:r>
          </a:p>
        </p:txBody>
      </p:sp>
      <p:sp>
        <p:nvSpPr>
          <p:cNvPr id="4" name="出所">
            <a:extLst>
              <a:ext uri="{FF2B5EF4-FFF2-40B4-BE49-F238E27FC236}">
                <a16:creationId xmlns:a16="http://schemas.microsoft.com/office/drawing/2014/main" id="{E29A8DEB-0F05-D595-4C8E-A68A0648AB78}"/>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3960656348"/>
      </p:ext>
    </p:extLst>
  </p:cSld>
  <p:clrMapOvr>
    <a:masterClrMapping/>
  </p:clrMapOvr>
  <p:extLst>
    <p:ext uri="{DCECCB84-F9BA-43D5-87BE-67443E8EF086}">
      <p15:sldGuideLst xmlns:p15="http://schemas.microsoft.com/office/powerpoint/2012/main">
        <p15:guide id="1" orient="horz" pos="8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0B6E42-0261-2B36-9DB2-333B44EC1095}"/>
              </a:ext>
            </a:extLst>
          </p:cNvPr>
          <p:cNvGraphicFramePr>
            <a:graphicFrameLocks noChangeAspect="1"/>
          </p:cNvGraphicFramePr>
          <p:nvPr userDrawn="1">
            <p:custDataLst>
              <p:tags r:id="rId1"/>
            </p:custDataLst>
            <p:extLst>
              <p:ext uri="{D42A27DB-BD31-4B8C-83A1-F6EECF244321}">
                <p14:modId xmlns:p14="http://schemas.microsoft.com/office/powerpoint/2010/main" val="1015160699"/>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3" imgW="384" imgH="384" progId="TCLayout.ActiveDocument.1">
                  <p:embed/>
                </p:oleObj>
              </mc:Choice>
              <mc:Fallback>
                <p:oleObj name="think-cellスライド" r:id="rId3" imgW="384" imgH="384" progId="TCLayout.ActiveDocument.1">
                  <p:embed/>
                  <p:pic>
                    <p:nvPicPr>
                      <p:cNvPr id="3" name="think-cell data - do not delete" hidden="1">
                        <a:extLst>
                          <a:ext uri="{FF2B5EF4-FFF2-40B4-BE49-F238E27FC236}">
                            <a16:creationId xmlns:a16="http://schemas.microsoft.com/office/drawing/2014/main" id="{210B6E42-0261-2B36-9DB2-333B44EC1095}"/>
                          </a:ext>
                        </a:extLst>
                      </p:cNvPr>
                      <p:cNvPicPr/>
                      <p:nvPr/>
                    </p:nvPicPr>
                    <p:blipFill>
                      <a:blip r:embed="rId4"/>
                      <a:stretch>
                        <a:fillRect/>
                      </a:stretch>
                    </p:blipFill>
                    <p:spPr>
                      <a:xfrm>
                        <a:off x="1169" y="1440"/>
                        <a:ext cx="1169" cy="1441"/>
                      </a:xfrm>
                      <a:prstGeom prst="rect">
                        <a:avLst/>
                      </a:prstGeom>
                    </p:spPr>
                  </p:pic>
                </p:oleObj>
              </mc:Fallback>
            </mc:AlternateContent>
          </a:graphicData>
        </a:graphic>
      </p:graphicFrame>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503261" y="685829"/>
            <a:ext cx="8899781" cy="359244"/>
          </a:xfrm>
          <a:prstGeom prst="rect">
            <a:avLst/>
          </a:prstGeom>
        </p:spPr>
        <p:txBody>
          <a:bodyPr anchor="b" anchorCtr="0">
            <a:noAutofit/>
          </a:bodyPr>
          <a:lstStyle>
            <a:lvl1pPr marL="0" indent="0" fontAlgn="base">
              <a:lnSpc>
                <a:spcPct val="110000"/>
              </a:lnSpc>
              <a:spcAft>
                <a:spcPts val="0"/>
              </a:spcAft>
              <a:buNone/>
              <a:defRPr sz="2038" b="1" baseline="0">
                <a:solidFill>
                  <a:srgbClr val="003B83"/>
                </a:solidFill>
                <a:latin typeface="+mj-ea"/>
                <a:ea typeface="+mj-ea"/>
              </a:defRPr>
            </a:lvl1pPr>
            <a:lvl2pPr marL="24449" indent="0">
              <a:buNone/>
              <a:defRPr/>
            </a:lvl2pPr>
            <a:lvl3pPr marL="195590" indent="0">
              <a:buNone/>
              <a:defRPr/>
            </a:lvl3pPr>
            <a:lvl4pPr marL="317833" indent="0">
              <a:buNone/>
              <a:defRPr/>
            </a:lvl4pPr>
            <a:lvl5pPr marL="415627" indent="0">
              <a:buNone/>
              <a:defRPr/>
            </a:lvl5pPr>
          </a:lstStyle>
          <a:p>
            <a:pPr lvl="0"/>
            <a:r>
              <a:rPr kumimoji="1" lang="ja-JP" altLang="en-US"/>
              <a:t>ページタイトル（結論／メッセージ）</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503261" y="391902"/>
            <a:ext cx="8475982" cy="182888"/>
          </a:xfrm>
        </p:spPr>
        <p:txBody>
          <a:bodyPr vert="horz" anchor="ctr" anchorCtr="0">
            <a:noAutofit/>
          </a:bodyPr>
          <a:lstStyle>
            <a:lvl1pPr fontAlgn="ctr">
              <a:defRPr sz="951">
                <a:solidFill>
                  <a:srgbClr val="003B83"/>
                </a:solidFill>
                <a:latin typeface="+mj-ea"/>
                <a:ea typeface="+mj-ea"/>
              </a:defRPr>
            </a:lvl1pPr>
          </a:lstStyle>
          <a:p>
            <a:r>
              <a:rPr kumimoji="1" lang="en-US" altLang="ja-JP"/>
              <a:t>X.X Section</a:t>
            </a:r>
            <a:r>
              <a:rPr kumimoji="1" lang="ja-JP" altLang="en-US"/>
              <a:t>（節）</a:t>
            </a:r>
          </a:p>
        </p:txBody>
      </p:sp>
      <p:sp>
        <p:nvSpPr>
          <p:cNvPr id="11" name="Page_num">
            <a:extLst>
              <a:ext uri="{FF2B5EF4-FFF2-40B4-BE49-F238E27FC236}">
                <a16:creationId xmlns:a16="http://schemas.microsoft.com/office/drawing/2014/main" id="{0BB77E43-1DD3-431F-89B3-5B7FE202D245}"/>
              </a:ext>
            </a:extLst>
          </p:cNvPr>
          <p:cNvSpPr txBox="1"/>
          <p:nvPr userDrawn="1"/>
        </p:nvSpPr>
        <p:spPr>
          <a:xfrm>
            <a:off x="4688126" y="6627784"/>
            <a:ext cx="529748" cy="8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43" baseline="0" smtClean="0">
                <a:solidFill>
                  <a:srgbClr val="595757"/>
                </a:solidFill>
                <a:latin typeface="+mn-lt"/>
                <a:ea typeface="+mn-ea"/>
                <a:sym typeface="Arial"/>
              </a:rPr>
              <a:pPr lvl="0" algn="ctr" fontAlgn="ctr"/>
              <a:t>‹#›</a:t>
            </a:fld>
            <a:endParaRPr lang="ja-JP" altLang="en-US" sz="543" baseline="0">
              <a:solidFill>
                <a:srgbClr val="595757"/>
              </a:solidFill>
              <a:latin typeface="+mn-lt"/>
              <a:ea typeface="+mn-ea"/>
              <a:sym typeface="Arial"/>
            </a:endParaRPr>
          </a:p>
        </p:txBody>
      </p:sp>
      <p:pic>
        <p:nvPicPr>
          <p:cNvPr id="7" name="図 6">
            <a:extLst>
              <a:ext uri="{FF2B5EF4-FFF2-40B4-BE49-F238E27FC236}">
                <a16:creationId xmlns:a16="http://schemas.microsoft.com/office/drawing/2014/main" id="{C6668CDB-F2EB-4195-98F4-6220AF30CE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906000" cy="391016"/>
          </a:xfrm>
          <a:prstGeom prst="rect">
            <a:avLst/>
          </a:prstGeom>
        </p:spPr>
      </p:pic>
      <p:sp>
        <p:nvSpPr>
          <p:cNvPr id="2" name="出所">
            <a:extLst>
              <a:ext uri="{FF2B5EF4-FFF2-40B4-BE49-F238E27FC236}">
                <a16:creationId xmlns:a16="http://schemas.microsoft.com/office/drawing/2014/main" id="{1145E0E9-4A25-A476-4002-844E42E11187}"/>
              </a:ext>
            </a:extLst>
          </p:cNvPr>
          <p:cNvSpPr>
            <a:spLocks noGrp="1"/>
          </p:cNvSpPr>
          <p:nvPr>
            <p:ph type="body" sz="quarter" idx="20" hasCustomPrompt="1"/>
          </p:nvPr>
        </p:nvSpPr>
        <p:spPr>
          <a:xfrm>
            <a:off x="503261" y="6398480"/>
            <a:ext cx="8899781" cy="92023"/>
          </a:xfrm>
          <a:prstGeom prst="rect">
            <a:avLst/>
          </a:prstGeom>
        </p:spPr>
        <p:txBody>
          <a:bodyPr anchor="b" anchorCtr="0"/>
          <a:lstStyle>
            <a:lvl1pPr marL="171141" indent="-171141">
              <a:lnSpc>
                <a:spcPct val="110000"/>
              </a:lnSpc>
              <a:spcAft>
                <a:spcPts val="0"/>
              </a:spcAft>
              <a:buNone/>
              <a:defRPr sz="543" b="0">
                <a:solidFill>
                  <a:srgbClr val="000000"/>
                </a:solidFill>
                <a:latin typeface="+mn-ea"/>
                <a:ea typeface="+mn-ea"/>
              </a:defRPr>
            </a:lvl1pPr>
          </a:lstStyle>
          <a:p>
            <a:pPr lvl="0"/>
            <a:r>
              <a:rPr kumimoji="1" lang="ja-JP" altLang="en-US"/>
              <a:t>出所：</a:t>
            </a:r>
          </a:p>
        </p:txBody>
      </p:sp>
    </p:spTree>
    <p:extLst>
      <p:ext uri="{BB962C8B-B14F-4D97-AF65-F5344CB8AC3E}">
        <p14:creationId xmlns:p14="http://schemas.microsoft.com/office/powerpoint/2010/main" val="2027834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C2A867-478E-D891-E7B2-DF1FA986DFA7}"/>
              </a:ext>
            </a:extLst>
          </p:cNvPr>
          <p:cNvGraphicFramePr>
            <a:graphicFrameLocks noChangeAspect="1"/>
          </p:cNvGraphicFramePr>
          <p:nvPr userDrawn="1">
            <p:custDataLst>
              <p:tags r:id="rId14"/>
            </p:custDataLst>
            <p:extLst>
              <p:ext uri="{D42A27DB-BD31-4B8C-83A1-F6EECF244321}">
                <p14:modId xmlns:p14="http://schemas.microsoft.com/office/powerpoint/2010/main" val="432667396"/>
              </p:ext>
            </p:extLst>
          </p:nvPr>
        </p:nvGraphicFramePr>
        <p:xfrm>
          <a:off x="1169" y="1440"/>
          <a:ext cx="1169" cy="1441"/>
        </p:xfrm>
        <a:graphic>
          <a:graphicData uri="http://schemas.openxmlformats.org/presentationml/2006/ole">
            <mc:AlternateContent xmlns:mc="http://schemas.openxmlformats.org/markup-compatibility/2006">
              <mc:Choice xmlns:v="urn:schemas-microsoft-com:vml" Requires="v">
                <p:oleObj name="think-cellスライド" r:id="rId15" imgW="384" imgH="384" progId="TCLayout.ActiveDocument.1">
                  <p:embed/>
                </p:oleObj>
              </mc:Choice>
              <mc:Fallback>
                <p:oleObj name="think-cellスライド" r:id="rId15" imgW="384" imgH="384" progId="TCLayout.ActiveDocument.1">
                  <p:embed/>
                  <p:pic>
                    <p:nvPicPr>
                      <p:cNvPr id="4" name="think-cell data - do not delete" hidden="1">
                        <a:extLst>
                          <a:ext uri="{FF2B5EF4-FFF2-40B4-BE49-F238E27FC236}">
                            <a16:creationId xmlns:a16="http://schemas.microsoft.com/office/drawing/2014/main" id="{59C2A867-478E-D891-E7B2-DF1FA986DFA7}"/>
                          </a:ext>
                        </a:extLst>
                      </p:cNvPr>
                      <p:cNvPicPr/>
                      <p:nvPr/>
                    </p:nvPicPr>
                    <p:blipFill>
                      <a:blip r:embed="rId16"/>
                      <a:stretch>
                        <a:fillRect/>
                      </a:stretch>
                    </p:blipFill>
                    <p:spPr>
                      <a:xfrm>
                        <a:off x="1169" y="1440"/>
                        <a:ext cx="1169" cy="1441"/>
                      </a:xfrm>
                      <a:prstGeom prst="rect">
                        <a:avLst/>
                      </a:prstGeom>
                    </p:spPr>
                  </p:pic>
                </p:oleObj>
              </mc:Fallback>
            </mc:AlternateContent>
          </a:graphicData>
        </a:graphic>
      </p:graphicFrame>
      <p:sp>
        <p:nvSpPr>
          <p:cNvPr id="13" name="Title Placeholder">
            <a:extLst>
              <a:ext uri="{FF2B5EF4-FFF2-40B4-BE49-F238E27FC236}">
                <a16:creationId xmlns:a16="http://schemas.microsoft.com/office/drawing/2014/main" id="{9B792164-17FE-4265-A0AF-97ACBB3F5157}"/>
              </a:ext>
            </a:extLst>
          </p:cNvPr>
          <p:cNvSpPr>
            <a:spLocks noGrp="1"/>
          </p:cNvSpPr>
          <p:nvPr>
            <p:ph type="title"/>
          </p:nvPr>
        </p:nvSpPr>
        <p:spPr>
          <a:xfrm>
            <a:off x="503261" y="501142"/>
            <a:ext cx="8899781" cy="456215"/>
          </a:xfrm>
          <a:prstGeom prst="rect">
            <a:avLst/>
          </a:prstGeom>
        </p:spPr>
        <p:txBody>
          <a:bodyPr vert="horz" lIns="0" tIns="0" rIns="0" bIns="0" rtlCol="0" anchor="ctr">
            <a:spAutoFit/>
          </a:bodyPr>
          <a:lstStyle/>
          <a:p>
            <a:pPr marL="0" marR="0" lvl="0" indent="0" algn="l" defTabSz="684524" rtl="0" eaLnBrk="1" fontAlgn="auto" latinLnBrk="0" hangingPunct="1">
              <a:lnSpc>
                <a:spcPct val="90000"/>
              </a:lnSpc>
              <a:spcBef>
                <a:spcPct val="0"/>
              </a:spcBef>
              <a:spcAft>
                <a:spcPts val="0"/>
              </a:spcAft>
              <a:buClrTx/>
              <a:buSzTx/>
              <a:buFontTx/>
              <a:buNone/>
              <a:tabLst/>
              <a:defRPr/>
            </a:pPr>
            <a:r>
              <a:rPr kumimoji="1" lang="ja-JP" altLang="en-US" sz="3294" b="1" i="0" u="none" strike="noStrike" kern="1200" cap="none" spc="0" normalizeH="0" baseline="0" noProof="0">
                <a:ln>
                  <a:noFill/>
                </a:ln>
                <a:solidFill>
                  <a:srgbClr val="003B83"/>
                </a:solidFill>
                <a:effectLst/>
                <a:uLnTx/>
                <a:uFillTx/>
                <a:latin typeface="+mj-lt"/>
                <a:ea typeface="+mj-ea"/>
              </a:rPr>
              <a:t>マスター タイトルの書式設定</a:t>
            </a:r>
            <a:endParaRPr kumimoji="1" lang="en-US" altLang="ja-JP" sz="3294" b="1" i="0" u="none" strike="noStrike" kern="1200" cap="none" spc="0" normalizeH="0" baseline="0" noProof="0">
              <a:ln>
                <a:noFill/>
              </a:ln>
              <a:solidFill>
                <a:srgbClr val="003B83"/>
              </a:solidFill>
              <a:effectLst/>
              <a:uLnTx/>
              <a:uFillTx/>
              <a:latin typeface="+mj-lt"/>
              <a:ea typeface="+mj-ea"/>
            </a:endParaRPr>
          </a:p>
        </p:txBody>
      </p:sp>
      <p:sp>
        <p:nvSpPr>
          <p:cNvPr id="2" name="Text Placeholder">
            <a:extLst>
              <a:ext uri="{FF2B5EF4-FFF2-40B4-BE49-F238E27FC236}">
                <a16:creationId xmlns:a16="http://schemas.microsoft.com/office/drawing/2014/main" id="{A0FF3930-CF4F-FD24-50F7-244780F7DCE4}"/>
              </a:ext>
            </a:extLst>
          </p:cNvPr>
          <p:cNvSpPr>
            <a:spLocks noGrp="1"/>
          </p:cNvSpPr>
          <p:nvPr>
            <p:ph type="body" idx="1"/>
          </p:nvPr>
        </p:nvSpPr>
        <p:spPr>
          <a:xfrm>
            <a:off x="503262" y="1959514"/>
            <a:ext cx="8900489" cy="1576834"/>
          </a:xfrm>
          <a:prstGeom prst="rect">
            <a:avLst/>
          </a:prstGeom>
        </p:spPr>
        <p:txBody>
          <a:bodyPr vert="horz" wrap="square" lIns="0" tIns="0" rIns="0" bIns="0" rtlCol="0">
            <a:spAutoFit/>
          </a:bodyPr>
          <a:lstStyle/>
          <a:p>
            <a:pPr lvl="0"/>
            <a:r>
              <a:rPr kumimoji="1" lang="ja-JP" altLang="en-US"/>
              <a:t>第</a:t>
            </a:r>
            <a:r>
              <a:rPr kumimoji="1" lang="en-US" altLang="ja-JP"/>
              <a:t>1</a:t>
            </a:r>
            <a:r>
              <a:rPr kumimoji="1" lang="ja-JP" altLang="en-US"/>
              <a:t>レベル </a:t>
            </a:r>
            <a:r>
              <a:rPr kumimoji="1" lang="en-US" altLang="ja-JP"/>
              <a:t>24pt</a:t>
            </a:r>
            <a:endParaRPr kumimoji="1" lang="ja-JP" altLang="en-US"/>
          </a:p>
          <a:p>
            <a:pPr lvl="1"/>
            <a:r>
              <a:rPr kumimoji="1" lang="ja-JP" altLang="en-US"/>
              <a:t>第</a:t>
            </a:r>
            <a:r>
              <a:rPr kumimoji="1" lang="en-US" altLang="ja-JP"/>
              <a:t>2</a:t>
            </a:r>
            <a:r>
              <a:rPr kumimoji="1" lang="ja-JP" altLang="en-US"/>
              <a:t>レベル </a:t>
            </a:r>
            <a:r>
              <a:rPr kumimoji="1" lang="en-US" altLang="ja-JP"/>
              <a:t>20pt</a:t>
            </a:r>
            <a:endParaRPr kumimoji="1" lang="ja-JP" altLang="en-US"/>
          </a:p>
          <a:p>
            <a:pPr lvl="2"/>
            <a:r>
              <a:rPr kumimoji="1" lang="ja-JP" altLang="en-US"/>
              <a:t>第</a:t>
            </a:r>
            <a:r>
              <a:rPr kumimoji="1" lang="en-US" altLang="ja-JP"/>
              <a:t>3</a:t>
            </a:r>
            <a:r>
              <a:rPr kumimoji="1" lang="ja-JP" altLang="en-US"/>
              <a:t>レベル </a:t>
            </a:r>
            <a:r>
              <a:rPr kumimoji="1" lang="en-US" altLang="ja-JP"/>
              <a:t>18pt</a:t>
            </a:r>
            <a:endParaRPr kumimoji="1" lang="ja-JP" altLang="en-US"/>
          </a:p>
          <a:p>
            <a:pPr lvl="3"/>
            <a:r>
              <a:rPr kumimoji="1" lang="ja-JP" altLang="en-US"/>
              <a:t>第</a:t>
            </a:r>
            <a:r>
              <a:rPr kumimoji="1" lang="en-US" altLang="ja-JP"/>
              <a:t>4</a:t>
            </a:r>
            <a:r>
              <a:rPr kumimoji="1" lang="ja-JP" altLang="en-US"/>
              <a:t>レベル </a:t>
            </a:r>
            <a:r>
              <a:rPr kumimoji="1" lang="en-US" altLang="ja-JP"/>
              <a:t>14pt</a:t>
            </a:r>
            <a:endParaRPr kumimoji="1" lang="ja-JP" altLang="en-US"/>
          </a:p>
          <a:p>
            <a:pPr lvl="4"/>
            <a:r>
              <a:rPr kumimoji="1" lang="ja-JP" altLang="en-US"/>
              <a:t>第</a:t>
            </a:r>
            <a:r>
              <a:rPr kumimoji="1" lang="en-US" altLang="ja-JP"/>
              <a:t>5</a:t>
            </a:r>
            <a:r>
              <a:rPr kumimoji="1" lang="ja-JP" altLang="en-US"/>
              <a:t>レベル </a:t>
            </a:r>
            <a:r>
              <a:rPr kumimoji="1" lang="en-US" altLang="ja-JP"/>
              <a:t>14pt</a:t>
            </a:r>
            <a:endParaRPr kumimoji="1" lang="ja-JP" altLang="en-US"/>
          </a:p>
        </p:txBody>
      </p:sp>
    </p:spTree>
    <p:extLst>
      <p:ext uri="{BB962C8B-B14F-4D97-AF65-F5344CB8AC3E}">
        <p14:creationId xmlns:p14="http://schemas.microsoft.com/office/powerpoint/2010/main" val="2275262446"/>
      </p:ext>
    </p:extLst>
  </p:cSld>
  <p:clrMap bg1="lt1" tx1="dk1" bg2="lt2" tx2="dk2" accent1="accent1" accent2="accent2" accent3="accent3" accent4="accent4" accent5="accent5" accent6="accent6" hlink="hlink" folHlink="folHlink"/>
  <p:sldLayoutIdLst>
    <p:sldLayoutId id="2147483719" r:id="rId1"/>
    <p:sldLayoutId id="2147483746" r:id="rId2"/>
    <p:sldLayoutId id="2147483744" r:id="rId3"/>
    <p:sldLayoutId id="2147483742" r:id="rId4"/>
    <p:sldLayoutId id="2147483717" r:id="rId5"/>
    <p:sldLayoutId id="2147483736" r:id="rId6"/>
    <p:sldLayoutId id="2147483745" r:id="rId7"/>
    <p:sldLayoutId id="2147483739" r:id="rId8"/>
    <p:sldLayoutId id="2147483743" r:id="rId9"/>
    <p:sldLayoutId id="2147483722" r:id="rId10"/>
    <p:sldLayoutId id="2147483747" r:id="rId11"/>
    <p:sldLayoutId id="2147483718" r:id="rId12"/>
  </p:sldLayoutIdLst>
  <p:hf hdr="0" dt="0"/>
  <p:txStyles>
    <p:titleStyle>
      <a:lvl1pPr marL="0" marR="0" indent="0" algn="l" defTabSz="684524" rtl="0" eaLnBrk="1" fontAlgn="base" latinLnBrk="0" hangingPunct="1">
        <a:lnSpc>
          <a:spcPct val="100000"/>
        </a:lnSpc>
        <a:spcBef>
          <a:spcPct val="0"/>
        </a:spcBef>
        <a:spcAft>
          <a:spcPts val="0"/>
        </a:spcAft>
        <a:buClrTx/>
        <a:buSzTx/>
        <a:buFontTx/>
        <a:buNone/>
        <a:tabLst/>
        <a:defRPr kumimoji="1" sz="3260" kern="1200" spc="82" baseline="0">
          <a:solidFill>
            <a:schemeClr val="tx1"/>
          </a:solidFill>
          <a:latin typeface="+mj-lt"/>
          <a:ea typeface="+mj-ea"/>
          <a:cs typeface="+mj-cs"/>
        </a:defRPr>
      </a:lvl1pPr>
    </p:titleStyle>
    <p:bodyStyle>
      <a:lvl1pPr marL="244487" marR="0" indent="-244487" algn="l" defTabSz="465747" rtl="0" eaLnBrk="1" fontAlgn="ctr" latinLnBrk="0" hangingPunct="1">
        <a:lnSpc>
          <a:spcPct val="120000"/>
        </a:lnSpc>
        <a:spcBef>
          <a:spcPts val="0"/>
        </a:spcBef>
        <a:spcAft>
          <a:spcPts val="815"/>
        </a:spcAft>
        <a:buClr>
          <a:srgbClr val="003B83"/>
        </a:buClr>
        <a:buSzPct val="100000"/>
        <a:buFont typeface="Wingdings" panose="05000000000000000000" pitchFamily="2" charset="2"/>
        <a:buChar char="l"/>
        <a:tabLst/>
        <a:defRPr kumimoji="1" lang="ja-JP" altLang="en-US" sz="1630" b="1" kern="1200" spc="82" baseline="0" dirty="0">
          <a:solidFill>
            <a:schemeClr val="tx1"/>
          </a:solidFill>
          <a:latin typeface="+mj-ea"/>
          <a:ea typeface="+mj-ea"/>
          <a:cs typeface="+mn-cs"/>
        </a:defRPr>
      </a:lvl1pPr>
      <a:lvl2pPr marL="317833" marR="0" indent="-171141" algn="l" defTabSz="465747" rtl="0" eaLnBrk="1" fontAlgn="ctr" latinLnBrk="0" hangingPunct="1">
        <a:lnSpc>
          <a:spcPct val="120000"/>
        </a:lnSpc>
        <a:spcBef>
          <a:spcPts val="0"/>
        </a:spcBef>
        <a:spcAft>
          <a:spcPts val="815"/>
        </a:spcAft>
        <a:buClr>
          <a:srgbClr val="3C82F4"/>
        </a:buClr>
        <a:buSzPct val="70000"/>
        <a:buFont typeface="Wingdings" panose="05000000000000000000" pitchFamily="2" charset="2"/>
        <a:buChar char="l"/>
        <a:tabLst/>
        <a:defRPr kumimoji="1" lang="ja-JP" altLang="en-US" sz="1358" kern="1200" spc="82" baseline="0" dirty="0">
          <a:solidFill>
            <a:schemeClr val="tx1"/>
          </a:solidFill>
          <a:latin typeface="+mj-ea"/>
          <a:ea typeface="+mj-ea"/>
          <a:cs typeface="+mn-cs"/>
        </a:defRPr>
      </a:lvl2pPr>
      <a:lvl3pPr marL="391179" marR="0" indent="-146692" algn="l" defTabSz="465747" rtl="0" eaLnBrk="1" fontAlgn="ctr" latinLnBrk="0" hangingPunct="1">
        <a:lnSpc>
          <a:spcPct val="120000"/>
        </a:lnSpc>
        <a:spcBef>
          <a:spcPts val="0"/>
        </a:spcBef>
        <a:spcAft>
          <a:spcPts val="815"/>
        </a:spcAft>
        <a:buClrTx/>
        <a:buSzTx/>
        <a:buFont typeface="BIZ UDPゴシック" panose="020B0400000000000000" pitchFamily="50" charset="-128"/>
        <a:buChar char="-"/>
        <a:tabLst/>
        <a:defRPr kumimoji="1" lang="ja-JP" altLang="en-US" sz="1222" kern="1200" spc="82" baseline="0" dirty="0">
          <a:solidFill>
            <a:schemeClr val="tx1"/>
          </a:solidFill>
          <a:latin typeface="+mn-ea"/>
          <a:ea typeface="+mn-ea"/>
          <a:cs typeface="+mn-cs"/>
        </a:defRPr>
      </a:lvl3pPr>
      <a:lvl4pPr marL="488974" marR="0" indent="-97794" algn="l" defTabSz="465747" rtl="0" eaLnBrk="1" fontAlgn="ctr" latinLnBrk="0" hangingPunct="1">
        <a:lnSpc>
          <a:spcPct val="130000"/>
        </a:lnSpc>
        <a:spcBef>
          <a:spcPts val="0"/>
        </a:spcBef>
        <a:spcAft>
          <a:spcPts val="815"/>
        </a:spcAft>
        <a:buClrTx/>
        <a:buSzTx/>
        <a:buFont typeface="Arial" panose="020B0604020202020204" pitchFamily="34" charset="0"/>
        <a:buChar char="•"/>
        <a:tabLst/>
        <a:defRPr kumimoji="1" sz="951" kern="1200" spc="82" baseline="0">
          <a:solidFill>
            <a:schemeClr val="tx1"/>
          </a:solidFill>
          <a:latin typeface="+mn-ea"/>
          <a:ea typeface="+mn-ea"/>
          <a:cs typeface="+mn-cs"/>
        </a:defRPr>
      </a:lvl4pPr>
      <a:lvl5pPr marL="562320" marR="0" indent="-97794" algn="l" defTabSz="465747" rtl="0" eaLnBrk="1" fontAlgn="ctr" latinLnBrk="0" hangingPunct="1">
        <a:lnSpc>
          <a:spcPct val="130000"/>
        </a:lnSpc>
        <a:spcBef>
          <a:spcPts val="0"/>
        </a:spcBef>
        <a:spcAft>
          <a:spcPts val="815"/>
        </a:spcAft>
        <a:buClr>
          <a:srgbClr val="595757"/>
        </a:buClr>
        <a:buSzTx/>
        <a:buFont typeface="BIZ UDPゴシック" panose="020B0400000000000000" pitchFamily="50" charset="-128"/>
        <a:buChar char="-"/>
        <a:tabLst/>
        <a:defRPr kumimoji="1" sz="951" kern="1200" spc="82" baseline="0">
          <a:solidFill>
            <a:schemeClr val="tx1"/>
          </a:solidFill>
          <a:latin typeface="+mn-ea"/>
          <a:ea typeface="+mn-ea"/>
          <a:cs typeface="+mn-cs"/>
        </a:defRPr>
      </a:lvl5pPr>
      <a:lvl6pPr marL="1882442"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6pPr>
      <a:lvl7pPr marL="2224704"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7pPr>
      <a:lvl8pPr marL="2566967"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8pPr>
      <a:lvl9pPr marL="2909228" indent="-171131" algn="l" defTabSz="684524"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9pPr>
    </p:bodyStyle>
    <p:otherStyle>
      <a:defPPr>
        <a:defRPr lang="en-US"/>
      </a:defPPr>
      <a:lvl1pPr marL="0" algn="l" defTabSz="684524" rtl="0" eaLnBrk="1" latinLnBrk="0" hangingPunct="1">
        <a:defRPr kumimoji="1" sz="1347" kern="1200">
          <a:solidFill>
            <a:schemeClr val="tx1"/>
          </a:solidFill>
          <a:latin typeface="+mn-lt"/>
          <a:ea typeface="+mn-ea"/>
          <a:cs typeface="+mn-cs"/>
        </a:defRPr>
      </a:lvl1pPr>
      <a:lvl2pPr marL="342262" algn="l" defTabSz="684524" rtl="0" eaLnBrk="1" latinLnBrk="0" hangingPunct="1">
        <a:defRPr kumimoji="1" sz="1347" kern="1200">
          <a:solidFill>
            <a:schemeClr val="tx1"/>
          </a:solidFill>
          <a:latin typeface="+mn-lt"/>
          <a:ea typeface="+mn-ea"/>
          <a:cs typeface="+mn-cs"/>
        </a:defRPr>
      </a:lvl2pPr>
      <a:lvl3pPr marL="684524" algn="l" defTabSz="684524" rtl="0" eaLnBrk="1" latinLnBrk="0" hangingPunct="1">
        <a:defRPr kumimoji="1" sz="1347" kern="1200">
          <a:solidFill>
            <a:schemeClr val="tx1"/>
          </a:solidFill>
          <a:latin typeface="+mn-lt"/>
          <a:ea typeface="+mn-ea"/>
          <a:cs typeface="+mn-cs"/>
        </a:defRPr>
      </a:lvl3pPr>
      <a:lvl4pPr marL="1026787" algn="l" defTabSz="684524" rtl="0" eaLnBrk="1" latinLnBrk="0" hangingPunct="1">
        <a:defRPr kumimoji="1" sz="1347" kern="1200">
          <a:solidFill>
            <a:schemeClr val="tx1"/>
          </a:solidFill>
          <a:latin typeface="+mn-lt"/>
          <a:ea typeface="+mn-ea"/>
          <a:cs typeface="+mn-cs"/>
        </a:defRPr>
      </a:lvl4pPr>
      <a:lvl5pPr marL="1369048" algn="l" defTabSz="684524" rtl="0" eaLnBrk="1" latinLnBrk="0" hangingPunct="1">
        <a:defRPr kumimoji="1" sz="1347" kern="1200">
          <a:solidFill>
            <a:schemeClr val="tx1"/>
          </a:solidFill>
          <a:latin typeface="+mn-lt"/>
          <a:ea typeface="+mn-ea"/>
          <a:cs typeface="+mn-cs"/>
        </a:defRPr>
      </a:lvl5pPr>
      <a:lvl6pPr marL="1711311" algn="l" defTabSz="684524" rtl="0" eaLnBrk="1" latinLnBrk="0" hangingPunct="1">
        <a:defRPr kumimoji="1" sz="1347" kern="1200">
          <a:solidFill>
            <a:schemeClr val="tx1"/>
          </a:solidFill>
          <a:latin typeface="+mn-lt"/>
          <a:ea typeface="+mn-ea"/>
          <a:cs typeface="+mn-cs"/>
        </a:defRPr>
      </a:lvl6pPr>
      <a:lvl7pPr marL="2053572" algn="l" defTabSz="684524" rtl="0" eaLnBrk="1" latinLnBrk="0" hangingPunct="1">
        <a:defRPr kumimoji="1" sz="1347" kern="1200">
          <a:solidFill>
            <a:schemeClr val="tx1"/>
          </a:solidFill>
          <a:latin typeface="+mn-lt"/>
          <a:ea typeface="+mn-ea"/>
          <a:cs typeface="+mn-cs"/>
        </a:defRPr>
      </a:lvl7pPr>
      <a:lvl8pPr marL="2395835" algn="l" defTabSz="684524" rtl="0" eaLnBrk="1" latinLnBrk="0" hangingPunct="1">
        <a:defRPr kumimoji="1" sz="1347" kern="1200">
          <a:solidFill>
            <a:schemeClr val="tx1"/>
          </a:solidFill>
          <a:latin typeface="+mn-lt"/>
          <a:ea typeface="+mn-ea"/>
          <a:cs typeface="+mn-cs"/>
        </a:defRPr>
      </a:lvl8pPr>
      <a:lvl9pPr marL="2738097" algn="l" defTabSz="684524" rtl="0" eaLnBrk="1" latinLnBrk="0" hangingPunct="1">
        <a:defRPr kumimoji="1" sz="134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 userDrawn="1">
          <p15:clr>
            <a:srgbClr val="F26B43"/>
          </p15:clr>
        </p15:guide>
        <p15:guide id="3" pos="5924" userDrawn="1">
          <p15:clr>
            <a:srgbClr val="F26B43"/>
          </p15:clr>
        </p15:guide>
        <p15:guide id="4" orient="horz" pos="659" userDrawn="1">
          <p15:clr>
            <a:srgbClr val="F26B43"/>
          </p15:clr>
        </p15:guide>
        <p15:guide id="7" orient="horz" pos="247" userDrawn="1">
          <p15:clr>
            <a:srgbClr val="F26B43"/>
          </p15:clr>
        </p15:guide>
        <p15:guide id="9" orient="horz" pos="4094" userDrawn="1">
          <p15:clr>
            <a:srgbClr val="F26B43"/>
          </p15:clr>
        </p15:guide>
        <p15:guide id="10" pos="2987" userDrawn="1">
          <p15:clr>
            <a:srgbClr val="F26B43"/>
          </p15:clr>
        </p15:guide>
        <p15:guide id="11" pos="3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hyperlink" Target="https://www.ntt.com/business/services/data-center/colocation/nexcenter/nexcenter_lab.html" TargetMode="External"/><Relationship Id="rId5" Type="http://schemas.openxmlformats.org/officeDocument/2006/relationships/image" Target="../media/image11.jpe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hyperlink" Target="https://www.ntt.com/business/services/greennexcenter.html?msockid=38cedc71deb26821065ec9dadf7d69ea" TargetMode="Externa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3.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2.xml"/><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hyperlink" Target="https://www.dcasia-ltd.com/blog/dcim/6570/" TargetMode="External"/><Relationship Id="rId5" Type="http://schemas.openxmlformats.org/officeDocument/2006/relationships/image" Target="../media/image7.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hyperlink" Target="https://www.energystar.go.jp/server/" TargetMode="External"/><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hyperlink" Target="https://www.energystar.go.jp/pamph/pdf/energy_star_pamphlet_apr_2021.pdf?update=230116" TargetMode="External"/><Relationship Id="rId5" Type="http://schemas.openxmlformats.org/officeDocument/2006/relationships/image" Target="../media/image7.emf"/><Relationship Id="rId4" Type="http://schemas.openxmlformats.org/officeDocument/2006/relationships/oleObject" Target="../embeddings/oleObject21.bin"/><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hyperlink" Target="https://www.nttdata.com/global/ja/news/release/2022/072901/" TargetMode="External"/><Relationship Id="rId5" Type="http://schemas.openxmlformats.org/officeDocument/2006/relationships/image" Target="../media/image7.emf"/><Relationship Id="rId10" Type="http://schemas.openxmlformats.org/officeDocument/2006/relationships/hyperlink" Target="https://www.azbil.com/jp/product/building/document/catalog/AC-971.pdf" TargetMode="External"/><Relationship Id="rId4" Type="http://schemas.openxmlformats.org/officeDocument/2006/relationships/oleObject" Target="../embeddings/oleObject22.bin"/><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hyperlink" Target="https://www.ntt-f.co.jp/ntt-fjd/feature/0017/" TargetMode="External"/><Relationship Id="rId5" Type="http://schemas.openxmlformats.org/officeDocument/2006/relationships/image" Target="../media/image26.pn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hyperlink" Target="https://www.panduit.com/content/dam/panduit/en/products/media/4/34/634/3634/100223634.pdf" TargetMode="Externa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hyperlink" Target="https://www.ntt-f.co.jp/service/data_center/aco_dash/" TargetMode="External"/><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37A5571-62F6-EB9E-6C46-68742B238C43}"/>
              </a:ext>
            </a:extLst>
          </p:cNvPr>
          <p:cNvGraphicFramePr>
            <a:graphicFrameLocks noChangeAspect="1"/>
          </p:cNvGraphicFramePr>
          <p:nvPr>
            <p:custDataLst>
              <p:tags r:id="rId1"/>
            </p:custDataLst>
            <p:extLst>
              <p:ext uri="{D42A27DB-BD31-4B8C-83A1-F6EECF244321}">
                <p14:modId xmlns:p14="http://schemas.microsoft.com/office/powerpoint/2010/main" val="3883497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12" name="think-cell data - do not delete" hidden="1">
                        <a:extLst>
                          <a:ext uri="{FF2B5EF4-FFF2-40B4-BE49-F238E27FC236}">
                            <a16:creationId xmlns:a16="http://schemas.microsoft.com/office/drawing/2014/main" id="{337A5571-62F6-EB9E-6C46-68742B238C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B6AEAF96-627A-8846-87EE-2A71633C1A22}"/>
              </a:ext>
            </a:extLst>
          </p:cNvPr>
          <p:cNvSpPr>
            <a:spLocks noGrp="1"/>
          </p:cNvSpPr>
          <p:nvPr>
            <p:ph type="title"/>
          </p:nvPr>
        </p:nvSpPr>
        <p:spPr>
          <a:xfrm>
            <a:off x="1667936" y="2240545"/>
            <a:ext cx="7734333" cy="447751"/>
          </a:xfrm>
        </p:spPr>
        <p:txBody>
          <a:bodyPr vert="horz"/>
          <a:lstStyle/>
          <a:p>
            <a:r>
              <a:rPr lang="ja-JP" altLang="en-US" dirty="0"/>
              <a:t>省エネ・高効率化に</a:t>
            </a:r>
            <a:r>
              <a:rPr lang="ja-JP" altLang="en-US"/>
              <a:t>資する方策</a:t>
            </a:r>
            <a:endParaRPr lang="ja-JP" altLang="en-US" dirty="0"/>
          </a:p>
        </p:txBody>
      </p:sp>
      <p:sp>
        <p:nvSpPr>
          <p:cNvPr id="7" name="テキスト プレースホルダー 6">
            <a:extLst>
              <a:ext uri="{FF2B5EF4-FFF2-40B4-BE49-F238E27FC236}">
                <a16:creationId xmlns:a16="http://schemas.microsoft.com/office/drawing/2014/main" id="{718F14FB-643B-C216-002E-0269DA39744D}"/>
              </a:ext>
            </a:extLst>
          </p:cNvPr>
          <p:cNvSpPr>
            <a:spLocks noGrp="1"/>
          </p:cNvSpPr>
          <p:nvPr>
            <p:ph type="body" sz="quarter" idx="10"/>
          </p:nvPr>
        </p:nvSpPr>
        <p:spPr/>
        <p:txBody>
          <a:bodyPr/>
          <a:lstStyle/>
          <a:p>
            <a:r>
              <a:rPr lang="ja-JP" altLang="en-US"/>
              <a:t>データセンター高効率化実装促進委託</a:t>
            </a:r>
          </a:p>
        </p:txBody>
      </p:sp>
      <p:sp>
        <p:nvSpPr>
          <p:cNvPr id="10" name="テキスト プレースホルダー 9">
            <a:extLst>
              <a:ext uri="{FF2B5EF4-FFF2-40B4-BE49-F238E27FC236}">
                <a16:creationId xmlns:a16="http://schemas.microsoft.com/office/drawing/2014/main" id="{0933EAF6-4E32-D6C9-FA9E-7566B4CEE1B8}"/>
              </a:ext>
            </a:extLst>
          </p:cNvPr>
          <p:cNvSpPr>
            <a:spLocks noGrp="1"/>
          </p:cNvSpPr>
          <p:nvPr>
            <p:ph type="body" sz="quarter" idx="13"/>
          </p:nvPr>
        </p:nvSpPr>
        <p:spPr/>
        <p:txBody>
          <a:bodyPr/>
          <a:lstStyle/>
          <a:p>
            <a:r>
              <a:rPr lang="en-US" altLang="ja-JP" dirty="0"/>
              <a:t>2026/3/31</a:t>
            </a:r>
            <a:endParaRPr lang="ja-JP" altLang="en-US" dirty="0"/>
          </a:p>
        </p:txBody>
      </p:sp>
    </p:spTree>
    <p:extLst>
      <p:ext uri="{BB962C8B-B14F-4D97-AF65-F5344CB8AC3E}">
        <p14:creationId xmlns:p14="http://schemas.microsoft.com/office/powerpoint/2010/main" val="245818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433765-6485-420E-6F10-A44B49167D1A}"/>
              </a:ext>
            </a:extLst>
          </p:cNvPr>
          <p:cNvGraphicFramePr>
            <a:graphicFrameLocks noChangeAspect="1"/>
          </p:cNvGraphicFramePr>
          <p:nvPr>
            <p:custDataLst>
              <p:tags r:id="rId1"/>
            </p:custDataLst>
            <p:extLst>
              <p:ext uri="{D42A27DB-BD31-4B8C-83A1-F6EECF244321}">
                <p14:modId xmlns:p14="http://schemas.microsoft.com/office/powerpoint/2010/main" val="1533738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C9433765-6485-420E-6F10-A44B49167D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1-4 </a:t>
            </a:r>
            <a:r>
              <a:rPr lang="ja-JP" altLang="en-US" dirty="0"/>
              <a:t>屋外機散水・日よけの設置</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2010386286"/>
              </p:ext>
            </p:extLst>
          </p:nvPr>
        </p:nvGraphicFramePr>
        <p:xfrm>
          <a:off x="632520" y="1268761"/>
          <a:ext cx="6459962" cy="41826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355062713"/>
                    </a:ext>
                  </a:extLst>
                </a:gridCol>
                <a:gridCol w="5307834">
                  <a:extLst>
                    <a:ext uri="{9D8B030D-6E8A-4147-A177-3AD203B41FA5}">
                      <a16:colId xmlns:a16="http://schemas.microsoft.com/office/drawing/2014/main" val="4294276706"/>
                    </a:ext>
                  </a:extLst>
                </a:gridCol>
              </a:tblGrid>
              <a:tr h="313969">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エアコンの室外機フィンに散水する。室外機フィンおよび周辺空気の熱を奪い温度を下げることで、熱交換効率が上がりエアコンの負荷が下がる。（散水装置の設置イメージは右図参照）</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682534">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en-US" altLang="ja-JP" sz="1000" b="0" dirty="0">
                          <a:solidFill>
                            <a:schemeClr val="tx1"/>
                          </a:solidFill>
                        </a:rPr>
                        <a:t>【</a:t>
                      </a:r>
                      <a:r>
                        <a:rPr kumimoji="1" lang="ja-JP" altLang="en-US" sz="1000" b="0" dirty="0">
                          <a:solidFill>
                            <a:schemeClr val="tx1"/>
                          </a:solidFill>
                        </a:rPr>
                        <a:t>散水</a:t>
                      </a:r>
                      <a:r>
                        <a:rPr kumimoji="1" lang="en-US" altLang="ja-JP" sz="1000" b="0" dirty="0">
                          <a:solidFill>
                            <a:schemeClr val="tx1"/>
                          </a:solidFill>
                        </a:rPr>
                        <a:t>】</a:t>
                      </a:r>
                    </a:p>
                    <a:p>
                      <a:pPr marL="179388" marR="0" lvl="0" indent="-179388"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屋外機が放熱する空気に霧を吹くと、空気の温度を</a:t>
                      </a:r>
                      <a:r>
                        <a:rPr kumimoji="1" lang="en-US" altLang="ja-JP" sz="1000" b="0" dirty="0">
                          <a:solidFill>
                            <a:schemeClr val="tx1"/>
                          </a:solidFill>
                        </a:rPr>
                        <a:t>2-3</a:t>
                      </a:r>
                      <a:r>
                        <a:rPr kumimoji="1" lang="ja-JP" altLang="en-US" sz="1000" b="0" dirty="0">
                          <a:solidFill>
                            <a:schemeClr val="tx1"/>
                          </a:solidFill>
                        </a:rPr>
                        <a:t>度冷却できる。外気の温度が</a:t>
                      </a:r>
                      <a:r>
                        <a:rPr kumimoji="1" lang="en-US" altLang="ja-JP" sz="1000" b="0" dirty="0">
                          <a:solidFill>
                            <a:schemeClr val="tx1"/>
                          </a:solidFill>
                        </a:rPr>
                        <a:t>35-40</a:t>
                      </a:r>
                      <a:r>
                        <a:rPr kumimoji="1" lang="ja-JP" altLang="en-US" sz="1000" b="0" dirty="0">
                          <a:solidFill>
                            <a:schemeClr val="tx1"/>
                          </a:solidFill>
                        </a:rPr>
                        <a:t>度以上の高温の場合に効果的。</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散水装置により空調機の消費電力を約１０％削減可能。（東北電力</a:t>
                      </a:r>
                      <a:r>
                        <a:rPr kumimoji="1" lang="en-US" altLang="ja-JP" sz="1000" b="0" dirty="0">
                          <a:solidFill>
                            <a:schemeClr val="tx1"/>
                          </a:solidFill>
                        </a:rPr>
                        <a:t>Web</a:t>
                      </a:r>
                      <a:r>
                        <a:rPr kumimoji="1" lang="ja-JP" altLang="en-US" sz="1000" b="0" dirty="0">
                          <a:solidFill>
                            <a:schemeClr val="tx1"/>
                          </a:solidFill>
                        </a:rPr>
                        <a:t>サイト）</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冷房能力の合計が</a:t>
                      </a:r>
                      <a:r>
                        <a:rPr kumimoji="1" lang="en-US" altLang="ja-JP" sz="1000" b="0" dirty="0">
                          <a:solidFill>
                            <a:schemeClr val="tx1"/>
                          </a:solidFill>
                        </a:rPr>
                        <a:t>800kW</a:t>
                      </a:r>
                      <a:r>
                        <a:rPr kumimoji="1" lang="ja-JP" altLang="en-US" sz="1000" b="0" dirty="0">
                          <a:solidFill>
                            <a:schemeClr val="tx1"/>
                          </a:solidFill>
                        </a:rPr>
                        <a:t>のエアコン室外機に水噴霧装置を導入したケースにおける試算で、エネルギー消費量、</a:t>
                      </a:r>
                      <a:r>
                        <a:rPr kumimoji="1" lang="en-US" altLang="ja-JP" sz="1000" b="0" dirty="0">
                          <a:solidFill>
                            <a:schemeClr val="tx1"/>
                          </a:solidFill>
                        </a:rPr>
                        <a:t>CO₂</a:t>
                      </a:r>
                      <a:r>
                        <a:rPr kumimoji="1" lang="ja-JP" altLang="en-US" sz="1000" b="0" dirty="0">
                          <a:solidFill>
                            <a:schemeClr val="tx1"/>
                          </a:solidFill>
                        </a:rPr>
                        <a:t>排出量は</a:t>
                      </a:r>
                      <a:r>
                        <a:rPr kumimoji="1" lang="en-US" altLang="ja-JP" sz="1000" b="0" dirty="0">
                          <a:solidFill>
                            <a:schemeClr val="tx1"/>
                          </a:solidFill>
                        </a:rPr>
                        <a:t>10</a:t>
                      </a:r>
                      <a:r>
                        <a:rPr kumimoji="1" lang="ja-JP" altLang="en-US" sz="1000" b="0" dirty="0">
                          <a:solidFill>
                            <a:schemeClr val="tx1"/>
                          </a:solidFill>
                        </a:rPr>
                        <a:t>％、エネルギーコストは</a:t>
                      </a:r>
                      <a:r>
                        <a:rPr kumimoji="1" lang="en-US" altLang="ja-JP" sz="1000" b="0" dirty="0">
                          <a:solidFill>
                            <a:schemeClr val="tx1"/>
                          </a:solidFill>
                        </a:rPr>
                        <a:t>9</a:t>
                      </a:r>
                      <a:r>
                        <a:rPr kumimoji="1" lang="ja-JP" altLang="en-US" sz="1000" b="0" dirty="0">
                          <a:solidFill>
                            <a:schemeClr val="tx1"/>
                          </a:solidFill>
                        </a:rPr>
                        <a:t>％削減可能（エネルギーコストには、散水による水道料金の増加を含む）。（環境省</a:t>
                      </a:r>
                      <a:r>
                        <a:rPr kumimoji="1" lang="en-US" altLang="ja-JP" sz="1000" b="0" dirty="0">
                          <a:solidFill>
                            <a:schemeClr val="tx1"/>
                          </a:solidFill>
                        </a:rPr>
                        <a:t>Web</a:t>
                      </a:r>
                      <a:r>
                        <a:rPr kumimoji="1" lang="ja-JP" altLang="en-US" sz="1000" b="0" dirty="0">
                          <a:solidFill>
                            <a:schemeClr val="tx1"/>
                          </a:solidFill>
                        </a:rPr>
                        <a:t>サイト）</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313969">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室外機フィンへのスケール付着や腐食につながる恐れがあるため、水質管理と定期的な室外機フィンの清掃が必要。</a:t>
                      </a:r>
                      <a:endParaRPr kumimoji="1" lang="en-US" altLang="ja-JP" sz="1000" b="0">
                        <a:solidFill>
                          <a:schemeClr val="tx1"/>
                        </a:solidFill>
                      </a:endParaRP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室外機を痛めないよう、室外機フィンに直接散水せず、室外機周辺の空気に対して霧状に散水して冷却し、冷えた空気を吸気させるソリューションもある。室外機周辺の暖かい空気と冷えた空気が混ざらないよう、コンテインメントも行う。（高砂熱学工業）</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8084"/>
                  </a:ext>
                </a:extLst>
              </a:tr>
              <a:tr h="221828">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設置工事が必要</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42653"/>
                  </a:ext>
                </a:extLst>
              </a:tr>
              <a:tr h="406111">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散水</a:t>
                      </a:r>
                      <a:r>
                        <a:rPr kumimoji="1" lang="en-US" altLang="ja-JP" sz="1000" b="0">
                          <a:solidFill>
                            <a:schemeClr val="tx1"/>
                          </a:solidFill>
                        </a:rPr>
                        <a:t>】</a:t>
                      </a:r>
                    </a:p>
                    <a:p>
                      <a:pPr marL="179388" indent="-179388">
                        <a:buFont typeface="Arial" panose="020B0604020202020204" pitchFamily="34" charset="0"/>
                        <a:buChar char="•"/>
                      </a:pPr>
                      <a:r>
                        <a:rPr kumimoji="1" lang="ja-JP" altLang="en-US" sz="1000" b="0">
                          <a:solidFill>
                            <a:schemeClr val="tx1"/>
                          </a:solidFill>
                        </a:rPr>
                        <a:t>散水機</a:t>
                      </a:r>
                      <a:r>
                        <a:rPr kumimoji="1" lang="en-US" altLang="ja-JP" sz="1000" b="0">
                          <a:solidFill>
                            <a:schemeClr val="tx1"/>
                          </a:solidFill>
                        </a:rPr>
                        <a:t>1</a:t>
                      </a:r>
                      <a:r>
                        <a:rPr kumimoji="1" lang="ja-JP" altLang="en-US" sz="1000" b="0">
                          <a:solidFill>
                            <a:schemeClr val="tx1"/>
                          </a:solidFill>
                        </a:rPr>
                        <a:t>台当たり工事費込み</a:t>
                      </a:r>
                      <a:r>
                        <a:rPr kumimoji="1" lang="en-US" altLang="ja-JP" sz="1000" b="0">
                          <a:solidFill>
                            <a:schemeClr val="tx1"/>
                          </a:solidFill>
                        </a:rPr>
                        <a:t>5</a:t>
                      </a:r>
                      <a:r>
                        <a:rPr kumimoji="1" lang="ja-JP" altLang="en-US" sz="1000" b="0">
                          <a:solidFill>
                            <a:schemeClr val="tx1"/>
                          </a:solidFill>
                        </a:rPr>
                        <a:t>万円～</a:t>
                      </a:r>
                      <a:r>
                        <a:rPr kumimoji="1" lang="en-US" altLang="ja-JP" sz="1000" b="0">
                          <a:solidFill>
                            <a:schemeClr val="tx1"/>
                          </a:solidFill>
                        </a:rPr>
                        <a:t>40</a:t>
                      </a:r>
                      <a:r>
                        <a:rPr kumimoji="1" lang="ja-JP" altLang="en-US" sz="1000" b="0">
                          <a:solidFill>
                            <a:schemeClr val="tx1"/>
                          </a:solidFill>
                        </a:rPr>
                        <a:t>万円程度（室外機の機種に応じて最適な散水装置の機種が異なる）。（オーケー器材社カタログ）</a:t>
                      </a:r>
                      <a:endParaRPr kumimoji="1" lang="en-US" altLang="ja-JP" sz="1000" b="0">
                        <a:solidFill>
                          <a:schemeClr val="tx1"/>
                        </a:solidFill>
                      </a:endParaRPr>
                    </a:p>
                    <a:p>
                      <a:pPr marL="179388" indent="-179388">
                        <a:buFont typeface="Arial" panose="020B0604020202020204" pitchFamily="34" charset="0"/>
                        <a:buChar char="•"/>
                      </a:pPr>
                      <a:r>
                        <a:rPr kumimoji="1" lang="ja-JP" altLang="en-US" sz="1000" b="0">
                          <a:solidFill>
                            <a:schemeClr val="tx1"/>
                          </a:solidFill>
                        </a:rPr>
                        <a:t>関連部材・配管・加圧ポンプ・タンク等のコストが別途必要になる場合もある。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578577"/>
                  </a:ext>
                </a:extLst>
              </a:tr>
              <a:tr h="221828">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散水</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三菱重工サーマルシステムズ、オーケー器材、高砂熱学工業　等</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bl>
          </a:graphicData>
        </a:graphic>
      </p:graphicFrame>
      <p:pic>
        <p:nvPicPr>
          <p:cNvPr id="9" name="図 8">
            <a:extLst>
              <a:ext uri="{FF2B5EF4-FFF2-40B4-BE49-F238E27FC236}">
                <a16:creationId xmlns:a16="http://schemas.microsoft.com/office/drawing/2014/main" id="{22F2250F-C4A5-5A20-3CB5-CC9372A8F219}"/>
              </a:ext>
            </a:extLst>
          </p:cNvPr>
          <p:cNvPicPr>
            <a:picLocks noChangeAspect="1"/>
          </p:cNvPicPr>
          <p:nvPr/>
        </p:nvPicPr>
        <p:blipFill>
          <a:blip r:embed="rId5"/>
          <a:stretch>
            <a:fillRect/>
          </a:stretch>
        </p:blipFill>
        <p:spPr>
          <a:xfrm>
            <a:off x="7113240" y="1347605"/>
            <a:ext cx="2707383" cy="2694878"/>
          </a:xfrm>
          <a:prstGeom prst="rect">
            <a:avLst/>
          </a:prstGeom>
        </p:spPr>
      </p:pic>
      <p:sp>
        <p:nvSpPr>
          <p:cNvPr id="12" name="テキスト ボックス 11">
            <a:extLst>
              <a:ext uri="{FF2B5EF4-FFF2-40B4-BE49-F238E27FC236}">
                <a16:creationId xmlns:a16="http://schemas.microsoft.com/office/drawing/2014/main" id="{C9D95FB9-D846-B8FA-9528-6E0F3763271C}"/>
              </a:ext>
            </a:extLst>
          </p:cNvPr>
          <p:cNvSpPr txBox="1"/>
          <p:nvPr/>
        </p:nvSpPr>
        <p:spPr>
          <a:xfrm>
            <a:off x="7209350" y="4358866"/>
            <a:ext cx="2176484" cy="507831"/>
          </a:xfrm>
          <a:prstGeom prst="rect">
            <a:avLst/>
          </a:prstGeom>
          <a:noFill/>
        </p:spPr>
        <p:txBody>
          <a:bodyPr wrap="square">
            <a:spAutoFit/>
          </a:bodyPr>
          <a:lstStyle/>
          <a:p>
            <a:r>
              <a:rPr lang="ja-JP" altLang="en-US" sz="900"/>
              <a:t>東北電力</a:t>
            </a:r>
            <a:r>
              <a:rPr lang="en-US" altLang="ja-JP" sz="900"/>
              <a:t>, https://www.tohoku-epco.co.jp/ryokin_app/hojin/pdf/b22.pdf (2025</a:t>
            </a:r>
            <a:r>
              <a:rPr lang="ja-JP" altLang="en-US" sz="900"/>
              <a:t>年</a:t>
            </a:r>
            <a:r>
              <a:rPr lang="en-US" altLang="ja-JP" sz="900"/>
              <a:t>4</a:t>
            </a:r>
            <a:r>
              <a:rPr lang="ja-JP" altLang="en-US" sz="900"/>
              <a:t>月</a:t>
            </a:r>
            <a:r>
              <a:rPr lang="en-US" altLang="ja-JP" sz="900"/>
              <a:t>9</a:t>
            </a:r>
            <a:r>
              <a:rPr lang="ja-JP" altLang="en-US" sz="900"/>
              <a:t>日閲覧</a:t>
            </a:r>
            <a:r>
              <a:rPr lang="en-US" altLang="ja-JP" sz="900"/>
              <a:t>)</a:t>
            </a:r>
          </a:p>
        </p:txBody>
      </p:sp>
      <p:sp>
        <p:nvSpPr>
          <p:cNvPr id="14" name="テキスト ボックス 13">
            <a:extLst>
              <a:ext uri="{FF2B5EF4-FFF2-40B4-BE49-F238E27FC236}">
                <a16:creationId xmlns:a16="http://schemas.microsoft.com/office/drawing/2014/main" id="{DB88C3CE-6979-D3E9-54B5-5E8A79B56EEF}"/>
              </a:ext>
            </a:extLst>
          </p:cNvPr>
          <p:cNvSpPr txBox="1"/>
          <p:nvPr/>
        </p:nvSpPr>
        <p:spPr>
          <a:xfrm>
            <a:off x="7302115" y="4100647"/>
            <a:ext cx="2083718" cy="200055"/>
          </a:xfrm>
          <a:prstGeom prst="rect">
            <a:avLst/>
          </a:prstGeom>
          <a:noFill/>
        </p:spPr>
        <p:txBody>
          <a:bodyPr wrap="square" lIns="0" tIns="0" rIns="0" bIns="0" rtlCol="0">
            <a:spAutoFit/>
          </a:bodyPr>
          <a:lstStyle/>
          <a:p>
            <a:pPr defTabSz="465747" fontAlgn="ctr">
              <a:lnSpc>
                <a:spcPct val="130000"/>
              </a:lnSpc>
              <a:spcAft>
                <a:spcPts val="815"/>
              </a:spcAft>
              <a:buClr>
                <a:srgbClr val="003B83"/>
              </a:buClr>
              <a:buSzPct val="100000"/>
            </a:pPr>
            <a:r>
              <a:rPr kumimoji="1" lang="ja-JP" altLang="en-US" sz="1000">
                <a:solidFill>
                  <a:srgbClr val="000000"/>
                </a:solidFill>
              </a:rPr>
              <a:t>室外機散水装置と効果のイメージ</a:t>
            </a:r>
          </a:p>
        </p:txBody>
      </p:sp>
    </p:spTree>
    <p:extLst>
      <p:ext uri="{BB962C8B-B14F-4D97-AF65-F5344CB8AC3E}">
        <p14:creationId xmlns:p14="http://schemas.microsoft.com/office/powerpoint/2010/main" val="170207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122A-A270-E58E-9F92-01696456EA5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16326E9-D0EA-E37A-2472-1954FBF465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316326E9-D0EA-E37A-2472-1954FBF465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7F87D35D-43D3-8F99-9639-D9E62C0E7227}"/>
              </a:ext>
            </a:extLst>
          </p:cNvPr>
          <p:cNvSpPr>
            <a:spLocks noGrp="1"/>
          </p:cNvSpPr>
          <p:nvPr>
            <p:ph type="body" sz="quarter" idx="11"/>
          </p:nvPr>
        </p:nvSpPr>
        <p:spPr/>
        <p:txBody>
          <a:bodyPr/>
          <a:lstStyle/>
          <a:p>
            <a:r>
              <a:rPr lang="en-US" altLang="ja-JP" dirty="0"/>
              <a:t>1-4 </a:t>
            </a:r>
            <a:r>
              <a:rPr lang="ja-JP" altLang="en-US" dirty="0"/>
              <a:t>屋外機散水・日よけの設置</a:t>
            </a:r>
            <a:endParaRPr kumimoji="1" lang="ja-JP" altLang="en-US" dirty="0"/>
          </a:p>
        </p:txBody>
      </p:sp>
      <p:graphicFrame>
        <p:nvGraphicFramePr>
          <p:cNvPr id="2" name="表 1">
            <a:extLst>
              <a:ext uri="{FF2B5EF4-FFF2-40B4-BE49-F238E27FC236}">
                <a16:creationId xmlns:a16="http://schemas.microsoft.com/office/drawing/2014/main" id="{8E344743-4B55-2092-B150-47D55628C3D5}"/>
              </a:ext>
            </a:extLst>
          </p:cNvPr>
          <p:cNvGraphicFramePr>
            <a:graphicFrameLocks noGrp="1"/>
          </p:cNvGraphicFramePr>
          <p:nvPr>
            <p:extLst>
              <p:ext uri="{D42A27DB-BD31-4B8C-83A1-F6EECF244321}">
                <p14:modId xmlns:p14="http://schemas.microsoft.com/office/powerpoint/2010/main" val="844744279"/>
              </p:ext>
            </p:extLst>
          </p:nvPr>
        </p:nvGraphicFramePr>
        <p:xfrm>
          <a:off x="503261" y="1339850"/>
          <a:ext cx="6733480" cy="4859201"/>
        </p:xfrm>
        <a:graphic>
          <a:graphicData uri="http://schemas.openxmlformats.org/drawingml/2006/table">
            <a:tbl>
              <a:tblPr firstRow="1" bandRow="1">
                <a:tableStyleId>{5C22544A-7EE6-4342-B048-85BDC9FD1C3A}</a:tableStyleId>
              </a:tblPr>
              <a:tblGrid>
                <a:gridCol w="1035413">
                  <a:extLst>
                    <a:ext uri="{9D8B030D-6E8A-4147-A177-3AD203B41FA5}">
                      <a16:colId xmlns:a16="http://schemas.microsoft.com/office/drawing/2014/main" val="2355062713"/>
                    </a:ext>
                  </a:extLst>
                </a:gridCol>
                <a:gridCol w="5698067">
                  <a:extLst>
                    <a:ext uri="{9D8B030D-6E8A-4147-A177-3AD203B41FA5}">
                      <a16:colId xmlns:a16="http://schemas.microsoft.com/office/drawing/2014/main" val="4294276706"/>
                    </a:ext>
                  </a:extLst>
                </a:gridCol>
              </a:tblGrid>
              <a:tr h="673379">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a:solidFill>
                            <a:schemeClr val="tx1"/>
                          </a:solidFill>
                        </a:rPr>
                        <a:t>【</a:t>
                      </a:r>
                      <a:r>
                        <a:rPr kumimoji="1" lang="ja-JP" altLang="en-US" sz="1000" b="0">
                          <a:solidFill>
                            <a:schemeClr val="tx1"/>
                          </a:solidFill>
                        </a:rPr>
                        <a:t>日よけ</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屋外機に日よけを設置し、屋外機が吸引する空気の温度を下げる。日よけを室外機と室外機の間に設置することで、排熱が吸気側へ循環する「ショートサーキット」を防ぐことができる。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483233">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屋外機が吸引する空気の温度が下がるため冷却効果がある。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室外機間に日よけを設置することで、夏季の電力ピーク時間帯（</a:t>
                      </a:r>
                      <a:r>
                        <a:rPr kumimoji="1" lang="en-US" altLang="ja-JP" sz="1000" b="0" dirty="0">
                          <a:solidFill>
                            <a:schemeClr val="tx1"/>
                          </a:solidFill>
                        </a:rPr>
                        <a:t>13-16 </a:t>
                      </a:r>
                      <a:r>
                        <a:rPr kumimoji="1" lang="ja-JP" altLang="en-US" sz="1000" b="0" dirty="0">
                          <a:solidFill>
                            <a:schemeClr val="tx1"/>
                          </a:solidFill>
                        </a:rPr>
                        <a:t>時）において約５％、営業時間帯において約３％の消費電力削減が報告されている。導入効果は、室外機設置環境の「ショートサーキット」の発生度合いに強く影響されるため、室外機設置台数が多い環境では効果が大きくなると推測される。（環境省 環境技術実証事業）</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大型チラーへの遮風板導入によりショートサーキットを防止した事例では、年間当たりの消費電力を少なくとも</a:t>
                      </a:r>
                      <a:r>
                        <a:rPr kumimoji="1" lang="en-US" altLang="ja-JP" sz="1000" b="0" dirty="0">
                          <a:solidFill>
                            <a:schemeClr val="tx1"/>
                          </a:solidFill>
                        </a:rPr>
                        <a:t>0.6</a:t>
                      </a:r>
                      <a:r>
                        <a:rPr kumimoji="1" lang="ja-JP" altLang="en-US" sz="1000" b="0" dirty="0">
                          <a:solidFill>
                            <a:schemeClr val="tx1"/>
                          </a:solidFill>
                        </a:rPr>
                        <a:t>％以上削減されたことが報告されている。</a:t>
                      </a:r>
                    </a:p>
                    <a:p>
                      <a:pPr marL="171450" indent="-171450">
                        <a:buFont typeface="Arial" panose="020B0604020202020204" pitchFamily="34" charset="0"/>
                        <a:buChar char="•"/>
                      </a:pPr>
                      <a:r>
                        <a:rPr kumimoji="1" lang="ja-JP" altLang="en-US" sz="1000" b="0" dirty="0">
                          <a:solidFill>
                            <a:schemeClr val="tx1"/>
                          </a:solidFill>
                        </a:rPr>
                        <a:t>パッケージ空調屋外機への遮光風幕導入によりショートサーキットを防止した事例では、冷却能力が最大１２％向上したことが報告されている。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75761">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a:solidFill>
                            <a:schemeClr val="tx1"/>
                          </a:solidFill>
                        </a:rPr>
                        <a:t>【</a:t>
                      </a:r>
                      <a:r>
                        <a:rPr kumimoji="1" lang="ja-JP" altLang="en-US" sz="1000" b="0">
                          <a:solidFill>
                            <a:schemeClr val="tx1"/>
                          </a:solidFill>
                        </a:rPr>
                        <a:t>日よけ</a:t>
                      </a:r>
                      <a:r>
                        <a:rPr kumimoji="1" lang="en-US" altLang="ja-JP" sz="1000" b="0">
                          <a:solidFill>
                            <a:schemeClr val="tx1"/>
                          </a:solidFill>
                        </a:rPr>
                        <a:t>】</a:t>
                      </a:r>
                    </a:p>
                    <a:p>
                      <a:pPr marL="179388" marR="0" lvl="0" indent="-179388"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日よけの劣化や台風等で日よけが損傷・飛ばされるリスクがある。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8084"/>
                  </a:ext>
                </a:extLst>
              </a:tr>
              <a:tr h="628137">
                <a:tc>
                  <a:txBody>
                    <a:bodyPr/>
                    <a:lstStyle/>
                    <a:p>
                      <a:r>
                        <a:rPr kumimoji="1" lang="ja-JP" altLang="en-US" sz="1000" b="0" dirty="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r>
                        <a:rPr kumimoji="1" lang="ja-JP" altLang="en-US" sz="1000" b="0" dirty="0">
                          <a:solidFill>
                            <a:schemeClr val="tx1"/>
                          </a:solidFill>
                        </a:rPr>
                        <a:t>本格的な導入から、簡易な方式まで、導入方法・導入期間は様々であると考えられる。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参考として、大型チラーに対する日よけ対策の実施に９か月（設計３か月、工事６か月）</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パッケージ空調屋外機に対する日よけ及び自動散水の設置に１１か月（設計３か月、工事８か月）</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簡易な方式であれば、</a:t>
                      </a:r>
                      <a:r>
                        <a:rPr kumimoji="1" lang="en-US" altLang="ja-JP" sz="1000" b="0" dirty="0">
                          <a:solidFill>
                            <a:schemeClr val="tx1"/>
                          </a:solidFill>
                        </a:rPr>
                        <a:t>1</a:t>
                      </a:r>
                      <a:r>
                        <a:rPr kumimoji="1" lang="ja-JP" altLang="en-US" sz="1000" b="0" dirty="0">
                          <a:solidFill>
                            <a:schemeClr val="tx1"/>
                          </a:solidFill>
                        </a:rPr>
                        <a:t>枚当たり</a:t>
                      </a:r>
                      <a:r>
                        <a:rPr kumimoji="1" lang="en-US" altLang="ja-JP" sz="1000" b="0" dirty="0">
                          <a:solidFill>
                            <a:schemeClr val="tx1"/>
                          </a:solidFill>
                        </a:rPr>
                        <a:t>15</a:t>
                      </a:r>
                      <a:r>
                        <a:rPr kumimoji="1" lang="ja-JP" altLang="en-US" sz="1000" b="0" dirty="0">
                          <a:solidFill>
                            <a:schemeClr val="tx1"/>
                          </a:solidFill>
                        </a:rPr>
                        <a:t>分程度で設置可能（ヤブシタ社カタログ）</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42653"/>
                  </a:ext>
                </a:extLst>
              </a:tr>
              <a:tr h="913169">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r>
                        <a:rPr kumimoji="1" lang="ja-JP" altLang="en-US" sz="1000" b="0" dirty="0">
                          <a:solidFill>
                            <a:schemeClr val="tx1"/>
                          </a:solidFill>
                        </a:rPr>
                        <a:t>本格的な導入から、簡易な方式まで、導入コストは様々であると考えられる。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参考値として、大型チラーに対する日よけ対策の実施に数億円、</a:t>
                      </a:r>
                    </a:p>
                    <a:p>
                      <a:pPr marL="171450" indent="-171450">
                        <a:buFont typeface="Arial" panose="020B0604020202020204" pitchFamily="34" charset="0"/>
                        <a:buChar char="•"/>
                      </a:pPr>
                      <a:r>
                        <a:rPr kumimoji="1" lang="ja-JP" altLang="en-US" sz="1000" b="0" dirty="0">
                          <a:solidFill>
                            <a:schemeClr val="tx1"/>
                          </a:solidFill>
                        </a:rPr>
                        <a:t>パッケージ空調屋外機に対する日よけ及び自動散水の設置に数億～数十億円</a:t>
                      </a:r>
                      <a:endParaRPr kumimoji="1" lang="en-US" altLang="ja-JP" sz="1000" b="0" dirty="0">
                        <a:solidFill>
                          <a:schemeClr val="tx1"/>
                        </a:solidFill>
                      </a:endParaRPr>
                    </a:p>
                    <a:p>
                      <a:pPr marL="0" indent="0">
                        <a:buFont typeface="Arial" panose="020B0604020202020204" pitchFamily="34" charset="0"/>
                        <a:buNone/>
                      </a:pPr>
                      <a:endParaRPr kumimoji="1" lang="en-US" altLang="ja-JP" sz="1000" b="0" dirty="0">
                        <a:solidFill>
                          <a:schemeClr val="tx1"/>
                        </a:solidFill>
                      </a:endParaRPr>
                    </a:p>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日よけ</a:t>
                      </a:r>
                      <a:r>
                        <a:rPr kumimoji="1" lang="en-US" altLang="ja-JP" sz="1000" b="0" dirty="0">
                          <a:solidFill>
                            <a:schemeClr val="tx1"/>
                          </a:solidFill>
                        </a:rPr>
                        <a:t>1</a:t>
                      </a:r>
                      <a:r>
                        <a:rPr kumimoji="1" lang="ja-JP" altLang="en-US" sz="1000" b="0" dirty="0">
                          <a:solidFill>
                            <a:schemeClr val="tx1"/>
                          </a:solidFill>
                        </a:rPr>
                        <a:t>枚当たり７．５万円～</a:t>
                      </a:r>
                      <a:r>
                        <a:rPr kumimoji="1" lang="en-US" altLang="ja-JP" sz="1000" b="0" dirty="0">
                          <a:solidFill>
                            <a:schemeClr val="tx1"/>
                          </a:solidFill>
                        </a:rPr>
                        <a:t>16</a:t>
                      </a:r>
                      <a:r>
                        <a:rPr kumimoji="1" lang="ja-JP" altLang="en-US" sz="1000" b="0" dirty="0">
                          <a:solidFill>
                            <a:schemeClr val="tx1"/>
                          </a:solidFill>
                        </a:rPr>
                        <a:t>万円。日よけは室外機</a:t>
                      </a:r>
                      <a:r>
                        <a:rPr kumimoji="1" lang="en-US" altLang="ja-JP" sz="1000" b="0" dirty="0">
                          <a:solidFill>
                            <a:schemeClr val="tx1"/>
                          </a:solidFill>
                        </a:rPr>
                        <a:t>2</a:t>
                      </a:r>
                      <a:r>
                        <a:rPr kumimoji="1" lang="ja-JP" altLang="en-US" sz="1000" b="0" dirty="0">
                          <a:solidFill>
                            <a:schemeClr val="tx1"/>
                          </a:solidFill>
                        </a:rPr>
                        <a:t>台に対して</a:t>
                      </a:r>
                      <a:r>
                        <a:rPr kumimoji="1" lang="en-US" altLang="ja-JP" sz="1000" b="0" dirty="0">
                          <a:solidFill>
                            <a:schemeClr val="tx1"/>
                          </a:solidFill>
                        </a:rPr>
                        <a:t>1</a:t>
                      </a:r>
                      <a:r>
                        <a:rPr kumimoji="1" lang="ja-JP" altLang="en-US" sz="1000" b="0" dirty="0">
                          <a:solidFill>
                            <a:schemeClr val="tx1"/>
                          </a:solidFill>
                        </a:rPr>
                        <a:t>枚必要。</a:t>
                      </a:r>
                      <a:br>
                        <a:rPr kumimoji="1" lang="en-US" altLang="ja-JP" sz="1000" b="0" dirty="0">
                          <a:solidFill>
                            <a:schemeClr val="tx1"/>
                          </a:solidFill>
                        </a:rPr>
                      </a:br>
                      <a:r>
                        <a:rPr kumimoji="1" lang="ja-JP" altLang="en-US" sz="1000" b="0" dirty="0">
                          <a:solidFill>
                            <a:schemeClr val="tx1"/>
                          </a:solidFill>
                        </a:rPr>
                        <a:t>別途工事費がかかる他、室外機の架台が必要になる場合もある。（ヤブシタ社カタログ）</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578577"/>
                  </a:ext>
                </a:extLst>
              </a:tr>
              <a:tr h="475761">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1000" b="0" dirty="0">
                          <a:solidFill>
                            <a:schemeClr val="tx1"/>
                          </a:solidFill>
                        </a:rPr>
                        <a:t>【</a:t>
                      </a:r>
                      <a:r>
                        <a:rPr kumimoji="1" lang="ja-JP" altLang="en-US" sz="1000" b="0" dirty="0">
                          <a:solidFill>
                            <a:schemeClr val="tx1"/>
                          </a:solidFill>
                        </a:rPr>
                        <a:t>日よけ</a:t>
                      </a:r>
                      <a:r>
                        <a:rPr kumimoji="1" lang="en-US" altLang="ja-JP" sz="1000" b="0" dirty="0">
                          <a:solidFill>
                            <a:schemeClr val="tx1"/>
                          </a:solidFill>
                        </a:rPr>
                        <a:t>】</a:t>
                      </a:r>
                    </a:p>
                    <a:p>
                      <a:pPr marL="171450" indent="-171450">
                        <a:buFont typeface="Arial" panose="020B0604020202020204" pitchFamily="34" charset="0"/>
                        <a:buChar char="•"/>
                      </a:pPr>
                      <a:r>
                        <a:rPr kumimoji="1" lang="ja-JP" altLang="en-US" sz="1000" b="0" dirty="0">
                          <a:solidFill>
                            <a:schemeClr val="tx1"/>
                          </a:solidFill>
                        </a:rPr>
                        <a:t>ヤブシタ　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bl>
          </a:graphicData>
        </a:graphic>
      </p:graphicFrame>
    </p:spTree>
    <p:extLst>
      <p:ext uri="{BB962C8B-B14F-4D97-AF65-F5344CB8AC3E}">
        <p14:creationId xmlns:p14="http://schemas.microsoft.com/office/powerpoint/2010/main" val="15617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55D25FE-5E17-EFEB-1D82-B26AC2B521C0}"/>
              </a:ext>
            </a:extLst>
          </p:cNvPr>
          <p:cNvGraphicFramePr>
            <a:graphicFrameLocks noChangeAspect="1"/>
          </p:cNvGraphicFramePr>
          <p:nvPr>
            <p:custDataLst>
              <p:tags r:id="rId1"/>
            </p:custDataLst>
            <p:extLst>
              <p:ext uri="{D42A27DB-BD31-4B8C-83A1-F6EECF244321}">
                <p14:modId xmlns:p14="http://schemas.microsoft.com/office/powerpoint/2010/main" val="179247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7" name="think-cell data - do not delete" hidden="1">
                        <a:extLst>
                          <a:ext uri="{FF2B5EF4-FFF2-40B4-BE49-F238E27FC236}">
                            <a16:creationId xmlns:a16="http://schemas.microsoft.com/office/drawing/2014/main" id="{555D25FE-5E17-EFEB-1D82-B26AC2B521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1-5 </a:t>
            </a:r>
            <a:r>
              <a:rPr lang="ja-JP" altLang="en-US" dirty="0"/>
              <a:t>リアドア</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2650729031"/>
              </p:ext>
            </p:extLst>
          </p:nvPr>
        </p:nvGraphicFramePr>
        <p:xfrm>
          <a:off x="168075" y="1171374"/>
          <a:ext cx="6165594" cy="5429793"/>
        </p:xfrm>
        <a:graphic>
          <a:graphicData uri="http://schemas.openxmlformats.org/drawingml/2006/table">
            <a:tbl>
              <a:tblPr firstRow="1" bandRow="1">
                <a:tableStyleId>{5C22544A-7EE6-4342-B048-85BDC9FD1C3A}</a:tableStyleId>
              </a:tblPr>
              <a:tblGrid>
                <a:gridCol w="1408726">
                  <a:extLst>
                    <a:ext uri="{9D8B030D-6E8A-4147-A177-3AD203B41FA5}">
                      <a16:colId xmlns:a16="http://schemas.microsoft.com/office/drawing/2014/main" val="2355062713"/>
                    </a:ext>
                  </a:extLst>
                </a:gridCol>
                <a:gridCol w="4756868">
                  <a:extLst>
                    <a:ext uri="{9D8B030D-6E8A-4147-A177-3AD203B41FA5}">
                      <a16:colId xmlns:a16="http://schemas.microsoft.com/office/drawing/2014/main" val="4294276706"/>
                    </a:ext>
                  </a:extLst>
                </a:gridCol>
              </a:tblGrid>
              <a:tr h="432297">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サーバラックの背面に熱交換器を内蔵した扉を組み込み、排熱をサーバ近傍で冷却することで、サーバ室の温度を一定に保つ。ファンが搭載されているアクティブ型、熱交換器のみで構成されるパッシブ型に分類される。～</a:t>
                      </a:r>
                      <a:r>
                        <a:rPr kumimoji="1" lang="en-US" altLang="ja-JP" sz="900" b="0">
                          <a:solidFill>
                            <a:schemeClr val="tx1"/>
                          </a:solidFill>
                        </a:rPr>
                        <a:t>50kW/Rack</a:t>
                      </a:r>
                      <a:r>
                        <a:rPr kumimoji="1" lang="ja-JP" altLang="en-US" sz="900" b="0">
                          <a:solidFill>
                            <a:schemeClr val="tx1"/>
                          </a:solidFill>
                        </a:rPr>
                        <a:t>の排熱に対応。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34627">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IDC</a:t>
                      </a:r>
                      <a:r>
                        <a:rPr kumimoji="1" lang="ja-JP" altLang="en-US" sz="900" b="0" dirty="0">
                          <a:solidFill>
                            <a:schemeClr val="tx1"/>
                          </a:solidFill>
                        </a:rPr>
                        <a:t>フロンティアが運用するハイパースケールデータセンタ</a:t>
                      </a:r>
                      <a:r>
                        <a:rPr kumimoji="1" lang="en-US" altLang="ja-JP" sz="900" b="0" dirty="0">
                          <a:solidFill>
                            <a:schemeClr val="tx1"/>
                          </a:solidFill>
                        </a:rPr>
                        <a:t>(</a:t>
                      </a:r>
                      <a:r>
                        <a:rPr kumimoji="1" lang="ja-JP" altLang="en-US" sz="900" b="0" dirty="0">
                          <a:solidFill>
                            <a:schemeClr val="tx1"/>
                          </a:solidFill>
                        </a:rPr>
                        <a:t>東京府中データセンター</a:t>
                      </a:r>
                      <a:r>
                        <a:rPr kumimoji="1" lang="en-US" altLang="ja-JP" sz="900" b="0" dirty="0">
                          <a:solidFill>
                            <a:schemeClr val="tx1"/>
                          </a:solidFill>
                        </a:rPr>
                        <a:t>,</a:t>
                      </a:r>
                      <a:r>
                        <a:rPr kumimoji="1" lang="en-US" altLang="zh-TW" sz="900" b="0" dirty="0">
                          <a:solidFill>
                            <a:schemeClr val="tx1"/>
                          </a:solidFill>
                        </a:rPr>
                        <a:t>50MW</a:t>
                      </a:r>
                      <a:r>
                        <a:rPr kumimoji="1" lang="en-US" altLang="ja-JP" sz="900" b="0" dirty="0">
                          <a:solidFill>
                            <a:schemeClr val="tx1"/>
                          </a:solidFill>
                        </a:rPr>
                        <a:t>)</a:t>
                      </a:r>
                      <a:r>
                        <a:rPr kumimoji="1" lang="ja-JP" altLang="en-US" sz="900" b="0" dirty="0">
                          <a:solidFill>
                            <a:schemeClr val="tx1"/>
                          </a:solidFill>
                        </a:rPr>
                        <a:t>がリアドア方式空調機を採用。</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334627">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b="0" kern="1200">
                          <a:solidFill>
                            <a:schemeClr val="tx1"/>
                          </a:solidFill>
                          <a:latin typeface="+mn-lt"/>
                          <a:ea typeface="+mn-ea"/>
                          <a:cs typeface="+mn-cs"/>
                        </a:rPr>
                        <a:t>あらゆるサプライヤのラックが利用される</a:t>
                      </a:r>
                      <a:r>
                        <a:rPr kumimoji="1" lang="en-US" altLang="ja-JP" sz="900" b="0" kern="1200">
                          <a:solidFill>
                            <a:schemeClr val="tx1"/>
                          </a:solidFill>
                          <a:latin typeface="+mn-lt"/>
                          <a:ea typeface="+mn-ea"/>
                          <a:cs typeface="+mn-cs"/>
                        </a:rPr>
                        <a:t>DC</a:t>
                      </a:r>
                      <a:r>
                        <a:rPr kumimoji="1" lang="ja-JP" altLang="en-US" sz="900" b="0" kern="1200">
                          <a:solidFill>
                            <a:schemeClr val="tx1"/>
                          </a:solidFill>
                          <a:latin typeface="+mn-lt"/>
                          <a:ea typeface="+mn-ea"/>
                          <a:cs typeface="+mn-cs"/>
                        </a:rPr>
                        <a:t>や、ラックが頻繁に変更される</a:t>
                      </a:r>
                      <a:r>
                        <a:rPr kumimoji="1" lang="en-US" altLang="ja-JP" sz="900" b="0" kern="1200">
                          <a:solidFill>
                            <a:schemeClr val="tx1"/>
                          </a:solidFill>
                          <a:latin typeface="+mn-lt"/>
                          <a:ea typeface="+mn-ea"/>
                          <a:cs typeface="+mn-cs"/>
                        </a:rPr>
                        <a:t>DC</a:t>
                      </a:r>
                      <a:r>
                        <a:rPr kumimoji="1" lang="ja-JP" altLang="en-US" sz="900" b="0" kern="1200">
                          <a:solidFill>
                            <a:schemeClr val="tx1"/>
                          </a:solidFill>
                          <a:latin typeface="+mn-lt"/>
                          <a:ea typeface="+mn-ea"/>
                          <a:cs typeface="+mn-cs"/>
                        </a:rPr>
                        <a:t>でも導入可能。ただし、サーバー室内への水道管等の導入が可能であることが条件。</a:t>
                      </a:r>
                      <a:endParaRPr kumimoji="1" lang="en-US" altLang="ja-JP" sz="900" b="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81890">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従来の空冷方式と比較して高発熱のサーバを冷却可能。</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635115">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a:t>
                      </a:r>
                      <a:r>
                        <a:rPr kumimoji="1" lang="ja-JP" altLang="en-US" sz="900" b="0" dirty="0">
                          <a:solidFill>
                            <a:schemeClr val="tx1"/>
                          </a:solidFill>
                        </a:rPr>
                        <a:t>普及状況</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2023</a:t>
                      </a:r>
                      <a:r>
                        <a:rPr kumimoji="1" lang="ja-JP" altLang="en-US" sz="900" b="0" dirty="0">
                          <a:solidFill>
                            <a:schemeClr val="tx1"/>
                          </a:solidFill>
                        </a:rPr>
                        <a:t>年時点</a:t>
                      </a:r>
                      <a:r>
                        <a:rPr kumimoji="1" lang="en-US" altLang="ja-JP" sz="900" b="0" dirty="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rPr>
                        <a:t>市場規模は</a:t>
                      </a:r>
                      <a:r>
                        <a:rPr kumimoji="1" lang="en-US" altLang="ja-JP" sz="900" b="0" dirty="0">
                          <a:solidFill>
                            <a:schemeClr val="tx1"/>
                          </a:solidFill>
                        </a:rPr>
                        <a:t>2</a:t>
                      </a:r>
                      <a:r>
                        <a:rPr kumimoji="1" lang="ja-JP" altLang="en-US" sz="900" b="0" dirty="0">
                          <a:solidFill>
                            <a:schemeClr val="tx1"/>
                          </a:solidFill>
                        </a:rPr>
                        <a:t>億円。</a:t>
                      </a:r>
                      <a:r>
                        <a:rPr kumimoji="1" lang="en-US" altLang="ja-JP" sz="900" b="0" dirty="0">
                          <a:solidFill>
                            <a:schemeClr val="tx1"/>
                          </a:solidFill>
                        </a:rPr>
                        <a:t>※</a:t>
                      </a:r>
                      <a:r>
                        <a:rPr kumimoji="1" lang="ja-JP" altLang="en-US" sz="900" b="0" dirty="0">
                          <a:solidFill>
                            <a:schemeClr val="tx1"/>
                          </a:solidFill>
                        </a:rPr>
                        <a:t>含</a:t>
                      </a:r>
                      <a:r>
                        <a:rPr kumimoji="1" lang="en-US" altLang="ja-JP" sz="900" b="0" dirty="0">
                          <a:solidFill>
                            <a:schemeClr val="tx1"/>
                          </a:solidFill>
                        </a:rPr>
                        <a:t>InRow</a:t>
                      </a:r>
                      <a:r>
                        <a:rPr kumimoji="1" lang="ja-JP" altLang="en-US" sz="900" b="0" dirty="0">
                          <a:solidFill>
                            <a:schemeClr val="tx1"/>
                          </a:solidFill>
                        </a:rPr>
                        <a:t>型</a:t>
                      </a:r>
                      <a:endParaRPr kumimoji="1" lang="en-US" altLang="ja-JP" sz="900" b="0" dirty="0">
                        <a:solidFill>
                          <a:schemeClr val="tx1"/>
                        </a:solidFill>
                      </a:endParaRPr>
                    </a:p>
                    <a:p>
                      <a:pPr>
                        <a:lnSpc>
                          <a:spcPct val="120000"/>
                        </a:lnSpc>
                      </a:pPr>
                      <a:r>
                        <a:rPr kumimoji="1" lang="en-US" altLang="ja-JP" sz="900" b="0" dirty="0">
                          <a:solidFill>
                            <a:schemeClr val="tx1"/>
                          </a:solidFill>
                        </a:rPr>
                        <a:t>【</a:t>
                      </a:r>
                      <a:r>
                        <a:rPr kumimoji="1" lang="ja-JP" altLang="en-US" sz="900" b="0" dirty="0">
                          <a:solidFill>
                            <a:schemeClr val="tx1"/>
                          </a:solidFill>
                        </a:rPr>
                        <a:t>ポテンシャル</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2024-2029</a:t>
                      </a:r>
                      <a:r>
                        <a:rPr kumimoji="1" lang="ja-JP" altLang="en-US" sz="900" b="0" dirty="0">
                          <a:solidFill>
                            <a:schemeClr val="tx1"/>
                          </a:solidFill>
                        </a:rPr>
                        <a:t>年</a:t>
                      </a:r>
                      <a:r>
                        <a:rPr kumimoji="1" lang="en-US" altLang="ja-JP" sz="900" b="0" dirty="0">
                          <a:solidFill>
                            <a:schemeClr val="tx1"/>
                          </a:solidFill>
                        </a:rPr>
                        <a:t>)】</a:t>
                      </a:r>
                    </a:p>
                    <a:p>
                      <a:pPr>
                        <a:lnSpc>
                          <a:spcPct val="120000"/>
                        </a:lnSpc>
                      </a:pPr>
                      <a:r>
                        <a:rPr kumimoji="1" lang="ja-JP" altLang="en-US" sz="900" b="0" dirty="0">
                          <a:solidFill>
                            <a:schemeClr val="tx1"/>
                          </a:solidFill>
                        </a:rPr>
                        <a:t>市場規模の</a:t>
                      </a:r>
                      <a:r>
                        <a:rPr kumimoji="1" lang="en-US" altLang="ja-JP" sz="900" b="0" dirty="0">
                          <a:solidFill>
                            <a:schemeClr val="tx1"/>
                          </a:solidFill>
                        </a:rPr>
                        <a:t>CAGR</a:t>
                      </a:r>
                      <a:r>
                        <a:rPr kumimoji="1" lang="ja-JP" altLang="en-US" sz="900" b="0" dirty="0">
                          <a:solidFill>
                            <a:schemeClr val="tx1"/>
                          </a:solidFill>
                        </a:rPr>
                        <a:t>は</a:t>
                      </a:r>
                      <a:r>
                        <a:rPr kumimoji="1" lang="en-US" altLang="ja-JP" sz="900" b="0" dirty="0">
                          <a:solidFill>
                            <a:schemeClr val="tx1"/>
                          </a:solidFill>
                        </a:rPr>
                        <a:t>22.4%</a:t>
                      </a:r>
                      <a:r>
                        <a:rPr kumimoji="1" lang="ja-JP" altLang="en-US" sz="900" b="0" dirty="0">
                          <a:solidFill>
                            <a:schemeClr val="tx1"/>
                          </a:solidFill>
                        </a:rPr>
                        <a:t>と推測されている。</a:t>
                      </a:r>
                      <a:r>
                        <a:rPr kumimoji="1" lang="en-US" altLang="ja-JP" sz="900" b="0" dirty="0">
                          <a:solidFill>
                            <a:schemeClr val="tx1"/>
                          </a:solidFill>
                        </a:rPr>
                        <a:t>※</a:t>
                      </a:r>
                      <a:r>
                        <a:rPr kumimoji="1" lang="ja-JP" altLang="en-US" sz="900" b="0" dirty="0">
                          <a:solidFill>
                            <a:schemeClr val="tx1"/>
                          </a:solidFill>
                        </a:rPr>
                        <a:t>含</a:t>
                      </a:r>
                      <a:r>
                        <a:rPr kumimoji="1" lang="en-US" altLang="ja-JP" sz="900" b="0" dirty="0">
                          <a:solidFill>
                            <a:schemeClr val="tx1"/>
                          </a:solidFill>
                        </a:rPr>
                        <a:t>InRow</a:t>
                      </a:r>
                      <a:r>
                        <a:rPr kumimoji="1" lang="ja-JP" altLang="en-US" sz="900" b="0" dirty="0">
                          <a:solidFill>
                            <a:schemeClr val="tx1"/>
                          </a:solidFill>
                        </a:rPr>
                        <a:t>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218514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b="0" dirty="0">
                          <a:solidFill>
                            <a:schemeClr val="tx1"/>
                          </a:solidFill>
                        </a:rPr>
                        <a:t>【</a:t>
                      </a:r>
                      <a:r>
                        <a:rPr kumimoji="1" lang="ja-JP" altLang="en-US" sz="900" b="0" dirty="0">
                          <a:solidFill>
                            <a:schemeClr val="tx1"/>
                          </a:solidFill>
                        </a:rPr>
                        <a:t>共通</a:t>
                      </a:r>
                      <a:r>
                        <a:rPr kumimoji="1" lang="en-US" altLang="ja-JP" sz="900" b="0"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0" dirty="0">
                          <a:solidFill>
                            <a:schemeClr val="tx1"/>
                          </a:solidFill>
                        </a:rPr>
                        <a:t>AI </a:t>
                      </a:r>
                      <a:r>
                        <a:rPr kumimoji="1" lang="ja-JP" altLang="en-US" sz="900" b="0" dirty="0">
                          <a:solidFill>
                            <a:schemeClr val="tx1"/>
                          </a:solidFill>
                        </a:rPr>
                        <a:t>データセンターなど用途が高発熱対応に特化しているケースや、大規模な工事を実施するケースでは、冷却能力の上限</a:t>
                      </a:r>
                      <a:r>
                        <a:rPr kumimoji="1" lang="en-US" altLang="ja-JP" sz="900" b="0" dirty="0">
                          <a:solidFill>
                            <a:schemeClr val="tx1"/>
                          </a:solidFill>
                        </a:rPr>
                        <a:t>(</a:t>
                      </a:r>
                      <a:r>
                        <a:rPr kumimoji="1" lang="ja-JP" altLang="en-US" sz="900" b="0" dirty="0">
                          <a:solidFill>
                            <a:schemeClr val="tx1"/>
                          </a:solidFill>
                        </a:rPr>
                        <a:t>～</a:t>
                      </a:r>
                      <a:r>
                        <a:rPr kumimoji="1" lang="en-US" altLang="ja-JP" sz="900" b="0" dirty="0">
                          <a:solidFill>
                            <a:schemeClr val="tx1"/>
                          </a:solidFill>
                        </a:rPr>
                        <a:t>50kW/Rack)</a:t>
                      </a:r>
                      <a:r>
                        <a:rPr kumimoji="1" lang="ja-JP" altLang="en-US" sz="900" b="0" dirty="0">
                          <a:solidFill>
                            <a:schemeClr val="tx1"/>
                          </a:solidFill>
                        </a:rPr>
                        <a:t>や効率性、投資コストの面から</a:t>
                      </a:r>
                      <a:r>
                        <a:rPr kumimoji="1" lang="en-US" altLang="ja-JP" sz="900" b="0" dirty="0">
                          <a:solidFill>
                            <a:schemeClr val="tx1"/>
                          </a:solidFill>
                        </a:rPr>
                        <a:t>DLC(Direct Liquid Cooling)</a:t>
                      </a:r>
                      <a:r>
                        <a:rPr kumimoji="1" lang="ja-JP" altLang="en-US" sz="900" b="0" dirty="0">
                          <a:solidFill>
                            <a:schemeClr val="tx1"/>
                          </a:solidFill>
                        </a:rPr>
                        <a:t>の採用を予定している事業者が多い。</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サーバ室を過剰に冷却する場合がある。</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露点温度以下の冷水を用いると結露のリスクが高まる。</a:t>
                      </a:r>
                      <a:endParaRPr kumimoji="1" lang="en-US" altLang="ja-JP" sz="900"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扉に空調がつくことで自由な開閉ができなくなり、</a:t>
                      </a:r>
                      <a:r>
                        <a:rPr kumimoji="1" lang="en-US" altLang="ja-JP" sz="900" b="0" dirty="0">
                          <a:solidFill>
                            <a:schemeClr val="tx1"/>
                          </a:solidFill>
                        </a:rPr>
                        <a:t>IT</a:t>
                      </a:r>
                      <a:r>
                        <a:rPr kumimoji="1" lang="ja-JP" altLang="en-US" sz="900" b="0" dirty="0">
                          <a:solidFill>
                            <a:schemeClr val="tx1"/>
                          </a:solidFill>
                        </a:rPr>
                        <a:t>機器の保守対応方法の再検討が必要。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リアドアの冷却装置故障が吸気の温度上昇につながらないような空調設計を行うなど、一部のラックの故障を全体に波及させない工夫が必要。</a:t>
                      </a:r>
                      <a:endParaRPr kumimoji="1" lang="en-US" altLang="ja-JP" sz="900" b="0" dirty="0">
                        <a:solidFill>
                          <a:schemeClr val="tx1"/>
                        </a:solidFill>
                      </a:endParaRPr>
                    </a:p>
                    <a:p>
                      <a:r>
                        <a:rPr kumimoji="1" lang="en-US" altLang="ja-JP" sz="900" b="0" dirty="0">
                          <a:solidFill>
                            <a:schemeClr val="tx1"/>
                          </a:solidFill>
                        </a:rPr>
                        <a:t>【</a:t>
                      </a:r>
                      <a:r>
                        <a:rPr kumimoji="1" lang="ja-JP" altLang="en-US" sz="900" b="0" dirty="0">
                          <a:solidFill>
                            <a:schemeClr val="tx1"/>
                          </a:solidFill>
                        </a:rPr>
                        <a:t>パッシブ型</a:t>
                      </a:r>
                      <a:r>
                        <a:rPr kumimoji="1" lang="en-US" altLang="ja-JP" sz="900" b="0" dirty="0">
                          <a:solidFill>
                            <a:schemeClr val="tx1"/>
                          </a:solidFill>
                        </a:rPr>
                        <a:t>】</a:t>
                      </a:r>
                    </a:p>
                    <a:p>
                      <a:r>
                        <a:rPr kumimoji="1" lang="ja-JP" altLang="en-US" sz="900" b="0" dirty="0">
                          <a:solidFill>
                            <a:schemeClr val="tx1"/>
                          </a:solidFill>
                        </a:rPr>
                        <a:t>サーバ負荷が大きいと熱交換機の空気抵抗が大きくなりサーバの冷却ファンの消費エネルギーが大きくなる。この場合、システム全体の消費電力量がアクティブ型よりも大きくなることがある</a:t>
                      </a:r>
                      <a:r>
                        <a:rPr kumimoji="1" lang="en-US" altLang="ja-JP" sz="900" b="0" dirty="0">
                          <a:solidFill>
                            <a:schemeClr val="tx1"/>
                          </a:solidFill>
                        </a:rPr>
                        <a:t>(</a:t>
                      </a:r>
                      <a:r>
                        <a:rPr kumimoji="1" lang="ja-JP" altLang="en-US" sz="900" b="0" dirty="0">
                          <a:solidFill>
                            <a:schemeClr val="tx1"/>
                          </a:solidFill>
                        </a:rPr>
                        <a:t>一般的に</a:t>
                      </a:r>
                      <a:r>
                        <a:rPr kumimoji="1" lang="en-US" altLang="ja-JP" sz="900" b="0" dirty="0">
                          <a:solidFill>
                            <a:schemeClr val="tx1"/>
                          </a:solidFill>
                        </a:rPr>
                        <a:t>20kW/Rack</a:t>
                      </a:r>
                      <a:r>
                        <a:rPr kumimoji="1" lang="ja-JP" altLang="en-US" sz="900" b="0" dirty="0">
                          <a:solidFill>
                            <a:schemeClr val="tx1"/>
                          </a:solidFill>
                        </a:rPr>
                        <a:t>程度が境界となる</a:t>
                      </a:r>
                      <a:r>
                        <a:rPr kumimoji="1" lang="en-US" altLang="ja-JP" sz="900" b="0" dirty="0">
                          <a:solidFill>
                            <a:schemeClr val="tx1"/>
                          </a:solidFill>
                        </a:rPr>
                        <a:t>)</a:t>
                      </a:r>
                      <a:r>
                        <a:rPr kumimoji="1" lang="ja-JP" altLang="en-US" sz="900" b="0" dirty="0">
                          <a:solidFill>
                            <a:schemeClr val="tx1"/>
                          </a:solidFill>
                        </a:rPr>
                        <a:t>。</a:t>
                      </a:r>
                      <a:endParaRPr kumimoji="1" lang="en-US" altLang="ja-JP" sz="900" b="0" dirty="0">
                        <a:solidFill>
                          <a:schemeClr val="tx1"/>
                        </a:solidFill>
                      </a:endParaRPr>
                    </a:p>
                    <a:p>
                      <a:r>
                        <a:rPr kumimoji="1" lang="en-US" altLang="ja-JP" sz="900" b="0" dirty="0">
                          <a:solidFill>
                            <a:schemeClr val="tx1"/>
                          </a:solidFill>
                        </a:rPr>
                        <a:t>【</a:t>
                      </a:r>
                      <a:r>
                        <a:rPr kumimoji="1" lang="ja-JP" altLang="en-US" sz="900" b="0" dirty="0">
                          <a:solidFill>
                            <a:schemeClr val="tx1"/>
                          </a:solidFill>
                        </a:rPr>
                        <a:t>アクティブ型</a:t>
                      </a:r>
                      <a:r>
                        <a:rPr kumimoji="1" lang="en-US" altLang="ja-JP" sz="900" b="0" dirty="0">
                          <a:solidFill>
                            <a:schemeClr val="tx1"/>
                          </a:solidFill>
                        </a:rPr>
                        <a:t>】</a:t>
                      </a:r>
                    </a:p>
                    <a:p>
                      <a:r>
                        <a:rPr kumimoji="1" lang="ja-JP" altLang="en-US" sz="900" b="0" dirty="0">
                          <a:solidFill>
                            <a:schemeClr val="tx1"/>
                          </a:solidFill>
                        </a:rPr>
                        <a:t>ファンが搭載されているため</a:t>
                      </a:r>
                      <a:r>
                        <a:rPr kumimoji="1" lang="en-US" altLang="ja-JP" sz="900" b="0" dirty="0">
                          <a:solidFill>
                            <a:schemeClr val="tx1"/>
                          </a:solidFill>
                        </a:rPr>
                        <a:t>PUE</a:t>
                      </a:r>
                      <a:r>
                        <a:rPr kumimoji="1" lang="ja-JP" altLang="en-US" sz="900" b="0" dirty="0">
                          <a:solidFill>
                            <a:schemeClr val="tx1"/>
                          </a:solidFill>
                        </a:rPr>
                        <a:t>効率が低下する。また、構成部品が多いためパッシブ型よりも障害率、コストが高い。</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32297">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rPr>
                        <a:t>機器の所有区分や責任分界点を整理する必要がある。</a:t>
                      </a:r>
                      <a:r>
                        <a:rPr kumimoji="1" lang="ja-JP" altLang="en-US" sz="900" b="0" dirty="0">
                          <a:solidFill>
                            <a:schemeClr val="tx1"/>
                          </a:solidFill>
                        </a:rPr>
                        <a:t>例えば、</a:t>
                      </a:r>
                      <a:r>
                        <a:rPr kumimoji="1" lang="en-US" altLang="ja-JP" sz="900" b="0" dirty="0">
                          <a:solidFill>
                            <a:schemeClr val="tx1"/>
                          </a:solidFill>
                        </a:rPr>
                        <a:t>DC</a:t>
                      </a:r>
                      <a:r>
                        <a:rPr kumimoji="1" lang="ja-JP" altLang="en-US" sz="900" b="0" dirty="0">
                          <a:solidFill>
                            <a:schemeClr val="tx1"/>
                          </a:solidFill>
                        </a:rPr>
                        <a:t>事業者がファシリティ設備としてリアドアを予め整備しているケース、ユーザが自社のラックを冷却するために</a:t>
                      </a:r>
                      <a:r>
                        <a:rPr kumimoji="1" lang="en-US" altLang="ja-JP" sz="900" b="0" dirty="0">
                          <a:solidFill>
                            <a:schemeClr val="tx1"/>
                          </a:solidFill>
                        </a:rPr>
                        <a:t>IT </a:t>
                      </a:r>
                      <a:r>
                        <a:rPr kumimoji="1" lang="ja-JP" altLang="en-US" sz="900" b="0" dirty="0">
                          <a:solidFill>
                            <a:schemeClr val="tx1"/>
                          </a:solidFill>
                        </a:rPr>
                        <a:t>機器とともにリアドアを持ち込むケースが考えられる。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81890">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都度ベンダに要確認</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81890">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都度見積り</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181890">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dirty="0">
                          <a:solidFill>
                            <a:schemeClr val="tx1"/>
                          </a:solidFill>
                        </a:rPr>
                        <a:t>NTT</a:t>
                      </a:r>
                      <a:r>
                        <a:rPr kumimoji="1" lang="ja-JP" altLang="en-US" sz="900" dirty="0">
                          <a:solidFill>
                            <a:schemeClr val="tx1"/>
                          </a:solidFill>
                        </a:rPr>
                        <a:t>ファシリティーズ、</a:t>
                      </a:r>
                      <a:r>
                        <a:rPr kumimoji="1" lang="en-US" altLang="ja-JP" sz="900" dirty="0" err="1">
                          <a:solidFill>
                            <a:schemeClr val="tx1"/>
                          </a:solidFill>
                        </a:rPr>
                        <a:t>Motivair</a:t>
                      </a:r>
                      <a:r>
                        <a:rPr kumimoji="1" lang="ja-JP" altLang="en-US" sz="900" dirty="0">
                          <a:solidFill>
                            <a:schemeClr val="tx1"/>
                          </a:solidFill>
                        </a:rPr>
                        <a:t>、</a:t>
                      </a:r>
                      <a:r>
                        <a:rPr kumimoji="1" lang="en-US" altLang="ja-JP" sz="900" dirty="0" err="1">
                          <a:solidFill>
                            <a:schemeClr val="tx1"/>
                          </a:solidFill>
                        </a:rPr>
                        <a:t>nVent</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pic>
        <p:nvPicPr>
          <p:cNvPr id="6" name="図 5" descr="ダイアグラム&#10;&#10;AI によって生成されたコンテンツは間違っている可能性があります。">
            <a:extLst>
              <a:ext uri="{FF2B5EF4-FFF2-40B4-BE49-F238E27FC236}">
                <a16:creationId xmlns:a16="http://schemas.microsoft.com/office/drawing/2014/main" id="{500D60A4-38E0-675E-1EE1-03D7EEBA7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859" y="1186376"/>
            <a:ext cx="3065176" cy="1597298"/>
          </a:xfrm>
          <a:prstGeom prst="rect">
            <a:avLst/>
          </a:prstGeom>
        </p:spPr>
      </p:pic>
      <p:sp>
        <p:nvSpPr>
          <p:cNvPr id="8" name="テキスト ボックス 7">
            <a:extLst>
              <a:ext uri="{FF2B5EF4-FFF2-40B4-BE49-F238E27FC236}">
                <a16:creationId xmlns:a16="http://schemas.microsoft.com/office/drawing/2014/main" id="{BBFE0AB3-FC97-9C68-5015-DB16D653B95E}"/>
              </a:ext>
            </a:extLst>
          </p:cNvPr>
          <p:cNvSpPr txBox="1"/>
          <p:nvPr/>
        </p:nvSpPr>
        <p:spPr>
          <a:xfrm>
            <a:off x="6391859" y="2847752"/>
            <a:ext cx="2996722" cy="259943"/>
          </a:xfrm>
          <a:prstGeom prst="rect">
            <a:avLst/>
          </a:prstGeom>
          <a:noFill/>
        </p:spPr>
        <p:txBody>
          <a:bodyPr wrap="square">
            <a:spAutoFit/>
          </a:bodyPr>
          <a:lstStyle/>
          <a:p>
            <a:pPr algn="ctr"/>
            <a:r>
              <a:rPr lang="ja-JP" altLang="en-US" sz="1089"/>
              <a:t>リアドアによる冷却のイメージ</a:t>
            </a:r>
          </a:p>
        </p:txBody>
      </p:sp>
      <p:sp>
        <p:nvSpPr>
          <p:cNvPr id="12" name="テキスト ボックス 11">
            <a:extLst>
              <a:ext uri="{FF2B5EF4-FFF2-40B4-BE49-F238E27FC236}">
                <a16:creationId xmlns:a16="http://schemas.microsoft.com/office/drawing/2014/main" id="{1835F6E1-DA8E-C9A1-2C1B-D65917A6D0DD}"/>
              </a:ext>
            </a:extLst>
          </p:cNvPr>
          <p:cNvSpPr txBox="1"/>
          <p:nvPr/>
        </p:nvSpPr>
        <p:spPr>
          <a:xfrm>
            <a:off x="6428740" y="3122534"/>
            <a:ext cx="3123149" cy="646331"/>
          </a:xfrm>
          <a:prstGeom prst="rect">
            <a:avLst/>
          </a:prstGeom>
          <a:noFill/>
        </p:spPr>
        <p:txBody>
          <a:bodyPr wrap="square">
            <a:spAutoFit/>
          </a:bodyPr>
          <a:lstStyle/>
          <a:p>
            <a:r>
              <a:rPr lang="ja-JP" altLang="en-US" sz="900"/>
              <a:t>出所</a:t>
            </a:r>
            <a:r>
              <a:rPr lang="en-US" altLang="ja-JP" sz="900"/>
              <a:t>)NTT</a:t>
            </a:r>
            <a:r>
              <a:rPr lang="ja-JP" altLang="en-US" sz="900"/>
              <a:t>コミュニケーションズ</a:t>
            </a:r>
            <a:r>
              <a:rPr lang="en-US" altLang="ja-JP" sz="900"/>
              <a:t>, </a:t>
            </a:r>
            <a:r>
              <a:rPr lang="en-US" altLang="ja-JP" sz="900" err="1"/>
              <a:t>Nexcenter</a:t>
            </a:r>
            <a:r>
              <a:rPr lang="en-US" altLang="ja-JP" sz="900"/>
              <a:t> Lab, </a:t>
            </a:r>
            <a:r>
              <a:rPr lang="en-US" altLang="ja-JP" sz="900">
                <a:hlinkClick r:id="rId6"/>
              </a:rPr>
              <a:t>https://www.ntt.com/business/services/data-center/colocation/nexcenter/nexcenter_lab.html</a:t>
            </a:r>
            <a:r>
              <a:rPr lang="en-US" altLang="ja-JP" sz="900"/>
              <a:t>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graphicFrame>
        <p:nvGraphicFramePr>
          <p:cNvPr id="13" name="表 12">
            <a:extLst>
              <a:ext uri="{FF2B5EF4-FFF2-40B4-BE49-F238E27FC236}">
                <a16:creationId xmlns:a16="http://schemas.microsoft.com/office/drawing/2014/main" id="{CF5F377E-6760-03DF-7C0B-F360EA25669A}"/>
              </a:ext>
            </a:extLst>
          </p:cNvPr>
          <p:cNvGraphicFramePr>
            <a:graphicFrameLocks noGrp="1"/>
          </p:cNvGraphicFramePr>
          <p:nvPr>
            <p:extLst>
              <p:ext uri="{D42A27DB-BD31-4B8C-83A1-F6EECF244321}">
                <p14:modId xmlns:p14="http://schemas.microsoft.com/office/powerpoint/2010/main" val="742658178"/>
              </p:ext>
            </p:extLst>
          </p:nvPr>
        </p:nvGraphicFramePr>
        <p:xfrm>
          <a:off x="6391859" y="3886271"/>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406228">
                  <a:extLst>
                    <a:ext uri="{9D8B030D-6E8A-4147-A177-3AD203B41FA5}">
                      <a16:colId xmlns:a16="http://schemas.microsoft.com/office/drawing/2014/main" val="364162719"/>
                    </a:ext>
                  </a:extLst>
                </a:gridCol>
                <a:gridCol w="406228">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FEC4AD7F-21F1-6F31-433F-B9A5E895E72B}"/>
              </a:ext>
            </a:extLst>
          </p:cNvPr>
          <p:cNvGrpSpPr/>
          <p:nvPr/>
        </p:nvGrpSpPr>
        <p:grpSpPr>
          <a:xfrm>
            <a:off x="6228548" y="4996784"/>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94334B39-2420-4A7F-6D3F-A6EC6F07585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969F5C0-5051-ED8D-1580-141D0F438871}"/>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9E45E90E-754E-8781-883D-F7822F559321}"/>
              </a:ext>
            </a:extLst>
          </p:cNvPr>
          <p:cNvGrpSpPr/>
          <p:nvPr/>
        </p:nvGrpSpPr>
        <p:grpSpPr>
          <a:xfrm>
            <a:off x="6653797" y="4526151"/>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5F34834E-7E14-5814-9D59-66FDCA3FF3D6}"/>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AF78D7-9FE6-284E-A45E-88C639D36129}"/>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7E1AC743-C121-E8FC-9805-13798270D2C5}"/>
              </a:ext>
            </a:extLst>
          </p:cNvPr>
          <p:cNvSpPr txBox="1"/>
          <p:nvPr/>
        </p:nvSpPr>
        <p:spPr>
          <a:xfrm>
            <a:off x="6391859" y="6165304"/>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AAD147B2-6141-12D4-2CBD-A182CA2DF518}"/>
              </a:ext>
            </a:extLst>
          </p:cNvPr>
          <p:cNvGrpSpPr/>
          <p:nvPr/>
        </p:nvGrpSpPr>
        <p:grpSpPr>
          <a:xfrm>
            <a:off x="7554524" y="4996784"/>
            <a:ext cx="927716" cy="391946"/>
            <a:chOff x="6552394" y="4796051"/>
            <a:chExt cx="935397" cy="432048"/>
          </a:xfrm>
          <a:solidFill>
            <a:schemeClr val="bg1"/>
          </a:solidFill>
        </p:grpSpPr>
        <p:sp>
          <p:nvSpPr>
            <p:cNvPr id="24" name="四角形: 角を丸くする 23">
              <a:extLst>
                <a:ext uri="{FF2B5EF4-FFF2-40B4-BE49-F238E27FC236}">
                  <a16:creationId xmlns:a16="http://schemas.microsoft.com/office/drawing/2014/main" id="{76CFE439-D3E1-40E1-530F-DC5A5AE3FA1F}"/>
                </a:ext>
              </a:extLst>
            </p:cNvPr>
            <p:cNvSpPr/>
            <p:nvPr/>
          </p:nvSpPr>
          <p:spPr>
            <a:xfrm>
              <a:off x="6552394"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B485ED0C-93C0-FF4D-6DA0-B0A81E6C03E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b="1">
                  <a:solidFill>
                    <a:schemeClr val="bg1"/>
                  </a:solidFill>
                  <a:latin typeface="+mn-ea"/>
                </a:rPr>
                <a:t>リアドア</a:t>
              </a:r>
            </a:p>
          </p:txBody>
        </p:sp>
      </p:grpSp>
      <p:grpSp>
        <p:nvGrpSpPr>
          <p:cNvPr id="26" name="グループ化 25">
            <a:extLst>
              <a:ext uri="{FF2B5EF4-FFF2-40B4-BE49-F238E27FC236}">
                <a16:creationId xmlns:a16="http://schemas.microsoft.com/office/drawing/2014/main" id="{328EA3F5-7E8F-2EA5-7B41-0D50BE5F9A0C}"/>
              </a:ext>
            </a:extLst>
          </p:cNvPr>
          <p:cNvGrpSpPr/>
          <p:nvPr/>
        </p:nvGrpSpPr>
        <p:grpSpPr>
          <a:xfrm>
            <a:off x="7554524" y="4526151"/>
            <a:ext cx="1443159" cy="391946"/>
            <a:chOff x="6552394" y="4796051"/>
            <a:chExt cx="935397" cy="432048"/>
          </a:xfrm>
          <a:solidFill>
            <a:schemeClr val="bg1"/>
          </a:solidFill>
        </p:grpSpPr>
        <p:sp>
          <p:nvSpPr>
            <p:cNvPr id="27" name="四角形: 角を丸くする 26">
              <a:extLst>
                <a:ext uri="{FF2B5EF4-FFF2-40B4-BE49-F238E27FC236}">
                  <a16:creationId xmlns:a16="http://schemas.microsoft.com/office/drawing/2014/main" id="{82FE08A1-BD6A-05C2-CCE9-AE0C9954162A}"/>
                </a:ext>
              </a:extLst>
            </p:cNvPr>
            <p:cNvSpPr/>
            <p:nvPr/>
          </p:nvSpPr>
          <p:spPr>
            <a:xfrm>
              <a:off x="6552394"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0A90BC0B-53A6-2FDD-76D2-1460926ADCFD}"/>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a:latin typeface="+mn-ea"/>
                </a:rPr>
                <a:t>DLC</a:t>
              </a:r>
            </a:p>
            <a:p>
              <a:pPr algn="ctr">
                <a:lnSpc>
                  <a:spcPct val="130000"/>
                </a:lnSpc>
              </a:pPr>
              <a:r>
                <a:rPr lang="ja-JP" altLang="en-US" sz="726">
                  <a:latin typeface="+mn-ea"/>
                </a:rPr>
                <a:t>サイドカー</a:t>
              </a:r>
            </a:p>
          </p:txBody>
        </p:sp>
      </p:grpSp>
      <p:grpSp>
        <p:nvGrpSpPr>
          <p:cNvPr id="29" name="グループ化 28">
            <a:extLst>
              <a:ext uri="{FF2B5EF4-FFF2-40B4-BE49-F238E27FC236}">
                <a16:creationId xmlns:a16="http://schemas.microsoft.com/office/drawing/2014/main" id="{FAA7C473-54F5-5FAA-4616-860935A82864}"/>
              </a:ext>
            </a:extLst>
          </p:cNvPr>
          <p:cNvGrpSpPr/>
          <p:nvPr/>
        </p:nvGrpSpPr>
        <p:grpSpPr>
          <a:xfrm>
            <a:off x="7884195" y="4055518"/>
            <a:ext cx="1504384" cy="391946"/>
            <a:chOff x="6552392" y="4796051"/>
            <a:chExt cx="935397" cy="432048"/>
          </a:xfrm>
          <a:solidFill>
            <a:schemeClr val="bg1"/>
          </a:solidFill>
        </p:grpSpPr>
        <p:sp>
          <p:nvSpPr>
            <p:cNvPr id="30" name="四角形: 角を丸くする 29">
              <a:extLst>
                <a:ext uri="{FF2B5EF4-FFF2-40B4-BE49-F238E27FC236}">
                  <a16:creationId xmlns:a16="http://schemas.microsoft.com/office/drawing/2014/main" id="{527E11F4-2293-348F-5861-6131D82A49D2}"/>
                </a:ext>
              </a:extLst>
            </p:cNvPr>
            <p:cNvSpPr/>
            <p:nvPr/>
          </p:nvSpPr>
          <p:spPr>
            <a:xfrm>
              <a:off x="6552392"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0D6E28F5-736E-6C6C-7169-CF0528C1A5B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EB73B906-BB72-485D-7233-5878FA800208}"/>
              </a:ext>
            </a:extLst>
          </p:cNvPr>
          <p:cNvSpPr txBox="1"/>
          <p:nvPr/>
        </p:nvSpPr>
        <p:spPr>
          <a:xfrm>
            <a:off x="6428324" y="5679852"/>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41942C9B-60CD-192A-D342-31C1567824D7}"/>
              </a:ext>
            </a:extLst>
          </p:cNvPr>
          <p:cNvSpPr txBox="1"/>
          <p:nvPr/>
        </p:nvSpPr>
        <p:spPr>
          <a:xfrm>
            <a:off x="6713193" y="5679852"/>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C1DF306F-FBD5-F3ED-0300-2938532A9A59}"/>
              </a:ext>
            </a:extLst>
          </p:cNvPr>
          <p:cNvSpPr txBox="1"/>
          <p:nvPr/>
        </p:nvSpPr>
        <p:spPr>
          <a:xfrm>
            <a:off x="6983581" y="5679852"/>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C2A4CBE2-AB5A-EE5E-5F86-6C5A7B8A7E82}"/>
              </a:ext>
            </a:extLst>
          </p:cNvPr>
          <p:cNvSpPr txBox="1"/>
          <p:nvPr/>
        </p:nvSpPr>
        <p:spPr>
          <a:xfrm>
            <a:off x="7261208" y="5679852"/>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D75C4048-6B1E-DC44-88E3-0F0A33307F4E}"/>
              </a:ext>
            </a:extLst>
          </p:cNvPr>
          <p:cNvSpPr txBox="1"/>
          <p:nvPr/>
        </p:nvSpPr>
        <p:spPr>
          <a:xfrm>
            <a:off x="6150695" y="5679852"/>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14844EA8-F8CB-3E3B-6A40-687CE8FF0482}"/>
              </a:ext>
            </a:extLst>
          </p:cNvPr>
          <p:cNvSpPr txBox="1"/>
          <p:nvPr/>
        </p:nvSpPr>
        <p:spPr>
          <a:xfrm>
            <a:off x="7536543" y="5679852"/>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FC4E13E-70F1-263E-7B24-24571A6100BB}"/>
              </a:ext>
            </a:extLst>
          </p:cNvPr>
          <p:cNvSpPr txBox="1"/>
          <p:nvPr/>
        </p:nvSpPr>
        <p:spPr>
          <a:xfrm>
            <a:off x="9143642" y="5679852"/>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5659F79-C828-5BC6-C608-94FC40CDF541}"/>
              </a:ext>
            </a:extLst>
          </p:cNvPr>
          <p:cNvSpPr txBox="1"/>
          <p:nvPr/>
        </p:nvSpPr>
        <p:spPr>
          <a:xfrm>
            <a:off x="7941289" y="5679852"/>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B49487A8-CC20-60E5-C25A-316FC99BAA49}"/>
              </a:ext>
            </a:extLst>
          </p:cNvPr>
          <p:cNvSpPr txBox="1"/>
          <p:nvPr/>
        </p:nvSpPr>
        <p:spPr>
          <a:xfrm>
            <a:off x="8331187" y="5679852"/>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CBCB18C1-112A-965A-72E8-7061D23EAF72}"/>
              </a:ext>
            </a:extLst>
          </p:cNvPr>
          <p:cNvSpPr txBox="1"/>
          <p:nvPr/>
        </p:nvSpPr>
        <p:spPr>
          <a:xfrm>
            <a:off x="8734387" y="5679852"/>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C97DACD6-CA9B-4F29-17F0-2D10143E0D8D}"/>
              </a:ext>
            </a:extLst>
          </p:cNvPr>
          <p:cNvSpPr txBox="1"/>
          <p:nvPr/>
        </p:nvSpPr>
        <p:spPr>
          <a:xfrm>
            <a:off x="6391856" y="6021288"/>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2F38E71B-6BBD-CC38-949A-FE97408A81E2}"/>
              </a:ext>
            </a:extLst>
          </p:cNvPr>
          <p:cNvCxnSpPr>
            <a:cxnSpLocks/>
          </p:cNvCxnSpPr>
          <p:nvPr/>
        </p:nvCxnSpPr>
        <p:spPr>
          <a:xfrm>
            <a:off x="6391856" y="5882386"/>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FEF03FF-6AF8-1D6E-C85D-CC8246A546DA}"/>
              </a:ext>
            </a:extLst>
          </p:cNvPr>
          <p:cNvCxnSpPr>
            <a:cxnSpLocks/>
          </p:cNvCxnSpPr>
          <p:nvPr/>
        </p:nvCxnSpPr>
        <p:spPr>
          <a:xfrm>
            <a:off x="7489819" y="5882386"/>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25492C6-7B53-066A-E303-B8D3B4703E30}"/>
              </a:ext>
            </a:extLst>
          </p:cNvPr>
          <p:cNvSpPr/>
          <p:nvPr/>
        </p:nvSpPr>
        <p:spPr>
          <a:xfrm>
            <a:off x="6874184"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59E05C8F-4426-D27D-7B55-F019AD2C479E}"/>
              </a:ext>
            </a:extLst>
          </p:cNvPr>
          <p:cNvSpPr txBox="1"/>
          <p:nvPr/>
        </p:nvSpPr>
        <p:spPr>
          <a:xfrm>
            <a:off x="6391856" y="5893132"/>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BB288DC2-4241-FFCD-AE94-6EE5D71F183C}"/>
              </a:ext>
            </a:extLst>
          </p:cNvPr>
          <p:cNvSpPr/>
          <p:nvPr/>
        </p:nvSpPr>
        <p:spPr>
          <a:xfrm>
            <a:off x="8137845"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6C57BD80-5F7C-AF98-220F-6CC5B2890B2F}"/>
              </a:ext>
            </a:extLst>
          </p:cNvPr>
          <p:cNvSpPr/>
          <p:nvPr/>
        </p:nvSpPr>
        <p:spPr>
          <a:xfrm>
            <a:off x="8513542" y="5893597"/>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5AE6D899-40F1-0BAF-DCFF-8FE957867ECF}"/>
              </a:ext>
            </a:extLst>
          </p:cNvPr>
          <p:cNvSpPr txBox="1"/>
          <p:nvPr/>
        </p:nvSpPr>
        <p:spPr>
          <a:xfrm>
            <a:off x="7849528" y="5893132"/>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967BA08F-DD44-D783-8ABD-055F974589E0}"/>
              </a:ext>
            </a:extLst>
          </p:cNvPr>
          <p:cNvSpPr/>
          <p:nvPr/>
        </p:nvSpPr>
        <p:spPr>
          <a:xfrm>
            <a:off x="6633023" y="4278217"/>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6073DA32-059A-8B02-7722-0CA28D1E68F1}"/>
              </a:ext>
            </a:extLst>
          </p:cNvPr>
          <p:cNvSpPr txBox="1"/>
          <p:nvPr/>
        </p:nvSpPr>
        <p:spPr>
          <a:xfrm>
            <a:off x="6305816" y="4255898"/>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C24FB657-C30C-88B8-EF8A-6DB0DD9D9413}"/>
              </a:ext>
            </a:extLst>
          </p:cNvPr>
          <p:cNvSpPr/>
          <p:nvPr/>
        </p:nvSpPr>
        <p:spPr>
          <a:xfrm>
            <a:off x="7686665" y="3875149"/>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6DE1F2D-86A1-EC10-7047-90AF7B1EC5B4}"/>
              </a:ext>
            </a:extLst>
          </p:cNvPr>
          <p:cNvSpPr txBox="1"/>
          <p:nvPr/>
        </p:nvSpPr>
        <p:spPr>
          <a:xfrm>
            <a:off x="7445500" y="3852830"/>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sp>
        <p:nvSpPr>
          <p:cNvPr id="5" name="テキスト ボックス 4">
            <a:extLst>
              <a:ext uri="{FF2B5EF4-FFF2-40B4-BE49-F238E27FC236}">
                <a16:creationId xmlns:a16="http://schemas.microsoft.com/office/drawing/2014/main" id="{A1ABC62E-A530-5580-8621-588E792E617E}"/>
              </a:ext>
            </a:extLst>
          </p:cNvPr>
          <p:cNvSpPr txBox="1"/>
          <p:nvPr/>
        </p:nvSpPr>
        <p:spPr>
          <a:xfrm>
            <a:off x="6391857" y="6381328"/>
            <a:ext cx="2996722" cy="259943"/>
          </a:xfrm>
          <a:prstGeom prst="rect">
            <a:avLst/>
          </a:prstGeom>
          <a:noFill/>
        </p:spPr>
        <p:txBody>
          <a:bodyPr wrap="square">
            <a:spAutoFit/>
          </a:bodyPr>
          <a:lstStyle/>
          <a:p>
            <a:pPr algn="ctr"/>
            <a:r>
              <a:rPr lang="ja-JP" altLang="en-US" sz="1089"/>
              <a:t>ラック当たりの発熱量に対応する冷却方式</a:t>
            </a:r>
          </a:p>
        </p:txBody>
      </p:sp>
    </p:spTree>
    <p:extLst>
      <p:ext uri="{BB962C8B-B14F-4D97-AF65-F5344CB8AC3E}">
        <p14:creationId xmlns:p14="http://schemas.microsoft.com/office/powerpoint/2010/main" val="193793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854EF31-6973-2769-431D-9E3C8B7E8AA6}"/>
              </a:ext>
            </a:extLst>
          </p:cNvPr>
          <p:cNvGraphicFramePr>
            <a:graphicFrameLocks noChangeAspect="1"/>
          </p:cNvGraphicFramePr>
          <p:nvPr>
            <p:custDataLst>
              <p:tags r:id="rId1"/>
            </p:custDataLst>
            <p:extLst>
              <p:ext uri="{D42A27DB-BD31-4B8C-83A1-F6EECF244321}">
                <p14:modId xmlns:p14="http://schemas.microsoft.com/office/powerpoint/2010/main" val="3867227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2854EF31-6973-2769-431D-9E3C8B7E8A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-6</a:t>
            </a:r>
            <a:r>
              <a:rPr lang="ja-JP" altLang="en-US" dirty="0"/>
              <a:t> </a:t>
            </a:r>
            <a:r>
              <a:rPr kumimoji="1" lang="en-US" altLang="ja-JP" dirty="0"/>
              <a:t>DLC</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771404193"/>
              </p:ext>
            </p:extLst>
          </p:nvPr>
        </p:nvGraphicFramePr>
        <p:xfrm>
          <a:off x="615991" y="1194676"/>
          <a:ext cx="5134193" cy="5621817"/>
        </p:xfrm>
        <a:graphic>
          <a:graphicData uri="http://schemas.openxmlformats.org/drawingml/2006/table">
            <a:tbl>
              <a:tblPr firstRow="1" bandRow="1">
                <a:tableStyleId>{5C22544A-7EE6-4342-B048-85BDC9FD1C3A}</a:tableStyleId>
              </a:tblPr>
              <a:tblGrid>
                <a:gridCol w="1173070">
                  <a:extLst>
                    <a:ext uri="{9D8B030D-6E8A-4147-A177-3AD203B41FA5}">
                      <a16:colId xmlns:a16="http://schemas.microsoft.com/office/drawing/2014/main" val="2355062713"/>
                    </a:ext>
                  </a:extLst>
                </a:gridCol>
                <a:gridCol w="3961123">
                  <a:extLst>
                    <a:ext uri="{9D8B030D-6E8A-4147-A177-3AD203B41FA5}">
                      <a16:colId xmlns:a16="http://schemas.microsoft.com/office/drawing/2014/main" val="4294276706"/>
                    </a:ext>
                  </a:extLst>
                </a:gridCol>
              </a:tblGrid>
              <a:tr h="627047">
                <a:tc>
                  <a:txBody>
                    <a:bodyPr/>
                    <a:lstStyle/>
                    <a:p>
                      <a:r>
                        <a:rPr kumimoji="1" lang="ja-JP" altLang="en-US" sz="900" b="0" dirty="0">
                          <a:solidFill>
                            <a:schemeClr val="tx1"/>
                          </a:solidFill>
                        </a:rPr>
                        <a:t>概要</a:t>
                      </a:r>
                      <a:endParaRPr kumimoji="1" lang="en-US" altLang="ja-JP" sz="900" b="0" dirty="0">
                        <a:solidFill>
                          <a:schemeClr val="tx1"/>
                        </a:solidFill>
                      </a:endParaRPr>
                    </a:p>
                    <a:p>
                      <a:r>
                        <a:rPr kumimoji="1" lang="en-US" altLang="ja-JP" sz="700" b="0" dirty="0">
                          <a:solidFill>
                            <a:srgbClr val="FF0000"/>
                          </a:solidFill>
                        </a:rPr>
                        <a:t>※</a:t>
                      </a:r>
                      <a:r>
                        <a:rPr kumimoji="1" lang="ja-JP" altLang="en-US" sz="700" b="0" dirty="0">
                          <a:solidFill>
                            <a:srgbClr val="FF0000"/>
                          </a:solidFill>
                        </a:rPr>
                        <a:t>赤字部分は、 水冷システムの導入ガイドライン</a:t>
                      </a:r>
                      <a:r>
                        <a:rPr kumimoji="1" lang="en-US" altLang="ja-JP" sz="700" b="0" dirty="0">
                          <a:solidFill>
                            <a:srgbClr val="FF0000"/>
                          </a:solidFill>
                        </a:rPr>
                        <a:t>(KDDI)</a:t>
                      </a:r>
                      <a:r>
                        <a:rPr kumimoji="1" lang="ja-JP" altLang="en-US" sz="700" b="0" dirty="0">
                          <a:solidFill>
                            <a:srgbClr val="FF0000"/>
                          </a:solidFill>
                        </a:rPr>
                        <a:t>に基づき記載</a:t>
                      </a:r>
                    </a:p>
                    <a:p>
                      <a:endParaRPr kumimoji="1" lang="ja-JP" altLang="en-US"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dirty="0">
                          <a:solidFill>
                            <a:schemeClr val="tx1"/>
                          </a:solidFill>
                        </a:rPr>
                        <a:t>サーバー内の発熱媒体</a:t>
                      </a:r>
                      <a:r>
                        <a:rPr kumimoji="1" lang="en-US" altLang="ja-JP" sz="900" b="0" dirty="0">
                          <a:solidFill>
                            <a:schemeClr val="tx1"/>
                          </a:solidFill>
                        </a:rPr>
                        <a:t>(CPU </a:t>
                      </a:r>
                      <a:r>
                        <a:rPr kumimoji="1" lang="ja-JP" altLang="en-US" sz="900" b="0" dirty="0">
                          <a:solidFill>
                            <a:schemeClr val="tx1"/>
                          </a:solidFill>
                        </a:rPr>
                        <a:t>、</a:t>
                      </a:r>
                      <a:r>
                        <a:rPr kumimoji="1" lang="en-US" altLang="ja-JP" sz="900" b="0" dirty="0">
                          <a:solidFill>
                            <a:schemeClr val="tx1"/>
                          </a:solidFill>
                        </a:rPr>
                        <a:t>GPU</a:t>
                      </a:r>
                      <a:r>
                        <a:rPr kumimoji="1" lang="ja-JP" altLang="en-US" sz="900" b="0" dirty="0">
                          <a:solidFill>
                            <a:schemeClr val="tx1"/>
                          </a:solidFill>
                        </a:rPr>
                        <a:t>など</a:t>
                      </a:r>
                      <a:r>
                        <a:rPr kumimoji="1" lang="en-US" altLang="ja-JP" sz="900" b="0" dirty="0">
                          <a:solidFill>
                            <a:schemeClr val="tx1"/>
                          </a:solidFill>
                        </a:rPr>
                        <a:t>)</a:t>
                      </a:r>
                      <a:r>
                        <a:rPr kumimoji="1" lang="ja-JP" altLang="en-US" sz="900" b="0" dirty="0">
                          <a:solidFill>
                            <a:schemeClr val="tx1"/>
                          </a:solidFill>
                        </a:rPr>
                        <a:t>上に設置されたコールドプレートに冷却液を直接供給することでサーバーを冷却。</a:t>
                      </a:r>
                      <a:r>
                        <a:rPr kumimoji="1" lang="ja-JP" altLang="en-US" sz="900" b="0" dirty="0">
                          <a:solidFill>
                            <a:srgbClr val="FF0000"/>
                          </a:solidFill>
                        </a:rPr>
                        <a:t>空気で排熱する</a:t>
                      </a:r>
                      <a:r>
                        <a:rPr kumimoji="1" lang="en-US" altLang="ja-JP" sz="900" b="0" dirty="0">
                          <a:solidFill>
                            <a:srgbClr val="FF0000"/>
                          </a:solidFill>
                        </a:rPr>
                        <a:t>Liquid to Air</a:t>
                      </a:r>
                      <a:r>
                        <a:rPr kumimoji="1" lang="ja-JP" altLang="en-US" sz="900" b="0" dirty="0">
                          <a:solidFill>
                            <a:srgbClr val="FF0000"/>
                          </a:solidFill>
                        </a:rPr>
                        <a:t>、液体で排熱する</a:t>
                      </a:r>
                      <a:r>
                        <a:rPr kumimoji="1" lang="en-US" altLang="ja-JP" sz="900" b="0" dirty="0">
                          <a:solidFill>
                            <a:srgbClr val="FF0000"/>
                          </a:solidFill>
                        </a:rPr>
                        <a:t>Liquid to Liquid</a:t>
                      </a:r>
                      <a:r>
                        <a:rPr kumimoji="1" lang="ja-JP" altLang="en-US" sz="900" b="0" dirty="0">
                          <a:solidFill>
                            <a:srgbClr val="FF0000"/>
                          </a:solidFill>
                        </a:rPr>
                        <a:t>の冷却方式が存在。</a:t>
                      </a:r>
                      <a:r>
                        <a:rPr kumimoji="1" lang="ja-JP" altLang="en-US" sz="900" b="0" dirty="0">
                          <a:solidFill>
                            <a:schemeClr val="tx1"/>
                          </a:solidFill>
                        </a:rPr>
                        <a:t>～</a:t>
                      </a:r>
                      <a:r>
                        <a:rPr kumimoji="1" lang="en-US" altLang="ja-JP" sz="900" b="0" dirty="0">
                          <a:solidFill>
                            <a:schemeClr val="tx1"/>
                          </a:solidFill>
                        </a:rPr>
                        <a:t>80kW/Rack</a:t>
                      </a:r>
                      <a:r>
                        <a:rPr kumimoji="1" lang="ja-JP" altLang="en-US" sz="900" b="0" dirty="0">
                          <a:solidFill>
                            <a:schemeClr val="tx1"/>
                          </a:solidFill>
                        </a:rPr>
                        <a:t>の排熱に対応。</a:t>
                      </a:r>
                      <a:r>
                        <a:rPr kumimoji="1" lang="en-US" altLang="ja-JP" sz="900" b="0" dirty="0">
                          <a:solidFill>
                            <a:schemeClr val="tx1"/>
                          </a:solidFill>
                        </a:rPr>
                        <a:t>CPU </a:t>
                      </a:r>
                      <a:r>
                        <a:rPr kumimoji="1" lang="ja-JP" altLang="en-US" sz="900" b="0" dirty="0">
                          <a:solidFill>
                            <a:schemeClr val="tx1"/>
                          </a:solidFill>
                        </a:rPr>
                        <a:t>や</a:t>
                      </a:r>
                      <a:r>
                        <a:rPr kumimoji="1" lang="en-US" altLang="ja-JP" sz="900" b="0" dirty="0">
                          <a:solidFill>
                            <a:schemeClr val="tx1"/>
                          </a:solidFill>
                        </a:rPr>
                        <a:t>GPU</a:t>
                      </a:r>
                      <a:r>
                        <a:rPr kumimoji="1" lang="ja-JP" altLang="en-US" sz="900" b="0" dirty="0">
                          <a:solidFill>
                            <a:schemeClr val="tx1"/>
                          </a:solidFill>
                        </a:rPr>
                        <a:t>以外から放出された熱の冷却はサーバールームにおける空調システムで行う</a:t>
                      </a:r>
                      <a:r>
                        <a:rPr kumimoji="1" lang="en-US" altLang="ja-JP" sz="900" b="0" dirty="0">
                          <a:solidFill>
                            <a:srgbClr val="FF0000"/>
                          </a:solidFill>
                        </a:rPr>
                        <a:t>(</a:t>
                      </a:r>
                      <a:r>
                        <a:rPr kumimoji="1" lang="zh-TW" altLang="en-US" sz="900" b="0" dirty="0">
                          <a:solidFill>
                            <a:srgbClr val="FF0000"/>
                          </a:solidFill>
                        </a:rPr>
                        <a:t>水冷負荷：</a:t>
                      </a:r>
                      <a:r>
                        <a:rPr kumimoji="1" lang="en-US" altLang="zh-TW" sz="900" b="0" dirty="0">
                          <a:solidFill>
                            <a:srgbClr val="FF0000"/>
                          </a:solidFill>
                        </a:rPr>
                        <a:t>70</a:t>
                      </a:r>
                      <a:r>
                        <a:rPr kumimoji="1" lang="zh-TW" altLang="en-US" sz="900" b="0" dirty="0">
                          <a:solidFill>
                            <a:srgbClr val="FF0000"/>
                          </a:solidFill>
                        </a:rPr>
                        <a:t>～</a:t>
                      </a:r>
                      <a:r>
                        <a:rPr kumimoji="1" lang="en-US" altLang="zh-TW" sz="900" b="0" dirty="0">
                          <a:solidFill>
                            <a:srgbClr val="FF0000"/>
                          </a:solidFill>
                        </a:rPr>
                        <a:t>80</a:t>
                      </a:r>
                      <a:r>
                        <a:rPr kumimoji="1" lang="zh-TW" altLang="en-US" sz="900" b="0" dirty="0">
                          <a:solidFill>
                            <a:srgbClr val="FF0000"/>
                          </a:solidFill>
                        </a:rPr>
                        <a:t>％</a:t>
                      </a:r>
                      <a:r>
                        <a:rPr kumimoji="1" lang="ja-JP" altLang="en-US" sz="900" b="0" dirty="0">
                          <a:solidFill>
                            <a:srgbClr val="FF0000"/>
                          </a:solidFill>
                        </a:rPr>
                        <a:t>、</a:t>
                      </a:r>
                      <a:r>
                        <a:rPr kumimoji="1" lang="zh-TW" altLang="en-US" sz="900" b="0" dirty="0">
                          <a:solidFill>
                            <a:srgbClr val="FF0000"/>
                          </a:solidFill>
                        </a:rPr>
                        <a:t>空冷負荷：</a:t>
                      </a:r>
                      <a:r>
                        <a:rPr kumimoji="1" lang="en-US" altLang="zh-TW" sz="900" b="0" dirty="0">
                          <a:solidFill>
                            <a:srgbClr val="FF0000"/>
                          </a:solidFill>
                        </a:rPr>
                        <a:t>30</a:t>
                      </a:r>
                      <a:r>
                        <a:rPr kumimoji="1" lang="zh-TW" altLang="en-US" sz="900" b="0" dirty="0">
                          <a:solidFill>
                            <a:srgbClr val="FF0000"/>
                          </a:solidFill>
                        </a:rPr>
                        <a:t>～</a:t>
                      </a:r>
                      <a:r>
                        <a:rPr kumimoji="1" lang="en-US" altLang="zh-TW" sz="900" b="0" dirty="0">
                          <a:solidFill>
                            <a:srgbClr val="FF0000"/>
                          </a:solidFill>
                        </a:rPr>
                        <a:t>20</a:t>
                      </a:r>
                      <a:r>
                        <a:rPr kumimoji="1" lang="zh-TW" altLang="en-US" sz="900" b="0" dirty="0">
                          <a:solidFill>
                            <a:srgbClr val="FF0000"/>
                          </a:solidFill>
                        </a:rPr>
                        <a:t>％</a:t>
                      </a:r>
                      <a:r>
                        <a:rPr kumimoji="1" lang="en-US" altLang="ja-JP" sz="900" b="0" dirty="0">
                          <a:solidFill>
                            <a:srgbClr val="FF0000"/>
                          </a:solidFill>
                        </a:rPr>
                        <a:t>)</a:t>
                      </a:r>
                      <a:r>
                        <a:rPr kumimoji="1" lang="ja-JP" altLang="en-US" sz="900" b="0" dirty="0">
                          <a:solidFill>
                            <a:schemeClr val="tx1"/>
                          </a:solidFill>
                        </a:rPr>
                        <a:t>。　</a:t>
                      </a:r>
                      <a:endParaRPr kumimoji="1" lang="en-US" altLang="ja-JP" sz="900" b="0" dirty="0">
                        <a:solidFill>
                          <a:schemeClr val="tx1"/>
                        </a:solidFill>
                      </a:endParaRPr>
                    </a:p>
                    <a:p>
                      <a:r>
                        <a:rPr kumimoji="1" lang="en-US" altLang="ja-JP" sz="900" b="0" dirty="0">
                          <a:solidFill>
                            <a:schemeClr val="tx1"/>
                          </a:solidFill>
                        </a:rPr>
                        <a:t>※DLC</a:t>
                      </a:r>
                      <a:r>
                        <a:rPr kumimoji="1" lang="ja-JP" altLang="en-US" sz="900" b="0" dirty="0">
                          <a:solidFill>
                            <a:schemeClr val="tx1"/>
                          </a:solidFill>
                        </a:rPr>
                        <a:t>はサーバラック</a:t>
                      </a:r>
                      <a:r>
                        <a:rPr kumimoji="1" lang="en-US" altLang="ja-JP" sz="900" b="0" dirty="0">
                          <a:solidFill>
                            <a:schemeClr val="tx1"/>
                          </a:solidFill>
                        </a:rPr>
                        <a:t>(</a:t>
                      </a:r>
                      <a:r>
                        <a:rPr kumimoji="1" lang="ja-JP" altLang="en-US" sz="900" b="0" dirty="0">
                          <a:solidFill>
                            <a:schemeClr val="tx1"/>
                          </a:solidFill>
                        </a:rPr>
                        <a:t>サーバ、マニフォールド、</a:t>
                      </a:r>
                      <a:r>
                        <a:rPr kumimoji="1" lang="en-US" altLang="ja-JP" sz="900" b="0" dirty="0">
                          <a:solidFill>
                            <a:schemeClr val="tx1"/>
                          </a:solidFill>
                        </a:rPr>
                        <a:t>CDU(</a:t>
                      </a:r>
                      <a:r>
                        <a:rPr kumimoji="1" lang="ja-JP" altLang="en-US" sz="900" b="0" dirty="0">
                          <a:solidFill>
                            <a:schemeClr val="tx1"/>
                          </a:solidFill>
                        </a:rPr>
                        <a:t>冷水分配装置</a:t>
                      </a:r>
                      <a:r>
                        <a:rPr kumimoji="1" lang="en-US" altLang="ja-JP" sz="900" b="0" dirty="0">
                          <a:solidFill>
                            <a:schemeClr val="tx1"/>
                          </a:solidFill>
                        </a:rPr>
                        <a:t>)</a:t>
                      </a:r>
                      <a:r>
                        <a:rPr kumimoji="1" lang="ja-JP" altLang="en-US" sz="900" b="0" dirty="0">
                          <a:solidFill>
                            <a:schemeClr val="tx1"/>
                          </a:solidFill>
                        </a:rPr>
                        <a:t>など</a:t>
                      </a:r>
                      <a:r>
                        <a:rPr kumimoji="1" lang="en-US" altLang="ja-JP" sz="900" b="0" dirty="0">
                          <a:solidFill>
                            <a:schemeClr val="tx1"/>
                          </a:solidFill>
                        </a:rPr>
                        <a:t>)</a:t>
                      </a:r>
                      <a:r>
                        <a:rPr kumimoji="1" lang="ja-JP" altLang="en-US" sz="900" b="0" dirty="0">
                          <a:solidFill>
                            <a:schemeClr val="tx1"/>
                          </a:solidFill>
                        </a:rPr>
                        <a:t>と冷却設備によって構成されるが、本調査ではサーバラックを対象とする。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22486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en-US" altLang="ja-JP" sz="900" kern="1200" dirty="0">
                          <a:solidFill>
                            <a:schemeClr val="tx1"/>
                          </a:solidFill>
                          <a:latin typeface="+mn-lt"/>
                          <a:ea typeface="+mn-ea"/>
                          <a:cs typeface="+mn-cs"/>
                        </a:rPr>
                        <a:t>NTT</a:t>
                      </a:r>
                      <a:r>
                        <a:rPr kumimoji="1" lang="ja-JP" altLang="en-US" sz="900" kern="1200" dirty="0">
                          <a:solidFill>
                            <a:schemeClr val="tx1"/>
                          </a:solidFill>
                          <a:latin typeface="+mn-lt"/>
                          <a:ea typeface="+mn-ea"/>
                          <a:cs typeface="+mn-cs"/>
                        </a:rPr>
                        <a:t>コミュニケーションズが運用する横浜第</a:t>
                      </a:r>
                      <a:r>
                        <a:rPr kumimoji="1" lang="en-US" altLang="ja-JP" sz="900" kern="1200" dirty="0">
                          <a:solidFill>
                            <a:schemeClr val="tx1"/>
                          </a:solidFill>
                          <a:latin typeface="+mn-lt"/>
                          <a:ea typeface="+mn-ea"/>
                          <a:cs typeface="+mn-cs"/>
                        </a:rPr>
                        <a:t>1</a:t>
                      </a:r>
                      <a:r>
                        <a:rPr kumimoji="1" lang="ja-JP" altLang="en-US" sz="900" kern="1200" dirty="0">
                          <a:solidFill>
                            <a:schemeClr val="tx1"/>
                          </a:solidFill>
                          <a:latin typeface="+mn-lt"/>
                          <a:ea typeface="+mn-ea"/>
                          <a:cs typeface="+mn-cs"/>
                        </a:rPr>
                        <a:t>データセンター、京阪奈データセンター等において導入事例あり。</a:t>
                      </a:r>
                      <a:endParaRPr kumimoji="1" lang="en-US" altLang="ja-JP" sz="900" kern="1200" dirty="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22486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kern="1200" dirty="0">
                          <a:solidFill>
                            <a:schemeClr val="tx1"/>
                          </a:solidFill>
                          <a:latin typeface="+mn-lt"/>
                          <a:ea typeface="+mn-ea"/>
                          <a:cs typeface="+mn-cs"/>
                        </a:rPr>
                        <a:t>主に新規の</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で、液冷用サーバを導入する</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。既設の</a:t>
                      </a:r>
                      <a:r>
                        <a:rPr kumimoji="1" lang="en-US" altLang="ja-JP" sz="900" kern="1200" dirty="0">
                          <a:solidFill>
                            <a:schemeClr val="tx1"/>
                          </a:solidFill>
                          <a:latin typeface="+mn-lt"/>
                          <a:ea typeface="+mn-ea"/>
                          <a:cs typeface="+mn-cs"/>
                        </a:rPr>
                        <a:t>DC</a:t>
                      </a:r>
                      <a:r>
                        <a:rPr kumimoji="1" lang="ja-JP" altLang="en-US" sz="900" kern="1200" dirty="0">
                          <a:solidFill>
                            <a:schemeClr val="tx1"/>
                          </a:solidFill>
                          <a:latin typeface="+mn-lt"/>
                          <a:ea typeface="+mn-ea"/>
                          <a:cs typeface="+mn-cs"/>
                        </a:rPr>
                        <a:t>にも導入可能だが、</a:t>
                      </a:r>
                      <a:r>
                        <a:rPr kumimoji="1" lang="ja-JP" altLang="en-US" sz="900" dirty="0">
                          <a:solidFill>
                            <a:schemeClr val="tx1"/>
                          </a:solidFill>
                        </a:rPr>
                        <a:t>冷却用水道管の導入や防水対応工事等が必要。</a:t>
                      </a:r>
                      <a:endParaRPr kumimoji="1" lang="ja-JP" altLang="en-US" sz="900" kern="1200" dirty="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22229">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a:solidFill>
                            <a:schemeClr val="tx1"/>
                          </a:solidFill>
                        </a:rPr>
                        <a:t>従来の空冷方式と比較して高発熱のサーバを冷却可能。</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628722">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a:t>
                      </a:r>
                      <a:r>
                        <a:rPr kumimoji="1" lang="ja-JP" altLang="en-US" sz="900" b="0" dirty="0">
                          <a:solidFill>
                            <a:schemeClr val="tx1"/>
                          </a:solidFill>
                        </a:rPr>
                        <a:t>普及状況</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2023</a:t>
                      </a:r>
                      <a:r>
                        <a:rPr kumimoji="1" lang="ja-JP" altLang="en-US" sz="900" b="0" dirty="0">
                          <a:solidFill>
                            <a:schemeClr val="tx1"/>
                          </a:solidFill>
                        </a:rPr>
                        <a:t>年時点</a:t>
                      </a:r>
                      <a:r>
                        <a:rPr kumimoji="1" lang="en-US" altLang="ja-JP" sz="900" b="0" dirty="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rPr>
                        <a:t>液冷式サーバ：占有率は</a:t>
                      </a:r>
                      <a:r>
                        <a:rPr kumimoji="1" lang="en-US" altLang="ja-JP" sz="900" b="0" dirty="0">
                          <a:solidFill>
                            <a:schemeClr val="tx1"/>
                          </a:solidFill>
                        </a:rPr>
                        <a:t>6.5%</a:t>
                      </a:r>
                      <a:r>
                        <a:rPr kumimoji="1" lang="ja-JP" altLang="en-US" sz="900" b="0" dirty="0">
                          <a:solidFill>
                            <a:schemeClr val="tx1"/>
                          </a:solidFill>
                        </a:rPr>
                        <a:t>。</a:t>
                      </a:r>
                      <a:endParaRPr kumimoji="1" lang="en-US" altLang="ja-JP" sz="900" b="0" dirty="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rPr>
                        <a:t>CDU</a:t>
                      </a:r>
                      <a:r>
                        <a:rPr kumimoji="1" lang="ja-JP" altLang="en-US" sz="900" b="0" dirty="0">
                          <a:solidFill>
                            <a:schemeClr val="tx1"/>
                          </a:solidFill>
                        </a:rPr>
                        <a:t>：市場規模は</a:t>
                      </a:r>
                      <a:r>
                        <a:rPr kumimoji="1" lang="en-US" altLang="ja-JP" sz="900" b="0" dirty="0">
                          <a:solidFill>
                            <a:schemeClr val="tx1"/>
                          </a:solidFill>
                        </a:rPr>
                        <a:t>6</a:t>
                      </a:r>
                      <a:r>
                        <a:rPr kumimoji="1" lang="ja-JP" altLang="en-US" sz="900" b="0" dirty="0">
                          <a:solidFill>
                            <a:schemeClr val="tx1"/>
                          </a:solidFill>
                        </a:rPr>
                        <a:t>億円。</a:t>
                      </a:r>
                      <a:r>
                        <a:rPr kumimoji="1" lang="en-US" altLang="ja-JP" sz="900" b="0" dirty="0">
                          <a:solidFill>
                            <a:schemeClr val="tx1"/>
                          </a:solidFill>
                        </a:rPr>
                        <a:t>※</a:t>
                      </a:r>
                      <a:r>
                        <a:rPr kumimoji="1" lang="ja-JP" altLang="en-US" sz="900" b="0" dirty="0">
                          <a:solidFill>
                            <a:schemeClr val="tx1"/>
                          </a:solidFill>
                        </a:rPr>
                        <a:t>含</a:t>
                      </a:r>
                      <a:r>
                        <a:rPr kumimoji="1" lang="ja-JP" altLang="en-US" sz="900" dirty="0">
                          <a:solidFill>
                            <a:schemeClr val="tx1"/>
                          </a:solidFill>
                        </a:rPr>
                        <a:t>ラック外設置型</a:t>
                      </a:r>
                      <a:endParaRPr kumimoji="1" lang="en-US" altLang="ja-JP" sz="900" b="0" dirty="0">
                        <a:solidFill>
                          <a:schemeClr val="tx1"/>
                        </a:solidFill>
                      </a:endParaRPr>
                    </a:p>
                    <a:p>
                      <a:pPr>
                        <a:lnSpc>
                          <a:spcPct val="120000"/>
                        </a:lnSpc>
                      </a:pPr>
                      <a:r>
                        <a:rPr kumimoji="1" lang="en-US" altLang="ja-JP" sz="900" b="0" dirty="0">
                          <a:solidFill>
                            <a:schemeClr val="tx1"/>
                          </a:solidFill>
                        </a:rPr>
                        <a:t>【</a:t>
                      </a:r>
                      <a:r>
                        <a:rPr kumimoji="1" lang="ja-JP" altLang="en-US" sz="900" b="0" dirty="0">
                          <a:solidFill>
                            <a:schemeClr val="tx1"/>
                          </a:solidFill>
                        </a:rPr>
                        <a:t>ポテンシャル</a:t>
                      </a:r>
                      <a:r>
                        <a:rPr kumimoji="1" lang="en-US" altLang="ja-JP" sz="900" b="0" dirty="0">
                          <a:solidFill>
                            <a:schemeClr val="tx1"/>
                          </a:solidFill>
                        </a:rPr>
                        <a:t>(</a:t>
                      </a:r>
                      <a:r>
                        <a:rPr kumimoji="1" lang="ja-JP" altLang="en-US" sz="900" b="0" dirty="0">
                          <a:solidFill>
                            <a:schemeClr val="tx1"/>
                          </a:solidFill>
                        </a:rPr>
                        <a:t>国内</a:t>
                      </a:r>
                      <a:r>
                        <a:rPr kumimoji="1" lang="en-US" altLang="ja-JP" sz="900" b="0" dirty="0">
                          <a:solidFill>
                            <a:schemeClr val="tx1"/>
                          </a:solidFill>
                        </a:rPr>
                        <a:t>DC</a:t>
                      </a:r>
                      <a:r>
                        <a:rPr kumimoji="1" lang="ja-JP" altLang="en-US" sz="900" b="0" dirty="0">
                          <a:solidFill>
                            <a:schemeClr val="tx1"/>
                          </a:solidFill>
                        </a:rPr>
                        <a:t>市場 </a:t>
                      </a:r>
                      <a:r>
                        <a:rPr kumimoji="1" lang="en-US" altLang="ja-JP" sz="900" b="0" dirty="0">
                          <a:solidFill>
                            <a:schemeClr val="tx1"/>
                          </a:solidFill>
                        </a:rPr>
                        <a:t>2024-2029</a:t>
                      </a:r>
                      <a:r>
                        <a:rPr kumimoji="1" lang="ja-JP" altLang="en-US" sz="900" b="0" dirty="0">
                          <a:solidFill>
                            <a:schemeClr val="tx1"/>
                          </a:solidFill>
                        </a:rPr>
                        <a:t>年</a:t>
                      </a:r>
                      <a:r>
                        <a:rPr kumimoji="1" lang="en-US" altLang="ja-JP" sz="900" b="0" dirty="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dirty="0">
                          <a:solidFill>
                            <a:schemeClr val="tx1"/>
                          </a:solidFill>
                        </a:rPr>
                        <a:t>液冷式サーバ：占有率の</a:t>
                      </a:r>
                      <a:r>
                        <a:rPr kumimoji="1" lang="en-US" altLang="ja-JP" sz="900" dirty="0">
                          <a:solidFill>
                            <a:schemeClr val="tx1"/>
                          </a:solidFill>
                        </a:rPr>
                        <a:t>CAGR</a:t>
                      </a:r>
                      <a:r>
                        <a:rPr kumimoji="1" lang="ja-JP" altLang="en-US" sz="900" dirty="0">
                          <a:solidFill>
                            <a:schemeClr val="tx1"/>
                          </a:solidFill>
                        </a:rPr>
                        <a:t>は</a:t>
                      </a:r>
                      <a:r>
                        <a:rPr kumimoji="1" lang="en-US" altLang="ja-JP" sz="900" dirty="0">
                          <a:solidFill>
                            <a:schemeClr val="tx1"/>
                          </a:solidFill>
                        </a:rPr>
                        <a:t>30.3%</a:t>
                      </a:r>
                      <a:r>
                        <a:rPr kumimoji="1" lang="ja-JP" altLang="en-US" sz="900" dirty="0">
                          <a:solidFill>
                            <a:schemeClr val="tx1"/>
                          </a:solidFill>
                        </a:rPr>
                        <a:t>と推測されている。</a:t>
                      </a:r>
                      <a:endParaRPr kumimoji="1" lang="en-US" altLang="ja-JP" sz="900" dirty="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dirty="0">
                          <a:solidFill>
                            <a:schemeClr val="tx1"/>
                          </a:solidFill>
                        </a:rPr>
                        <a:t>CDU</a:t>
                      </a:r>
                      <a:r>
                        <a:rPr kumimoji="1" lang="ja-JP" altLang="en-US" sz="900" dirty="0">
                          <a:solidFill>
                            <a:schemeClr val="tx1"/>
                          </a:solidFill>
                        </a:rPr>
                        <a:t>：市場規模の</a:t>
                      </a:r>
                      <a:r>
                        <a:rPr kumimoji="1" lang="en-US" altLang="ja-JP" sz="900" dirty="0">
                          <a:solidFill>
                            <a:schemeClr val="tx1"/>
                          </a:solidFill>
                        </a:rPr>
                        <a:t>CAGR</a:t>
                      </a:r>
                      <a:r>
                        <a:rPr kumimoji="1" lang="ja-JP" altLang="en-US" sz="900" dirty="0">
                          <a:solidFill>
                            <a:schemeClr val="tx1"/>
                          </a:solidFill>
                        </a:rPr>
                        <a:t>は</a:t>
                      </a:r>
                      <a:r>
                        <a:rPr kumimoji="1" lang="en-US" altLang="ja-JP" sz="900" dirty="0">
                          <a:solidFill>
                            <a:schemeClr val="tx1"/>
                          </a:solidFill>
                        </a:rPr>
                        <a:t>45.1%</a:t>
                      </a:r>
                      <a:r>
                        <a:rPr kumimoji="1" lang="ja-JP" altLang="en-US" sz="900" dirty="0">
                          <a:solidFill>
                            <a:schemeClr val="tx1"/>
                          </a:solidFill>
                        </a:rPr>
                        <a:t>と推測されている。</a:t>
                      </a:r>
                      <a:r>
                        <a:rPr kumimoji="1" lang="en-US" altLang="ja-JP" sz="900" dirty="0">
                          <a:solidFill>
                            <a:schemeClr val="tx1"/>
                          </a:solidFill>
                        </a:rPr>
                        <a:t>※</a:t>
                      </a:r>
                      <a:r>
                        <a:rPr kumimoji="1" lang="ja-JP" altLang="en-US" sz="900" dirty="0">
                          <a:solidFill>
                            <a:schemeClr val="tx1"/>
                          </a:solidFill>
                        </a:rPr>
                        <a:t>含ラック外設置型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458774">
                <a:tc>
                  <a:txBody>
                    <a:bodyPr/>
                    <a:lstStyle/>
                    <a:p>
                      <a:r>
                        <a:rPr kumimoji="1" lang="ja-JP" altLang="en-US" sz="900" b="0" dirty="0">
                          <a:solidFill>
                            <a:schemeClr val="tx1"/>
                          </a:solidFill>
                        </a:rPr>
                        <a:t>普及促進に向けた課題</a:t>
                      </a:r>
                      <a:endParaRPr kumimoji="1" lang="en-US" altLang="ja-JP" sz="900" b="0" dirty="0">
                        <a:solidFill>
                          <a:schemeClr val="tx1"/>
                        </a:solidFill>
                      </a:endParaRPr>
                    </a:p>
                    <a:p>
                      <a:pPr marL="0" marR="0" lvl="0" indent="0" algn="l" defTabSz="684524" rtl="0" eaLnBrk="1" fontAlgn="auto" latinLnBrk="0" hangingPunct="1">
                        <a:lnSpc>
                          <a:spcPct val="100000"/>
                        </a:lnSpc>
                        <a:spcBef>
                          <a:spcPts val="0"/>
                        </a:spcBef>
                        <a:spcAft>
                          <a:spcPts val="0"/>
                        </a:spcAft>
                        <a:buClrTx/>
                        <a:buSzTx/>
                        <a:buFontTx/>
                        <a:buNone/>
                        <a:tabLst/>
                        <a:defRPr/>
                      </a:pPr>
                      <a:r>
                        <a:rPr kumimoji="1" lang="en-US" altLang="ja-JP" sz="700" b="0" dirty="0">
                          <a:solidFill>
                            <a:srgbClr val="FF0000"/>
                          </a:solidFill>
                        </a:rPr>
                        <a:t>※</a:t>
                      </a:r>
                      <a:r>
                        <a:rPr kumimoji="1" lang="ja-JP" altLang="en-US" sz="700" b="0" dirty="0">
                          <a:solidFill>
                            <a:srgbClr val="FF0000"/>
                          </a:solidFill>
                        </a:rPr>
                        <a:t>赤字部分は、 水冷システムの導入ガイドライン</a:t>
                      </a:r>
                      <a:r>
                        <a:rPr kumimoji="1" lang="en-US" altLang="ja-JP" sz="700" b="0" dirty="0">
                          <a:solidFill>
                            <a:srgbClr val="FF0000"/>
                          </a:solidFill>
                        </a:rPr>
                        <a:t>(KDDI)</a:t>
                      </a:r>
                      <a:r>
                        <a:rPr kumimoji="1" lang="ja-JP" altLang="en-US" sz="700" b="0" dirty="0">
                          <a:solidFill>
                            <a:srgbClr val="FF0000"/>
                          </a:solidFill>
                        </a:rPr>
                        <a:t>に基づき記載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dirty="0">
                          <a:solidFill>
                            <a:schemeClr val="tx1"/>
                          </a:solidFill>
                        </a:rPr>
                        <a:t>既存の</a:t>
                      </a:r>
                      <a:r>
                        <a:rPr kumimoji="1" lang="en-US" altLang="ja-JP" sz="900" dirty="0">
                          <a:solidFill>
                            <a:schemeClr val="tx1"/>
                          </a:solidFill>
                        </a:rPr>
                        <a:t>DC</a:t>
                      </a:r>
                      <a:r>
                        <a:rPr kumimoji="1" lang="ja-JP" altLang="en-US" sz="900" dirty="0">
                          <a:solidFill>
                            <a:schemeClr val="tx1"/>
                          </a:solidFill>
                        </a:rPr>
                        <a:t>の導入する場合、冷却用水道管の導入や防水対応等が必要であり、コストがかかるとともに、運用中の</a:t>
                      </a:r>
                      <a:r>
                        <a:rPr kumimoji="1" lang="en-US" altLang="ja-JP" sz="900" dirty="0">
                          <a:solidFill>
                            <a:schemeClr val="tx1"/>
                          </a:solidFill>
                        </a:rPr>
                        <a:t>IT</a:t>
                      </a:r>
                      <a:r>
                        <a:rPr kumimoji="1" lang="ja-JP" altLang="en-US" sz="900" dirty="0">
                          <a:solidFill>
                            <a:schemeClr val="tx1"/>
                          </a:solidFill>
                        </a:rPr>
                        <a:t>機器等に影響を与えない対応が必要。</a:t>
                      </a:r>
                      <a:endParaRPr kumimoji="1" lang="en-US" altLang="ja-JP" sz="900" dirty="0">
                        <a:solidFill>
                          <a:schemeClr val="tx1"/>
                        </a:solidFill>
                      </a:endParaRPr>
                    </a:p>
                    <a:p>
                      <a:r>
                        <a:rPr kumimoji="1" lang="en-US" altLang="ja-JP" sz="900" dirty="0">
                          <a:solidFill>
                            <a:srgbClr val="FF0000"/>
                          </a:solidFill>
                        </a:rPr>
                        <a:t>Liquid to Air</a:t>
                      </a:r>
                      <a:r>
                        <a:rPr kumimoji="1" lang="ja-JP" altLang="en-US" sz="900" dirty="0">
                          <a:solidFill>
                            <a:srgbClr val="FF0000"/>
                          </a:solidFill>
                        </a:rPr>
                        <a:t>方式では、排熱をデータホール内に排出するため、周辺のサーバラックなどへの影響を考慮する必要がある。また、空調機には、既存の負荷に加えて新たに導入される高密度負荷の熱も処理する冷却能力が求め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627047">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水冷関係機器等の所有区分や責任分界点を整理する必要がある。</a:t>
                      </a:r>
                      <a:endParaRPr kumimoji="1" lang="en-US" altLang="ja-JP" sz="900" b="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0">
                          <a:solidFill>
                            <a:schemeClr val="tx1"/>
                          </a:solidFill>
                        </a:rPr>
                        <a:t>CDU </a:t>
                      </a:r>
                      <a:r>
                        <a:rPr kumimoji="1" lang="ja-JP" altLang="en-US" sz="900" b="0">
                          <a:solidFill>
                            <a:schemeClr val="tx1"/>
                          </a:solidFill>
                        </a:rPr>
                        <a:t>は、</a:t>
                      </a:r>
                      <a:r>
                        <a:rPr kumimoji="1" lang="en-US" altLang="ja-JP" sz="900" b="0">
                          <a:solidFill>
                            <a:schemeClr val="tx1"/>
                          </a:solidFill>
                        </a:rPr>
                        <a:t>DC</a:t>
                      </a:r>
                      <a:r>
                        <a:rPr kumimoji="1" lang="ja-JP" altLang="en-US" sz="900" b="0">
                          <a:solidFill>
                            <a:schemeClr val="tx1"/>
                          </a:solidFill>
                        </a:rPr>
                        <a:t>事業者がアウトラック型</a:t>
                      </a:r>
                      <a:r>
                        <a:rPr kumimoji="1" lang="en-US" altLang="ja-JP" sz="900" b="0">
                          <a:solidFill>
                            <a:schemeClr val="tx1"/>
                          </a:solidFill>
                        </a:rPr>
                        <a:t>CDU </a:t>
                      </a:r>
                      <a:r>
                        <a:rPr kumimoji="1" lang="ja-JP" altLang="en-US" sz="900" b="0">
                          <a:solidFill>
                            <a:schemeClr val="tx1"/>
                          </a:solidFill>
                        </a:rPr>
                        <a:t>をファシリティ設備として整備するケース、ユーザがインラック型</a:t>
                      </a:r>
                      <a:r>
                        <a:rPr kumimoji="1" lang="en-US" altLang="ja-JP" sz="900" b="0">
                          <a:solidFill>
                            <a:schemeClr val="tx1"/>
                          </a:solidFill>
                        </a:rPr>
                        <a:t>CDU </a:t>
                      </a:r>
                      <a:r>
                        <a:rPr kumimoji="1" lang="ja-JP" altLang="en-US" sz="900" b="0">
                          <a:solidFill>
                            <a:schemeClr val="tx1"/>
                          </a:solidFill>
                        </a:rPr>
                        <a:t>をサーバとともに持ち込むケースが考えられる。</a:t>
                      </a:r>
                      <a:endParaRPr kumimoji="1" lang="en-US" altLang="ja-JP" sz="900" b="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a:solidFill>
                            <a:schemeClr val="tx1"/>
                          </a:solidFill>
                        </a:rPr>
                        <a:t>マニフォールドも、</a:t>
                      </a:r>
                      <a:r>
                        <a:rPr kumimoji="1" lang="en-US" altLang="ja-JP" sz="900" b="0">
                          <a:solidFill>
                            <a:schemeClr val="tx1"/>
                          </a:solidFill>
                        </a:rPr>
                        <a:t>DC</a:t>
                      </a:r>
                      <a:r>
                        <a:rPr kumimoji="1" lang="ja-JP" altLang="en-US" sz="900" b="0">
                          <a:solidFill>
                            <a:schemeClr val="tx1"/>
                          </a:solidFill>
                        </a:rPr>
                        <a:t>事業者が整備するケース、ユーザ持ち込むケースが考えられる。また、ハードウェアメーカが液冷式サーバ、</a:t>
                      </a:r>
                      <a:r>
                        <a:rPr kumimoji="1" lang="en-US" altLang="ja-JP" sz="900" b="0">
                          <a:solidFill>
                            <a:schemeClr val="tx1"/>
                          </a:solidFill>
                        </a:rPr>
                        <a:t>CDU</a:t>
                      </a:r>
                      <a:r>
                        <a:rPr kumimoji="1" lang="ja-JP" altLang="en-US" sz="900" b="0">
                          <a:solidFill>
                            <a:schemeClr val="tx1"/>
                          </a:solidFill>
                        </a:rPr>
                        <a:t>、マニフォールドをラックスケールで提供するケースもある。</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22229">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都度ベンダに要確認</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06366">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solidFill>
                            <a:schemeClr val="tx1"/>
                          </a:solidFill>
                        </a:rPr>
                        <a:t>1</a:t>
                      </a:r>
                      <a:r>
                        <a:rPr kumimoji="1" lang="ja-JP" altLang="en-US" sz="900" dirty="0">
                          <a:solidFill>
                            <a:schemeClr val="tx1"/>
                          </a:solidFill>
                        </a:rPr>
                        <a:t>ラック当たり数億円との試算あり（設計、冷却水配管、漏水対策、</a:t>
                      </a:r>
                      <a:r>
                        <a:rPr kumimoji="1" lang="en-US" altLang="ja-JP" sz="900" dirty="0">
                          <a:solidFill>
                            <a:schemeClr val="tx1"/>
                          </a:solidFill>
                        </a:rPr>
                        <a:t>InROW</a:t>
                      </a:r>
                      <a:r>
                        <a:rPr kumimoji="1" lang="ja-JP" altLang="en-US" sz="900" dirty="0">
                          <a:solidFill>
                            <a:schemeClr val="tx1"/>
                          </a:solidFill>
                        </a:rPr>
                        <a:t>空調機、コンテイメント、工事を含む）</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206366">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dirty="0">
                          <a:solidFill>
                            <a:schemeClr val="tx1"/>
                          </a:solidFill>
                        </a:rPr>
                        <a:t>液冷式サーバ：</a:t>
                      </a:r>
                      <a:r>
                        <a:rPr kumimoji="1" lang="en-US" altLang="ja-JP" sz="900" dirty="0">
                          <a:solidFill>
                            <a:schemeClr val="tx1"/>
                          </a:solidFill>
                        </a:rPr>
                        <a:t>Supermicro</a:t>
                      </a:r>
                      <a:r>
                        <a:rPr kumimoji="1" lang="ja-JP" altLang="en-US" sz="900" dirty="0">
                          <a:solidFill>
                            <a:schemeClr val="tx1"/>
                          </a:solidFill>
                        </a:rPr>
                        <a:t>、</a:t>
                      </a:r>
                      <a:r>
                        <a:rPr kumimoji="1" lang="en-US" altLang="ja-JP" sz="900" dirty="0">
                          <a:solidFill>
                            <a:schemeClr val="tx1"/>
                          </a:solidFill>
                        </a:rPr>
                        <a:t>Dell Technologies</a:t>
                      </a:r>
                      <a:r>
                        <a:rPr kumimoji="1" lang="ja-JP" altLang="en-US" sz="900" dirty="0">
                          <a:solidFill>
                            <a:schemeClr val="tx1"/>
                          </a:solidFill>
                        </a:rPr>
                        <a:t>、</a:t>
                      </a:r>
                      <a:r>
                        <a:rPr kumimoji="1" lang="en-US" altLang="ja-JP" sz="900" dirty="0">
                          <a:solidFill>
                            <a:schemeClr val="tx1"/>
                          </a:solidFill>
                        </a:rPr>
                        <a:t>HPE</a:t>
                      </a:r>
                      <a:r>
                        <a:rPr kumimoji="1" lang="ja-JP" altLang="en-US" sz="900" dirty="0">
                          <a:solidFill>
                            <a:schemeClr val="tx1"/>
                          </a:solidFill>
                        </a:rPr>
                        <a:t>、</a:t>
                      </a:r>
                      <a:r>
                        <a:rPr kumimoji="1" lang="en-US" altLang="ja-JP" sz="900" dirty="0">
                          <a:solidFill>
                            <a:schemeClr val="tx1"/>
                          </a:solidFill>
                        </a:rPr>
                        <a:t>NVIDIA</a:t>
                      </a:r>
                      <a:r>
                        <a:rPr kumimoji="1" lang="ja-JP" altLang="en-US" sz="900" dirty="0">
                          <a:solidFill>
                            <a:schemeClr val="tx1"/>
                          </a:solidFill>
                        </a:rPr>
                        <a:t>等</a:t>
                      </a:r>
                      <a:endParaRPr kumimoji="1" lang="en-US" altLang="ja-JP" sz="900" dirty="0">
                        <a:solidFill>
                          <a:schemeClr val="tx1"/>
                        </a:solidFill>
                      </a:endParaRPr>
                    </a:p>
                    <a:p>
                      <a:r>
                        <a:rPr kumimoji="1" lang="en-US" altLang="ja-JP" sz="900" dirty="0">
                          <a:solidFill>
                            <a:schemeClr val="tx1"/>
                          </a:solidFill>
                        </a:rPr>
                        <a:t>CDU</a:t>
                      </a:r>
                      <a:r>
                        <a:rPr kumimoji="1" lang="ja-JP" altLang="en-US" sz="900" dirty="0">
                          <a:solidFill>
                            <a:schemeClr val="tx1"/>
                          </a:solidFill>
                        </a:rPr>
                        <a:t>：</a:t>
                      </a:r>
                      <a:r>
                        <a:rPr kumimoji="1" lang="en-US" altLang="ja-JP" sz="900" dirty="0">
                          <a:solidFill>
                            <a:schemeClr val="tx1"/>
                          </a:solidFill>
                        </a:rPr>
                        <a:t>Supermicro</a:t>
                      </a:r>
                      <a:r>
                        <a:rPr kumimoji="1" lang="ja-JP" altLang="en-US" sz="900" dirty="0">
                          <a:solidFill>
                            <a:schemeClr val="tx1"/>
                          </a:solidFill>
                        </a:rPr>
                        <a:t>、</a:t>
                      </a:r>
                      <a:r>
                        <a:rPr kumimoji="1" lang="en-US" altLang="ja-JP" sz="900" dirty="0" err="1">
                          <a:solidFill>
                            <a:schemeClr val="tx1"/>
                          </a:solidFill>
                        </a:rPr>
                        <a:t>Motivair</a:t>
                      </a:r>
                      <a:r>
                        <a:rPr kumimoji="1" lang="ja-JP" altLang="en-US" sz="900" dirty="0">
                          <a:solidFill>
                            <a:schemeClr val="tx1"/>
                          </a:solidFill>
                        </a:rPr>
                        <a:t>、</a:t>
                      </a:r>
                      <a:r>
                        <a:rPr kumimoji="1" lang="en-US" altLang="ja-JP" sz="900" dirty="0" err="1">
                          <a:solidFill>
                            <a:schemeClr val="tx1"/>
                          </a:solidFill>
                        </a:rPr>
                        <a:t>nVent</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8" name="テキスト ボックス 7">
            <a:extLst>
              <a:ext uri="{FF2B5EF4-FFF2-40B4-BE49-F238E27FC236}">
                <a16:creationId xmlns:a16="http://schemas.microsoft.com/office/drawing/2014/main" id="{BBFE0AB3-FC97-9C68-5015-DB16D653B95E}"/>
              </a:ext>
            </a:extLst>
          </p:cNvPr>
          <p:cNvSpPr txBox="1"/>
          <p:nvPr/>
        </p:nvSpPr>
        <p:spPr>
          <a:xfrm>
            <a:off x="6063514" y="2590395"/>
            <a:ext cx="2996722" cy="246221"/>
          </a:xfrm>
          <a:prstGeom prst="rect">
            <a:avLst/>
          </a:prstGeom>
          <a:noFill/>
        </p:spPr>
        <p:txBody>
          <a:bodyPr wrap="square">
            <a:spAutoFit/>
          </a:bodyPr>
          <a:lstStyle/>
          <a:p>
            <a:pPr algn="ctr"/>
            <a:r>
              <a:rPr lang="en-US" altLang="ja-JP" sz="1000"/>
              <a:t>DLC</a:t>
            </a:r>
            <a:r>
              <a:rPr lang="ja-JP" altLang="en-US" sz="1000"/>
              <a:t>による冷却のイメージ</a:t>
            </a:r>
          </a:p>
        </p:txBody>
      </p:sp>
      <p:sp>
        <p:nvSpPr>
          <p:cNvPr id="12" name="テキスト ボックス 11">
            <a:extLst>
              <a:ext uri="{FF2B5EF4-FFF2-40B4-BE49-F238E27FC236}">
                <a16:creationId xmlns:a16="http://schemas.microsoft.com/office/drawing/2014/main" id="{1835F6E1-DA8E-C9A1-2C1B-D65917A6D0DD}"/>
              </a:ext>
            </a:extLst>
          </p:cNvPr>
          <p:cNvSpPr txBox="1"/>
          <p:nvPr/>
        </p:nvSpPr>
        <p:spPr>
          <a:xfrm>
            <a:off x="6100395" y="2852936"/>
            <a:ext cx="3189613" cy="784830"/>
          </a:xfrm>
          <a:prstGeom prst="rect">
            <a:avLst/>
          </a:prstGeom>
          <a:noFill/>
        </p:spPr>
        <p:txBody>
          <a:bodyPr wrap="square">
            <a:spAutoFit/>
          </a:bodyPr>
          <a:lstStyle/>
          <a:p>
            <a:r>
              <a:rPr lang="ja-JP" altLang="en-US" sz="900" dirty="0"/>
              <a:t>出所</a:t>
            </a:r>
            <a:r>
              <a:rPr lang="en-US" altLang="ja-JP" sz="900" dirty="0"/>
              <a:t>)NTT</a:t>
            </a:r>
            <a:r>
              <a:rPr lang="ja-JP" altLang="en-US" sz="900" dirty="0"/>
              <a:t>コミュニケーションズ</a:t>
            </a:r>
            <a:r>
              <a:rPr lang="en-US" altLang="ja-JP" sz="900" dirty="0"/>
              <a:t>, Green </a:t>
            </a:r>
            <a:r>
              <a:rPr lang="en-US" altLang="ja-JP" sz="900" dirty="0" err="1"/>
              <a:t>Nexcenter</a:t>
            </a:r>
            <a:r>
              <a:rPr lang="en-US" altLang="ja-JP" sz="900" dirty="0"/>
              <a:t>, </a:t>
            </a:r>
            <a:r>
              <a:rPr lang="en-US" altLang="ja-JP" sz="900" dirty="0">
                <a:hlinkClick r:id="rId5"/>
              </a:rPr>
              <a:t>https://www.ntt.com/business/services/greennexcenter.html?msockid=38cedc71deb26821065ec9dadf7d69ea</a:t>
            </a:r>
            <a:r>
              <a:rPr lang="en-US" altLang="ja-JP" sz="900" dirty="0"/>
              <a:t> (</a:t>
            </a:r>
            <a:r>
              <a:rPr lang="ja-JP" altLang="en-US" sz="900" dirty="0"/>
              <a:t>閲覧日</a:t>
            </a:r>
            <a:r>
              <a:rPr lang="en-US" altLang="ja-JP" sz="900" dirty="0"/>
              <a:t>2025</a:t>
            </a:r>
            <a:r>
              <a:rPr lang="ja-JP" altLang="en-US" sz="900" dirty="0"/>
              <a:t>年</a:t>
            </a:r>
            <a:r>
              <a:rPr lang="en-US" altLang="ja-JP" sz="900" dirty="0"/>
              <a:t>5</a:t>
            </a:r>
            <a:r>
              <a:rPr lang="ja-JP" altLang="en-US" sz="900" dirty="0"/>
              <a:t>月</a:t>
            </a:r>
            <a:r>
              <a:rPr lang="en-US" altLang="ja-JP" sz="900" dirty="0"/>
              <a:t>21</a:t>
            </a:r>
            <a:r>
              <a:rPr lang="ja-JP" altLang="en-US" sz="900" dirty="0"/>
              <a:t>日</a:t>
            </a:r>
            <a:r>
              <a:rPr lang="en-US" altLang="ja-JP" sz="900" dirty="0"/>
              <a:t>)</a:t>
            </a:r>
            <a:endParaRPr lang="ja-JP" altLang="en-US" sz="900" dirty="0"/>
          </a:p>
          <a:p>
            <a:endParaRPr lang="ja-JP" altLang="en-US" sz="900" dirty="0"/>
          </a:p>
        </p:txBody>
      </p:sp>
      <p:graphicFrame>
        <p:nvGraphicFramePr>
          <p:cNvPr id="13" name="表 12">
            <a:extLst>
              <a:ext uri="{FF2B5EF4-FFF2-40B4-BE49-F238E27FC236}">
                <a16:creationId xmlns:a16="http://schemas.microsoft.com/office/drawing/2014/main" id="{CF5F377E-6760-03DF-7C0B-F360EA25669A}"/>
              </a:ext>
            </a:extLst>
          </p:cNvPr>
          <p:cNvGraphicFramePr>
            <a:graphicFrameLocks noGrp="1"/>
          </p:cNvGraphicFramePr>
          <p:nvPr>
            <p:extLst>
              <p:ext uri="{D42A27DB-BD31-4B8C-83A1-F6EECF244321}">
                <p14:modId xmlns:p14="http://schemas.microsoft.com/office/powerpoint/2010/main" val="1742243578"/>
              </p:ext>
            </p:extLst>
          </p:nvPr>
        </p:nvGraphicFramePr>
        <p:xfrm>
          <a:off x="6063514" y="3678465"/>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191306">
                  <a:extLst>
                    <a:ext uri="{9D8B030D-6E8A-4147-A177-3AD203B41FA5}">
                      <a16:colId xmlns:a16="http://schemas.microsoft.com/office/drawing/2014/main" val="364162719"/>
                    </a:ext>
                  </a:extLst>
                </a:gridCol>
                <a:gridCol w="621150">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dirty="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FEC4AD7F-21F1-6F31-433F-B9A5E895E72B}"/>
              </a:ext>
            </a:extLst>
          </p:cNvPr>
          <p:cNvGrpSpPr/>
          <p:nvPr/>
        </p:nvGrpSpPr>
        <p:grpSpPr>
          <a:xfrm>
            <a:off x="5900203" y="4788978"/>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94334B39-2420-4A7F-6D3F-A6EC6F07585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969F5C0-5051-ED8D-1580-141D0F438871}"/>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9E45E90E-754E-8781-883D-F7822F559321}"/>
              </a:ext>
            </a:extLst>
          </p:cNvPr>
          <p:cNvGrpSpPr/>
          <p:nvPr/>
        </p:nvGrpSpPr>
        <p:grpSpPr>
          <a:xfrm>
            <a:off x="6325452" y="4318345"/>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5F34834E-7E14-5814-9D59-66FDCA3FF3D6}"/>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AF78D7-9FE6-284E-A45E-88C639D36129}"/>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7E1AC743-C121-E8FC-9805-13798270D2C5}"/>
              </a:ext>
            </a:extLst>
          </p:cNvPr>
          <p:cNvSpPr txBox="1"/>
          <p:nvPr/>
        </p:nvSpPr>
        <p:spPr>
          <a:xfrm>
            <a:off x="6063514" y="5985237"/>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AAD147B2-6141-12D4-2CBD-A182CA2DF518}"/>
              </a:ext>
            </a:extLst>
          </p:cNvPr>
          <p:cNvGrpSpPr/>
          <p:nvPr/>
        </p:nvGrpSpPr>
        <p:grpSpPr>
          <a:xfrm>
            <a:off x="7226178" y="4788978"/>
            <a:ext cx="927716" cy="391946"/>
            <a:chOff x="6552393" y="4796051"/>
            <a:chExt cx="935397" cy="432048"/>
          </a:xfrm>
          <a:solidFill>
            <a:schemeClr val="bg1"/>
          </a:solidFill>
        </p:grpSpPr>
        <p:sp>
          <p:nvSpPr>
            <p:cNvPr id="24" name="四角形: 角を丸くする 23">
              <a:extLst>
                <a:ext uri="{FF2B5EF4-FFF2-40B4-BE49-F238E27FC236}">
                  <a16:creationId xmlns:a16="http://schemas.microsoft.com/office/drawing/2014/main" id="{76CFE439-D3E1-40E1-530F-DC5A5AE3FA1F}"/>
                </a:ext>
              </a:extLst>
            </p:cNvPr>
            <p:cNvSpPr/>
            <p:nvPr/>
          </p:nvSpPr>
          <p:spPr>
            <a:xfrm>
              <a:off x="6552393" y="4796051"/>
              <a:ext cx="935397" cy="432048"/>
            </a:xfrm>
            <a:prstGeom prst="roundRect">
              <a:avLst/>
            </a:prstGeom>
            <a:solidFill>
              <a:schemeClr val="bg1"/>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B485ED0C-93C0-FF4D-6DA0-B0A81E6C03E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リアドア</a:t>
              </a:r>
            </a:p>
          </p:txBody>
        </p:sp>
      </p:grpSp>
      <p:grpSp>
        <p:nvGrpSpPr>
          <p:cNvPr id="26" name="グループ化 25">
            <a:extLst>
              <a:ext uri="{FF2B5EF4-FFF2-40B4-BE49-F238E27FC236}">
                <a16:creationId xmlns:a16="http://schemas.microsoft.com/office/drawing/2014/main" id="{328EA3F5-7E8F-2EA5-7B41-0D50BE5F9A0C}"/>
              </a:ext>
            </a:extLst>
          </p:cNvPr>
          <p:cNvGrpSpPr/>
          <p:nvPr/>
        </p:nvGrpSpPr>
        <p:grpSpPr>
          <a:xfrm>
            <a:off x="7226177" y="4318345"/>
            <a:ext cx="1443159" cy="391946"/>
            <a:chOff x="6552393" y="4796051"/>
            <a:chExt cx="935397" cy="432048"/>
          </a:xfrm>
          <a:solidFill>
            <a:schemeClr val="bg1"/>
          </a:solidFill>
        </p:grpSpPr>
        <p:sp>
          <p:nvSpPr>
            <p:cNvPr id="27" name="四角形: 角を丸くする 26">
              <a:extLst>
                <a:ext uri="{FF2B5EF4-FFF2-40B4-BE49-F238E27FC236}">
                  <a16:creationId xmlns:a16="http://schemas.microsoft.com/office/drawing/2014/main" id="{82FE08A1-BD6A-05C2-CCE9-AE0C9954162A}"/>
                </a:ext>
              </a:extLst>
            </p:cNvPr>
            <p:cNvSpPr/>
            <p:nvPr/>
          </p:nvSpPr>
          <p:spPr>
            <a:xfrm>
              <a:off x="6552393"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0A90BC0B-53A6-2FDD-76D2-1460926ADCFD}"/>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b="1">
                  <a:solidFill>
                    <a:schemeClr val="bg1"/>
                  </a:solidFill>
                  <a:latin typeface="+mn-ea"/>
                </a:rPr>
                <a:t>DLC</a:t>
              </a:r>
            </a:p>
            <a:p>
              <a:pPr algn="ctr">
                <a:lnSpc>
                  <a:spcPct val="130000"/>
                </a:lnSpc>
              </a:pPr>
              <a:r>
                <a:rPr lang="ja-JP" altLang="en-US" sz="726" b="1">
                  <a:solidFill>
                    <a:schemeClr val="bg1"/>
                  </a:solidFill>
                  <a:latin typeface="+mn-ea"/>
                </a:rPr>
                <a:t>サイドカー</a:t>
              </a:r>
            </a:p>
          </p:txBody>
        </p:sp>
      </p:grpSp>
      <p:grpSp>
        <p:nvGrpSpPr>
          <p:cNvPr id="29" name="グループ化 28">
            <a:extLst>
              <a:ext uri="{FF2B5EF4-FFF2-40B4-BE49-F238E27FC236}">
                <a16:creationId xmlns:a16="http://schemas.microsoft.com/office/drawing/2014/main" id="{FAA7C473-54F5-5FAA-4616-860935A82864}"/>
              </a:ext>
            </a:extLst>
          </p:cNvPr>
          <p:cNvGrpSpPr/>
          <p:nvPr/>
        </p:nvGrpSpPr>
        <p:grpSpPr>
          <a:xfrm>
            <a:off x="7555852" y="3847712"/>
            <a:ext cx="1504384" cy="391946"/>
            <a:chOff x="6552393" y="4796051"/>
            <a:chExt cx="935397" cy="432048"/>
          </a:xfrm>
          <a:solidFill>
            <a:schemeClr val="bg1"/>
          </a:solidFill>
        </p:grpSpPr>
        <p:sp>
          <p:nvSpPr>
            <p:cNvPr id="30" name="四角形: 角を丸くする 29">
              <a:extLst>
                <a:ext uri="{FF2B5EF4-FFF2-40B4-BE49-F238E27FC236}">
                  <a16:creationId xmlns:a16="http://schemas.microsoft.com/office/drawing/2014/main" id="{527E11F4-2293-348F-5861-6131D82A49D2}"/>
                </a:ext>
              </a:extLst>
            </p:cNvPr>
            <p:cNvSpPr/>
            <p:nvPr/>
          </p:nvSpPr>
          <p:spPr>
            <a:xfrm>
              <a:off x="6552393"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0D6E28F5-736E-6C6C-7169-CF0528C1A5B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EB73B906-BB72-485D-7233-5878FA800208}"/>
              </a:ext>
            </a:extLst>
          </p:cNvPr>
          <p:cNvSpPr txBox="1"/>
          <p:nvPr/>
        </p:nvSpPr>
        <p:spPr>
          <a:xfrm>
            <a:off x="6099979" y="5472046"/>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41942C9B-60CD-192A-D342-31C1567824D7}"/>
              </a:ext>
            </a:extLst>
          </p:cNvPr>
          <p:cNvSpPr txBox="1"/>
          <p:nvPr/>
        </p:nvSpPr>
        <p:spPr>
          <a:xfrm>
            <a:off x="6384848" y="5472046"/>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C1DF306F-FBD5-F3ED-0300-2938532A9A59}"/>
              </a:ext>
            </a:extLst>
          </p:cNvPr>
          <p:cNvSpPr txBox="1"/>
          <p:nvPr/>
        </p:nvSpPr>
        <p:spPr>
          <a:xfrm>
            <a:off x="6655236" y="5472046"/>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C2A4CBE2-AB5A-EE5E-5F86-6C5A7B8A7E82}"/>
              </a:ext>
            </a:extLst>
          </p:cNvPr>
          <p:cNvSpPr txBox="1"/>
          <p:nvPr/>
        </p:nvSpPr>
        <p:spPr>
          <a:xfrm>
            <a:off x="6932863" y="5472046"/>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D75C4048-6B1E-DC44-88E3-0F0A33307F4E}"/>
              </a:ext>
            </a:extLst>
          </p:cNvPr>
          <p:cNvSpPr txBox="1"/>
          <p:nvPr/>
        </p:nvSpPr>
        <p:spPr>
          <a:xfrm>
            <a:off x="5822350" y="5472046"/>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14844EA8-F8CB-3E3B-6A40-687CE8FF0482}"/>
              </a:ext>
            </a:extLst>
          </p:cNvPr>
          <p:cNvSpPr txBox="1"/>
          <p:nvPr/>
        </p:nvSpPr>
        <p:spPr>
          <a:xfrm>
            <a:off x="7208198" y="5472046"/>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FC4E13E-70F1-263E-7B24-24571A6100BB}"/>
              </a:ext>
            </a:extLst>
          </p:cNvPr>
          <p:cNvSpPr txBox="1"/>
          <p:nvPr/>
        </p:nvSpPr>
        <p:spPr>
          <a:xfrm>
            <a:off x="8815297" y="5472046"/>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5659F79-C828-5BC6-C608-94FC40CDF541}"/>
              </a:ext>
            </a:extLst>
          </p:cNvPr>
          <p:cNvSpPr txBox="1"/>
          <p:nvPr/>
        </p:nvSpPr>
        <p:spPr>
          <a:xfrm>
            <a:off x="7612944" y="5472046"/>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B49487A8-CC20-60E5-C25A-316FC99BAA49}"/>
              </a:ext>
            </a:extLst>
          </p:cNvPr>
          <p:cNvSpPr txBox="1"/>
          <p:nvPr/>
        </p:nvSpPr>
        <p:spPr>
          <a:xfrm>
            <a:off x="8002842" y="5472046"/>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CBCB18C1-112A-965A-72E8-7061D23EAF72}"/>
              </a:ext>
            </a:extLst>
          </p:cNvPr>
          <p:cNvSpPr txBox="1"/>
          <p:nvPr/>
        </p:nvSpPr>
        <p:spPr>
          <a:xfrm>
            <a:off x="8406042" y="5472046"/>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C97DACD6-CA9B-4F29-17F0-2D10143E0D8D}"/>
              </a:ext>
            </a:extLst>
          </p:cNvPr>
          <p:cNvSpPr txBox="1"/>
          <p:nvPr/>
        </p:nvSpPr>
        <p:spPr>
          <a:xfrm>
            <a:off x="6063511" y="5805264"/>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2F38E71B-6BBD-CC38-949A-FE97408A81E2}"/>
              </a:ext>
            </a:extLst>
          </p:cNvPr>
          <p:cNvCxnSpPr>
            <a:cxnSpLocks/>
          </p:cNvCxnSpPr>
          <p:nvPr/>
        </p:nvCxnSpPr>
        <p:spPr>
          <a:xfrm>
            <a:off x="6063511" y="5674580"/>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FEF03FF-6AF8-1D6E-C85D-CC8246A546DA}"/>
              </a:ext>
            </a:extLst>
          </p:cNvPr>
          <p:cNvCxnSpPr>
            <a:cxnSpLocks/>
          </p:cNvCxnSpPr>
          <p:nvPr/>
        </p:nvCxnSpPr>
        <p:spPr>
          <a:xfrm>
            <a:off x="7161474" y="5674580"/>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25492C6-7B53-066A-E303-B8D3B4703E30}"/>
              </a:ext>
            </a:extLst>
          </p:cNvPr>
          <p:cNvSpPr/>
          <p:nvPr/>
        </p:nvSpPr>
        <p:spPr>
          <a:xfrm>
            <a:off x="6545839"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59E05C8F-4426-D27D-7B55-F019AD2C479E}"/>
              </a:ext>
            </a:extLst>
          </p:cNvPr>
          <p:cNvSpPr txBox="1"/>
          <p:nvPr/>
        </p:nvSpPr>
        <p:spPr>
          <a:xfrm>
            <a:off x="6063511" y="5685326"/>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BB288DC2-4241-FFCD-AE94-6EE5D71F183C}"/>
              </a:ext>
            </a:extLst>
          </p:cNvPr>
          <p:cNvSpPr/>
          <p:nvPr/>
        </p:nvSpPr>
        <p:spPr>
          <a:xfrm>
            <a:off x="7809500"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6C57BD80-5F7C-AF98-220F-6CC5B2890B2F}"/>
              </a:ext>
            </a:extLst>
          </p:cNvPr>
          <p:cNvSpPr/>
          <p:nvPr/>
        </p:nvSpPr>
        <p:spPr>
          <a:xfrm>
            <a:off x="8185197"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5AE6D899-40F1-0BAF-DCFF-8FE957867ECF}"/>
              </a:ext>
            </a:extLst>
          </p:cNvPr>
          <p:cNvSpPr txBox="1"/>
          <p:nvPr/>
        </p:nvSpPr>
        <p:spPr>
          <a:xfrm>
            <a:off x="7521183" y="5685326"/>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967BA08F-DD44-D783-8ABD-055F974589E0}"/>
              </a:ext>
            </a:extLst>
          </p:cNvPr>
          <p:cNvSpPr/>
          <p:nvPr/>
        </p:nvSpPr>
        <p:spPr>
          <a:xfrm>
            <a:off x="6304678" y="4070411"/>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6073DA32-059A-8B02-7722-0CA28D1E68F1}"/>
              </a:ext>
            </a:extLst>
          </p:cNvPr>
          <p:cNvSpPr txBox="1"/>
          <p:nvPr/>
        </p:nvSpPr>
        <p:spPr>
          <a:xfrm>
            <a:off x="5977471" y="4048092"/>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C24FB657-C30C-88B8-EF8A-6DB0DD9D9413}"/>
              </a:ext>
            </a:extLst>
          </p:cNvPr>
          <p:cNvSpPr/>
          <p:nvPr/>
        </p:nvSpPr>
        <p:spPr>
          <a:xfrm>
            <a:off x="7358320" y="3667343"/>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6DE1F2D-86A1-EC10-7047-90AF7B1EC5B4}"/>
              </a:ext>
            </a:extLst>
          </p:cNvPr>
          <p:cNvSpPr txBox="1"/>
          <p:nvPr/>
        </p:nvSpPr>
        <p:spPr>
          <a:xfrm>
            <a:off x="7117155" y="3645024"/>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pic>
        <p:nvPicPr>
          <p:cNvPr id="5" name="図 4">
            <a:extLst>
              <a:ext uri="{FF2B5EF4-FFF2-40B4-BE49-F238E27FC236}">
                <a16:creationId xmlns:a16="http://schemas.microsoft.com/office/drawing/2014/main" id="{3FF09E92-FB81-3E5A-602B-B98BB3AE15FE}"/>
              </a:ext>
            </a:extLst>
          </p:cNvPr>
          <p:cNvPicPr>
            <a:picLocks noChangeAspect="1"/>
          </p:cNvPicPr>
          <p:nvPr/>
        </p:nvPicPr>
        <p:blipFill>
          <a:blip r:embed="rId6"/>
          <a:stretch>
            <a:fillRect/>
          </a:stretch>
        </p:blipFill>
        <p:spPr>
          <a:xfrm>
            <a:off x="5912004" y="1372364"/>
            <a:ext cx="3429523" cy="1232388"/>
          </a:xfrm>
          <a:prstGeom prst="rect">
            <a:avLst/>
          </a:prstGeom>
        </p:spPr>
      </p:pic>
      <p:sp>
        <p:nvSpPr>
          <p:cNvPr id="7" name="テキスト ボックス 6">
            <a:extLst>
              <a:ext uri="{FF2B5EF4-FFF2-40B4-BE49-F238E27FC236}">
                <a16:creationId xmlns:a16="http://schemas.microsoft.com/office/drawing/2014/main" id="{23F4EE95-40B6-EC4D-AF14-54D304F381C1}"/>
              </a:ext>
            </a:extLst>
          </p:cNvPr>
          <p:cNvSpPr txBox="1"/>
          <p:nvPr/>
        </p:nvSpPr>
        <p:spPr>
          <a:xfrm>
            <a:off x="6063512" y="6226149"/>
            <a:ext cx="2996722" cy="246221"/>
          </a:xfrm>
          <a:prstGeom prst="rect">
            <a:avLst/>
          </a:prstGeom>
          <a:noFill/>
        </p:spPr>
        <p:txBody>
          <a:bodyPr wrap="square">
            <a:spAutoFit/>
          </a:bodyPr>
          <a:lstStyle/>
          <a:p>
            <a:pPr algn="ctr"/>
            <a:r>
              <a:rPr lang="ja-JP" altLang="en-US" sz="1000"/>
              <a:t>ラック当たりの発熱量に対応する冷却方式</a:t>
            </a:r>
          </a:p>
        </p:txBody>
      </p:sp>
      <p:sp>
        <p:nvSpPr>
          <p:cNvPr id="4" name="正方形/長方形 3">
            <a:extLst>
              <a:ext uri="{FF2B5EF4-FFF2-40B4-BE49-F238E27FC236}">
                <a16:creationId xmlns:a16="http://schemas.microsoft.com/office/drawing/2014/main" id="{23B7D271-72D4-36E0-5B27-59B89693EDB0}"/>
              </a:ext>
            </a:extLst>
          </p:cNvPr>
          <p:cNvSpPr/>
          <p:nvPr/>
        </p:nvSpPr>
        <p:spPr>
          <a:xfrm>
            <a:off x="8020834" y="374497"/>
            <a:ext cx="1580291" cy="706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ctr">
              <a:lnSpc>
                <a:spcPct val="130000"/>
              </a:lnSpc>
              <a:spcAft>
                <a:spcPts val="1200"/>
              </a:spcAft>
            </a:pPr>
            <a:r>
              <a:rPr kumimoji="0" lang="en-US" altLang="ja-JP" sz="2000" i="0" u="none" strike="noStrike" cap="none" normalizeH="0" baseline="0" dirty="0">
                <a:ln>
                  <a:noFill/>
                </a:ln>
                <a:solidFill>
                  <a:schemeClr val="tx1"/>
                </a:solidFill>
                <a:effectLst/>
                <a:latin typeface="+mn-ea"/>
              </a:rPr>
              <a:t>3/13</a:t>
            </a:r>
            <a:r>
              <a:rPr kumimoji="0" lang="ja-JP" altLang="en-US" sz="2000" i="0" u="none" strike="noStrike" cap="none" normalizeH="0" baseline="0" dirty="0">
                <a:ln>
                  <a:noFill/>
                </a:ln>
                <a:solidFill>
                  <a:schemeClr val="tx1"/>
                </a:solidFill>
                <a:effectLst/>
                <a:latin typeface="+mn-ea"/>
              </a:rPr>
              <a:t>更新</a:t>
            </a:r>
          </a:p>
        </p:txBody>
      </p:sp>
    </p:spTree>
    <p:extLst>
      <p:ext uri="{BB962C8B-B14F-4D97-AF65-F5344CB8AC3E}">
        <p14:creationId xmlns:p14="http://schemas.microsoft.com/office/powerpoint/2010/main" val="429078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57E4-E035-EF42-2048-E32486F2104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5D922B-C309-74C7-55B8-E45DCEC7C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955D922B-C309-74C7-55B8-E45DCEC7C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A69F7D6-3623-E558-AC42-BDBBC1A45929}"/>
              </a:ext>
            </a:extLst>
          </p:cNvPr>
          <p:cNvSpPr>
            <a:spLocks noGrp="1"/>
          </p:cNvSpPr>
          <p:nvPr>
            <p:ph type="body" sz="quarter" idx="11"/>
          </p:nvPr>
        </p:nvSpPr>
        <p:spPr/>
        <p:txBody>
          <a:bodyPr/>
          <a:lstStyle/>
          <a:p>
            <a:r>
              <a:rPr lang="en-US" altLang="ja-JP" dirty="0"/>
              <a:t>1</a:t>
            </a:r>
            <a:r>
              <a:rPr kumimoji="1" lang="en-US" altLang="ja-JP" dirty="0"/>
              <a:t>-7</a:t>
            </a:r>
            <a:r>
              <a:rPr lang="ja-JP" altLang="en-US" dirty="0"/>
              <a:t> </a:t>
            </a:r>
            <a:r>
              <a:rPr kumimoji="1" lang="ja-JP" altLang="en-US" dirty="0"/>
              <a:t>サイドカー</a:t>
            </a:r>
          </a:p>
        </p:txBody>
      </p:sp>
      <p:graphicFrame>
        <p:nvGraphicFramePr>
          <p:cNvPr id="2" name="表 1">
            <a:extLst>
              <a:ext uri="{FF2B5EF4-FFF2-40B4-BE49-F238E27FC236}">
                <a16:creationId xmlns:a16="http://schemas.microsoft.com/office/drawing/2014/main" id="{643C230C-89DC-6E6E-183D-3A2B981CD7B8}"/>
              </a:ext>
            </a:extLst>
          </p:cNvPr>
          <p:cNvGraphicFramePr>
            <a:graphicFrameLocks noGrp="1"/>
          </p:cNvGraphicFramePr>
          <p:nvPr>
            <p:extLst>
              <p:ext uri="{D42A27DB-BD31-4B8C-83A1-F6EECF244321}">
                <p14:modId xmlns:p14="http://schemas.microsoft.com/office/powerpoint/2010/main" val="3183364151"/>
              </p:ext>
            </p:extLst>
          </p:nvPr>
        </p:nvGraphicFramePr>
        <p:xfrm>
          <a:off x="615991" y="1287667"/>
          <a:ext cx="5134193" cy="4924816"/>
        </p:xfrm>
        <a:graphic>
          <a:graphicData uri="http://schemas.openxmlformats.org/drawingml/2006/table">
            <a:tbl>
              <a:tblPr firstRow="1" bandRow="1">
                <a:tableStyleId>{5C22544A-7EE6-4342-B048-85BDC9FD1C3A}</a:tableStyleId>
              </a:tblPr>
              <a:tblGrid>
                <a:gridCol w="1173070">
                  <a:extLst>
                    <a:ext uri="{9D8B030D-6E8A-4147-A177-3AD203B41FA5}">
                      <a16:colId xmlns:a16="http://schemas.microsoft.com/office/drawing/2014/main" val="2355062713"/>
                    </a:ext>
                  </a:extLst>
                </a:gridCol>
                <a:gridCol w="3961123">
                  <a:extLst>
                    <a:ext uri="{9D8B030D-6E8A-4147-A177-3AD203B41FA5}">
                      <a16:colId xmlns:a16="http://schemas.microsoft.com/office/drawing/2014/main" val="4294276706"/>
                    </a:ext>
                  </a:extLst>
                </a:gridCol>
              </a:tblGrid>
              <a:tr h="747083">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en-US" altLang="ja-JP" sz="900" b="0">
                          <a:solidFill>
                            <a:schemeClr val="tx1"/>
                          </a:solidFill>
                        </a:rPr>
                        <a:t>DLC</a:t>
                      </a:r>
                      <a:r>
                        <a:rPr kumimoji="1" lang="ja-JP" altLang="en-US" sz="900" b="0">
                          <a:solidFill>
                            <a:schemeClr val="tx1"/>
                          </a:solidFill>
                        </a:rPr>
                        <a:t>と同様に、サーバー内の発熱媒体</a:t>
                      </a:r>
                      <a:r>
                        <a:rPr kumimoji="1" lang="en-US" altLang="ja-JP" sz="900" b="0">
                          <a:solidFill>
                            <a:schemeClr val="tx1"/>
                          </a:solidFill>
                        </a:rPr>
                        <a:t>(CPU </a:t>
                      </a:r>
                      <a:r>
                        <a:rPr kumimoji="1" lang="ja-JP" altLang="en-US" sz="900" b="0">
                          <a:solidFill>
                            <a:schemeClr val="tx1"/>
                          </a:solidFill>
                        </a:rPr>
                        <a:t>、</a:t>
                      </a:r>
                      <a:r>
                        <a:rPr kumimoji="1" lang="en-US" altLang="ja-JP" sz="900" b="0">
                          <a:solidFill>
                            <a:schemeClr val="tx1"/>
                          </a:solidFill>
                        </a:rPr>
                        <a:t>GPU</a:t>
                      </a:r>
                      <a:r>
                        <a:rPr kumimoji="1" lang="ja-JP" altLang="en-US" sz="900" b="0">
                          <a:solidFill>
                            <a:schemeClr val="tx1"/>
                          </a:solidFill>
                        </a:rPr>
                        <a:t>など</a:t>
                      </a:r>
                      <a:r>
                        <a:rPr kumimoji="1" lang="en-US" altLang="ja-JP" sz="900" b="0">
                          <a:solidFill>
                            <a:schemeClr val="tx1"/>
                          </a:solidFill>
                        </a:rPr>
                        <a:t>)</a:t>
                      </a:r>
                      <a:r>
                        <a:rPr kumimoji="1" lang="ja-JP" altLang="en-US" sz="900" b="0">
                          <a:solidFill>
                            <a:schemeClr val="tx1"/>
                          </a:solidFill>
                        </a:rPr>
                        <a:t>上に設置されたコールドプレートに冷却液を直接供給することでサーバーを冷却。</a:t>
                      </a:r>
                      <a:br>
                        <a:rPr kumimoji="1" lang="en-US" altLang="ja-JP" sz="900" b="0">
                          <a:solidFill>
                            <a:schemeClr val="tx1"/>
                          </a:solidFill>
                        </a:rPr>
                      </a:br>
                      <a:r>
                        <a:rPr kumimoji="1" lang="ja-JP" altLang="en-US" sz="900" b="0">
                          <a:solidFill>
                            <a:schemeClr val="tx1"/>
                          </a:solidFill>
                        </a:rPr>
                        <a:t>～</a:t>
                      </a:r>
                      <a:r>
                        <a:rPr kumimoji="1" lang="en-US" altLang="ja-JP" sz="900" b="0">
                          <a:solidFill>
                            <a:schemeClr val="tx1"/>
                          </a:solidFill>
                        </a:rPr>
                        <a:t>80kW/Rack</a:t>
                      </a:r>
                      <a:r>
                        <a:rPr kumimoji="1" lang="ja-JP" altLang="en-US" sz="900" b="0">
                          <a:solidFill>
                            <a:schemeClr val="tx1"/>
                          </a:solidFill>
                        </a:rPr>
                        <a:t>の排熱に対応。サイドカー方式では、</a:t>
                      </a:r>
                      <a:r>
                        <a:rPr kumimoji="1" lang="en-US" altLang="ja-JP" sz="900" b="0">
                          <a:solidFill>
                            <a:schemeClr val="tx1"/>
                          </a:solidFill>
                        </a:rPr>
                        <a:t>CDU(</a:t>
                      </a:r>
                      <a:r>
                        <a:rPr kumimoji="1" lang="ja-JP" altLang="en-US" sz="900" b="0">
                          <a:solidFill>
                            <a:schemeClr val="tx1"/>
                          </a:solidFill>
                        </a:rPr>
                        <a:t>冷水分配装置</a:t>
                      </a:r>
                      <a:r>
                        <a:rPr kumimoji="1" lang="en-US" altLang="ja-JP" sz="900" b="0">
                          <a:solidFill>
                            <a:schemeClr val="tx1"/>
                          </a:solidFill>
                        </a:rPr>
                        <a:t>)</a:t>
                      </a:r>
                      <a:r>
                        <a:rPr kumimoji="1" lang="ja-JP" altLang="en-US" sz="900" b="0">
                          <a:solidFill>
                            <a:schemeClr val="tx1"/>
                          </a:solidFill>
                        </a:rPr>
                        <a:t>をサーバラックの別（隣）のラックに設置し、サーバーによって温められた冷却水を空調により冷却する。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09434">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kern="1200">
                          <a:solidFill>
                            <a:schemeClr val="tx1"/>
                          </a:solidFill>
                          <a:latin typeface="+mn-lt"/>
                          <a:ea typeface="+mn-ea"/>
                          <a:cs typeface="+mn-cs"/>
                        </a:rPr>
                        <a:t>サイドカー方式を導入したと公表している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は無いが、国内の地域に関係なく導入が可能。</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170502">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007772" rtl="0" eaLnBrk="1" latinLnBrk="0" hangingPunct="1">
                        <a:lnSpc>
                          <a:spcPct val="120000"/>
                        </a:lnSpc>
                      </a:pPr>
                      <a:r>
                        <a:rPr kumimoji="1" lang="ja-JP" altLang="en-US" sz="900" kern="1200">
                          <a:solidFill>
                            <a:schemeClr val="tx1"/>
                          </a:solidFill>
                          <a:latin typeface="+mn-lt"/>
                          <a:ea typeface="+mn-ea"/>
                          <a:cs typeface="+mn-cs"/>
                        </a:rPr>
                        <a:t>新設または既設で、液冷用サーバを導入する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168196">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a:solidFill>
                            <a:schemeClr val="tx1"/>
                          </a:solidFill>
                        </a:rPr>
                        <a:t>従来の空冷方式と比較して高発熱のサーバを冷却可能。</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865166">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a:solidFill>
                            <a:schemeClr val="tx1"/>
                          </a:solidFill>
                        </a:rPr>
                        <a:t>【</a:t>
                      </a:r>
                      <a:r>
                        <a:rPr kumimoji="1" lang="ja-JP" altLang="en-US" sz="900" b="0">
                          <a:solidFill>
                            <a:schemeClr val="tx1"/>
                          </a:solidFill>
                        </a:rPr>
                        <a:t>普及状況</a:t>
                      </a:r>
                      <a:r>
                        <a:rPr kumimoji="1" lang="en-US" altLang="ja-JP" sz="900" b="0">
                          <a:solidFill>
                            <a:schemeClr val="tx1"/>
                          </a:solidFill>
                        </a:rPr>
                        <a:t>(</a:t>
                      </a:r>
                      <a:r>
                        <a:rPr kumimoji="1" lang="ja-JP" altLang="en-US" sz="900" b="0">
                          <a:solidFill>
                            <a:schemeClr val="tx1"/>
                          </a:solidFill>
                        </a:rPr>
                        <a:t>国内</a:t>
                      </a:r>
                      <a:r>
                        <a:rPr kumimoji="1" lang="en-US" altLang="ja-JP" sz="900" b="0">
                          <a:solidFill>
                            <a:schemeClr val="tx1"/>
                          </a:solidFill>
                        </a:rPr>
                        <a:t>DC</a:t>
                      </a:r>
                      <a:r>
                        <a:rPr kumimoji="1" lang="ja-JP" altLang="en-US" sz="900" b="0">
                          <a:solidFill>
                            <a:schemeClr val="tx1"/>
                          </a:solidFill>
                        </a:rPr>
                        <a:t>市場 </a:t>
                      </a:r>
                      <a:r>
                        <a:rPr kumimoji="1" lang="en-US" altLang="ja-JP" sz="900" b="0">
                          <a:solidFill>
                            <a:schemeClr val="tx1"/>
                          </a:solidFill>
                        </a:rPr>
                        <a:t>2023</a:t>
                      </a:r>
                      <a:r>
                        <a:rPr kumimoji="1" lang="ja-JP" altLang="en-US" sz="900" b="0">
                          <a:solidFill>
                            <a:schemeClr val="tx1"/>
                          </a:solidFill>
                        </a:rPr>
                        <a:t>年時点</a:t>
                      </a:r>
                      <a:r>
                        <a:rPr kumimoji="1" lang="en-US" altLang="ja-JP" sz="900" b="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液冷式サーバ：占有率は</a:t>
                      </a:r>
                      <a:r>
                        <a:rPr kumimoji="1" lang="en-US" altLang="ja-JP" sz="900" b="0">
                          <a:solidFill>
                            <a:schemeClr val="tx1"/>
                          </a:solidFill>
                        </a:rPr>
                        <a:t>6.5%</a:t>
                      </a:r>
                      <a:r>
                        <a:rPr kumimoji="1" lang="ja-JP" altLang="en-US" sz="900" b="0">
                          <a:solidFill>
                            <a:schemeClr val="tx1"/>
                          </a:solidFill>
                        </a:rPr>
                        <a:t>。</a:t>
                      </a:r>
                      <a:endParaRPr kumimoji="1" lang="en-US" altLang="ja-JP" sz="900" b="0">
                        <a:solidFill>
                          <a:schemeClr val="tx1"/>
                        </a:solidFill>
                      </a:endParaRPr>
                    </a:p>
                    <a:p>
                      <a:pPr marL="0" marR="0" lvl="0" indent="0" algn="l" defTabSz="684524"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市場規模は</a:t>
                      </a:r>
                      <a:r>
                        <a:rPr kumimoji="1" lang="en-US" altLang="ja-JP" sz="900" b="0">
                          <a:solidFill>
                            <a:schemeClr val="tx1"/>
                          </a:solidFill>
                        </a:rPr>
                        <a:t>2</a:t>
                      </a:r>
                      <a:r>
                        <a:rPr kumimoji="1" lang="ja-JP" altLang="en-US" sz="900" b="0">
                          <a:solidFill>
                            <a:schemeClr val="tx1"/>
                          </a:solidFill>
                        </a:rPr>
                        <a:t>億円。</a:t>
                      </a:r>
                      <a:r>
                        <a:rPr kumimoji="1" lang="en-US" altLang="ja-JP" sz="900" b="0">
                          <a:solidFill>
                            <a:schemeClr val="tx1"/>
                          </a:solidFill>
                        </a:rPr>
                        <a:t>※</a:t>
                      </a:r>
                      <a:r>
                        <a:rPr kumimoji="1" lang="ja-JP" altLang="en-US" sz="900" b="0">
                          <a:solidFill>
                            <a:schemeClr val="tx1"/>
                          </a:solidFill>
                        </a:rPr>
                        <a:t>含リアドア型</a:t>
                      </a:r>
                      <a:endParaRPr kumimoji="1" lang="en-US" altLang="ja-JP" sz="900" b="0">
                        <a:solidFill>
                          <a:schemeClr val="tx1"/>
                        </a:solidFill>
                      </a:endParaRPr>
                    </a:p>
                    <a:p>
                      <a:pPr>
                        <a:lnSpc>
                          <a:spcPct val="120000"/>
                        </a:lnSpc>
                      </a:pPr>
                      <a:r>
                        <a:rPr kumimoji="1" lang="en-US" altLang="ja-JP" sz="900" b="0">
                          <a:solidFill>
                            <a:schemeClr val="tx1"/>
                          </a:solidFill>
                        </a:rPr>
                        <a:t>【</a:t>
                      </a:r>
                      <a:r>
                        <a:rPr kumimoji="1" lang="ja-JP" altLang="en-US" sz="900" b="0">
                          <a:solidFill>
                            <a:schemeClr val="tx1"/>
                          </a:solidFill>
                        </a:rPr>
                        <a:t>ポテンシャル</a:t>
                      </a:r>
                      <a:r>
                        <a:rPr kumimoji="1" lang="en-US" altLang="ja-JP" sz="900" b="0">
                          <a:solidFill>
                            <a:schemeClr val="tx1"/>
                          </a:solidFill>
                        </a:rPr>
                        <a:t>(</a:t>
                      </a:r>
                      <a:r>
                        <a:rPr kumimoji="1" lang="ja-JP" altLang="en-US" sz="900" b="0">
                          <a:solidFill>
                            <a:schemeClr val="tx1"/>
                          </a:solidFill>
                        </a:rPr>
                        <a:t>国内</a:t>
                      </a:r>
                      <a:r>
                        <a:rPr kumimoji="1" lang="en-US" altLang="ja-JP" sz="900" b="0">
                          <a:solidFill>
                            <a:schemeClr val="tx1"/>
                          </a:solidFill>
                        </a:rPr>
                        <a:t>DC</a:t>
                      </a:r>
                      <a:r>
                        <a:rPr kumimoji="1" lang="ja-JP" altLang="en-US" sz="900" b="0">
                          <a:solidFill>
                            <a:schemeClr val="tx1"/>
                          </a:solidFill>
                        </a:rPr>
                        <a:t>市場 </a:t>
                      </a:r>
                      <a:r>
                        <a:rPr kumimoji="1" lang="en-US" altLang="ja-JP" sz="900" b="0">
                          <a:solidFill>
                            <a:schemeClr val="tx1"/>
                          </a:solidFill>
                        </a:rPr>
                        <a:t>2024-2029</a:t>
                      </a:r>
                      <a:r>
                        <a:rPr kumimoji="1" lang="ja-JP" altLang="en-US" sz="900" b="0">
                          <a:solidFill>
                            <a:schemeClr val="tx1"/>
                          </a:solidFill>
                        </a:rPr>
                        <a:t>年</a:t>
                      </a:r>
                      <a:r>
                        <a:rPr kumimoji="1" lang="en-US" altLang="ja-JP" sz="900" b="0">
                          <a:solidFill>
                            <a:schemeClr val="tx1"/>
                          </a:solidFill>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a:solidFill>
                            <a:schemeClr val="tx1"/>
                          </a:solidFill>
                        </a:rPr>
                        <a:t>液冷式サーバ：占有率の</a:t>
                      </a:r>
                      <a:r>
                        <a:rPr kumimoji="1" lang="en-US" altLang="ja-JP" sz="900">
                          <a:solidFill>
                            <a:schemeClr val="tx1"/>
                          </a:solidFill>
                        </a:rPr>
                        <a:t>CAGR</a:t>
                      </a:r>
                      <a:r>
                        <a:rPr kumimoji="1" lang="ja-JP" altLang="en-US" sz="900">
                          <a:solidFill>
                            <a:schemeClr val="tx1"/>
                          </a:solidFill>
                        </a:rPr>
                        <a:t>は</a:t>
                      </a:r>
                      <a:r>
                        <a:rPr kumimoji="1" lang="en-US" altLang="ja-JP" sz="900">
                          <a:solidFill>
                            <a:schemeClr val="tx1"/>
                          </a:solidFill>
                        </a:rPr>
                        <a:t>30.3%</a:t>
                      </a:r>
                      <a:r>
                        <a:rPr kumimoji="1" lang="ja-JP" altLang="en-US" sz="900">
                          <a:solidFill>
                            <a:schemeClr val="tx1"/>
                          </a:solidFill>
                        </a:rPr>
                        <a:t>と推測されている。</a:t>
                      </a:r>
                      <a:endParaRPr kumimoji="1" lang="en-US" altLang="ja-JP" sz="90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a:solidFill>
                            <a:schemeClr val="tx1"/>
                          </a:solidFill>
                        </a:rPr>
                        <a:t>市場規模の</a:t>
                      </a:r>
                      <a:r>
                        <a:rPr kumimoji="1" lang="en-US" altLang="ja-JP" sz="900" b="0">
                          <a:solidFill>
                            <a:schemeClr val="tx1"/>
                          </a:solidFill>
                        </a:rPr>
                        <a:t>CAGR</a:t>
                      </a:r>
                      <a:r>
                        <a:rPr kumimoji="1" lang="ja-JP" altLang="en-US" sz="900" b="0">
                          <a:solidFill>
                            <a:schemeClr val="tx1"/>
                          </a:solidFill>
                        </a:rPr>
                        <a:t>は</a:t>
                      </a:r>
                      <a:r>
                        <a:rPr kumimoji="1" lang="en-US" altLang="ja-JP" sz="900" b="0">
                          <a:solidFill>
                            <a:schemeClr val="tx1"/>
                          </a:solidFill>
                        </a:rPr>
                        <a:t>22.4%</a:t>
                      </a:r>
                      <a:r>
                        <a:rPr kumimoji="1" lang="ja-JP" altLang="en-US" sz="900" b="0">
                          <a:solidFill>
                            <a:schemeClr val="tx1"/>
                          </a:solidFill>
                        </a:rPr>
                        <a:t>と推測されている。</a:t>
                      </a:r>
                      <a:r>
                        <a:rPr kumimoji="1" lang="en-US" altLang="ja-JP" sz="900" b="0">
                          <a:solidFill>
                            <a:schemeClr val="tx1"/>
                          </a:solidFill>
                        </a:rPr>
                        <a:t>※</a:t>
                      </a:r>
                      <a:r>
                        <a:rPr kumimoji="1" lang="ja-JP" altLang="en-US" sz="900" b="0">
                          <a:solidFill>
                            <a:schemeClr val="tx1"/>
                          </a:solidFill>
                        </a:rPr>
                        <a:t>含リアドア型</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28397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サーバーによって温められた冷却水をサーバールームの空調で冷却するため、サーバールーム全体の空調に影響を与える場合がある。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862861">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rPr>
                        <a:t>サイドカーおよび高発熱のサーバーを導入するため、サーバールーム内の空調の影響等を事前に調査しておくことが望ましい。</a:t>
                      </a:r>
                      <a:endParaRPr kumimoji="1" lang="en-US" altLang="ja-JP" sz="90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rPr>
                        <a:t>機器の所有区分や責任分界点を整理する必要がある。</a:t>
                      </a:r>
                      <a:r>
                        <a:rPr kumimoji="1" lang="ja-JP" altLang="en-US" sz="900" b="0" dirty="0">
                          <a:solidFill>
                            <a:schemeClr val="tx1"/>
                          </a:solidFill>
                        </a:rPr>
                        <a:t>例えば、</a:t>
                      </a:r>
                      <a:r>
                        <a:rPr kumimoji="1" lang="en-US" altLang="ja-JP" sz="900" b="0" dirty="0">
                          <a:solidFill>
                            <a:schemeClr val="tx1"/>
                          </a:solidFill>
                        </a:rPr>
                        <a:t>DC</a:t>
                      </a:r>
                      <a:r>
                        <a:rPr kumimoji="1" lang="ja-JP" altLang="en-US" sz="900" b="0" dirty="0">
                          <a:solidFill>
                            <a:schemeClr val="tx1"/>
                          </a:solidFill>
                        </a:rPr>
                        <a:t>事業者がファシリティ設備として</a:t>
                      </a:r>
                      <a:r>
                        <a:rPr kumimoji="1" lang="en-US" altLang="ja-JP" sz="900" b="0" dirty="0">
                          <a:solidFill>
                            <a:schemeClr val="tx1"/>
                          </a:solidFill>
                        </a:rPr>
                        <a:t>CDU</a:t>
                      </a:r>
                      <a:r>
                        <a:rPr kumimoji="1" lang="ja-JP" altLang="en-US" sz="900" b="0" dirty="0">
                          <a:solidFill>
                            <a:schemeClr val="tx1"/>
                          </a:solidFill>
                        </a:rPr>
                        <a:t>を予め整備しているケース、ユーザが自社のラックを冷却するために</a:t>
                      </a:r>
                      <a:r>
                        <a:rPr kumimoji="1" lang="en-US" altLang="ja-JP" sz="900" b="0" dirty="0">
                          <a:solidFill>
                            <a:schemeClr val="tx1"/>
                          </a:solidFill>
                        </a:rPr>
                        <a:t>IT </a:t>
                      </a:r>
                      <a:r>
                        <a:rPr kumimoji="1" lang="ja-JP" altLang="en-US" sz="900" b="0" dirty="0">
                          <a:solidFill>
                            <a:schemeClr val="tx1"/>
                          </a:solidFill>
                        </a:rPr>
                        <a:t>機器とともに</a:t>
                      </a:r>
                      <a:r>
                        <a:rPr kumimoji="1" lang="en-US" altLang="ja-JP" sz="900" b="0" dirty="0">
                          <a:solidFill>
                            <a:schemeClr val="tx1"/>
                          </a:solidFill>
                        </a:rPr>
                        <a:t>CDU</a:t>
                      </a:r>
                      <a:r>
                        <a:rPr kumimoji="1" lang="ja-JP" altLang="en-US" sz="900" b="0" dirty="0">
                          <a:solidFill>
                            <a:schemeClr val="tx1"/>
                          </a:solidFill>
                        </a:rPr>
                        <a:t>を持ち込むケースが考えられる。</a:t>
                      </a:r>
                      <a:endParaRPr kumimoji="1" lang="en-US" altLang="ja-JP" sz="90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dirty="0">
                          <a:solidFill>
                            <a:schemeClr val="tx1"/>
                          </a:solidFill>
                        </a:rPr>
                        <a:t>特に</a:t>
                      </a:r>
                      <a:r>
                        <a:rPr kumimoji="1" lang="en-US" altLang="ja-JP" sz="900" b="0" dirty="0">
                          <a:solidFill>
                            <a:schemeClr val="tx1"/>
                          </a:solidFill>
                        </a:rPr>
                        <a:t>DC</a:t>
                      </a:r>
                      <a:r>
                        <a:rPr kumimoji="1" lang="ja-JP" altLang="en-US" sz="900" b="0" dirty="0">
                          <a:solidFill>
                            <a:schemeClr val="tx1"/>
                          </a:solidFill>
                        </a:rPr>
                        <a:t>事業者が</a:t>
                      </a:r>
                      <a:r>
                        <a:rPr kumimoji="1" lang="en-US" altLang="ja-JP" sz="900" b="0" dirty="0">
                          <a:solidFill>
                            <a:schemeClr val="tx1"/>
                          </a:solidFill>
                        </a:rPr>
                        <a:t>CDU</a:t>
                      </a:r>
                      <a:r>
                        <a:rPr kumimoji="1" lang="ja-JP" altLang="en-US" sz="900" b="0" dirty="0">
                          <a:solidFill>
                            <a:schemeClr val="tx1"/>
                          </a:solidFill>
                        </a:rPr>
                        <a:t>を整備している場合、サーバーラックと接続するマニフォールドの形状や冷却水の流量等について、テナントと事前に確認する必要がある。</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68196">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都度ベンダに要確認</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15491">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都度見積り</a:t>
                      </a:r>
                      <a:endParaRPr kumimoji="1" lang="ja-JP" altLang="en-US"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283974">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dirty="0">
                          <a:solidFill>
                            <a:schemeClr val="tx1"/>
                          </a:solidFill>
                        </a:rPr>
                        <a:t>液冷式サーバ：</a:t>
                      </a:r>
                      <a:r>
                        <a:rPr kumimoji="1" lang="en-US" altLang="ja-JP" sz="900" dirty="0">
                          <a:solidFill>
                            <a:schemeClr val="tx1"/>
                          </a:solidFill>
                        </a:rPr>
                        <a:t>Supermicro</a:t>
                      </a:r>
                      <a:r>
                        <a:rPr kumimoji="1" lang="ja-JP" altLang="en-US" sz="900" dirty="0">
                          <a:solidFill>
                            <a:schemeClr val="tx1"/>
                          </a:solidFill>
                        </a:rPr>
                        <a:t>、</a:t>
                      </a:r>
                      <a:r>
                        <a:rPr kumimoji="1" lang="en-US" altLang="ja-JP" sz="900" dirty="0">
                          <a:solidFill>
                            <a:schemeClr val="tx1"/>
                          </a:solidFill>
                        </a:rPr>
                        <a:t>Dell Technologies</a:t>
                      </a:r>
                      <a:r>
                        <a:rPr kumimoji="1" lang="ja-JP" altLang="en-US" sz="900" dirty="0">
                          <a:solidFill>
                            <a:schemeClr val="tx1"/>
                          </a:solidFill>
                        </a:rPr>
                        <a:t>、</a:t>
                      </a:r>
                      <a:r>
                        <a:rPr kumimoji="1" lang="en-US" altLang="ja-JP" sz="900" dirty="0">
                          <a:solidFill>
                            <a:schemeClr val="tx1"/>
                          </a:solidFill>
                        </a:rPr>
                        <a:t>HPE</a:t>
                      </a:r>
                      <a:r>
                        <a:rPr kumimoji="1" lang="ja-JP" altLang="en-US" sz="900" dirty="0">
                          <a:solidFill>
                            <a:schemeClr val="tx1"/>
                          </a:solidFill>
                        </a:rPr>
                        <a:t>、</a:t>
                      </a:r>
                      <a:r>
                        <a:rPr kumimoji="1" lang="en-US" altLang="ja-JP" sz="900" dirty="0">
                          <a:solidFill>
                            <a:schemeClr val="tx1"/>
                          </a:solidFill>
                        </a:rPr>
                        <a:t>NVIDIA</a:t>
                      </a:r>
                      <a:r>
                        <a:rPr kumimoji="1" lang="ja-JP" altLang="en-US" sz="900" dirty="0">
                          <a:solidFill>
                            <a:schemeClr val="tx1"/>
                          </a:solidFill>
                        </a:rPr>
                        <a:t>等</a:t>
                      </a:r>
                      <a:endParaRPr kumimoji="1" lang="en-US" altLang="ja-JP" sz="900" dirty="0">
                        <a:solidFill>
                          <a:schemeClr val="tx1"/>
                        </a:solidFill>
                      </a:endParaRPr>
                    </a:p>
                    <a:p>
                      <a:r>
                        <a:rPr kumimoji="1" lang="en-US" altLang="ja-JP" sz="900" dirty="0">
                          <a:solidFill>
                            <a:schemeClr val="tx1"/>
                          </a:solidFill>
                        </a:rPr>
                        <a:t>CDU</a:t>
                      </a:r>
                      <a:r>
                        <a:rPr kumimoji="1" lang="ja-JP" altLang="en-US" sz="900" dirty="0">
                          <a:solidFill>
                            <a:schemeClr val="tx1"/>
                          </a:solidFill>
                        </a:rPr>
                        <a:t>：</a:t>
                      </a:r>
                      <a:r>
                        <a:rPr kumimoji="1" lang="en-US" altLang="ja-JP" sz="900" dirty="0">
                          <a:solidFill>
                            <a:schemeClr val="tx1"/>
                          </a:solidFill>
                        </a:rPr>
                        <a:t>ASUS</a:t>
                      </a:r>
                      <a:r>
                        <a:rPr kumimoji="1" lang="ja-JP" altLang="en-US" sz="900" dirty="0">
                          <a:solidFill>
                            <a:schemeClr val="tx1"/>
                          </a:solidFill>
                        </a:rPr>
                        <a:t>、シュナイダーエレクトリック、</a:t>
                      </a:r>
                      <a:r>
                        <a:rPr kumimoji="1" lang="en-US" altLang="ja-JP" sz="900" dirty="0" err="1">
                          <a:solidFill>
                            <a:schemeClr val="tx1"/>
                          </a:solidFill>
                        </a:rPr>
                        <a:t>nVent</a:t>
                      </a:r>
                      <a:r>
                        <a:rPr kumimoji="1" lang="ja-JP" altLang="en-US" sz="900" dirty="0">
                          <a:solidFill>
                            <a:schemeClr val="tx1"/>
                          </a:solidFill>
                        </a:rPr>
                        <a:t>、</a:t>
                      </a:r>
                      <a:r>
                        <a:rPr kumimoji="1" lang="en-US" altLang="ja-JP" sz="900" dirty="0">
                          <a:solidFill>
                            <a:schemeClr val="tx1"/>
                          </a:solidFill>
                        </a:rPr>
                        <a:t>Quanta</a:t>
                      </a:r>
                      <a:r>
                        <a:rPr kumimoji="1" lang="ja-JP" altLang="en-US" sz="90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8" name="テキスト ボックス 7">
            <a:extLst>
              <a:ext uri="{FF2B5EF4-FFF2-40B4-BE49-F238E27FC236}">
                <a16:creationId xmlns:a16="http://schemas.microsoft.com/office/drawing/2014/main" id="{D0AA2B4F-CA51-E1B3-27F8-29FA7A6737BD}"/>
              </a:ext>
            </a:extLst>
          </p:cNvPr>
          <p:cNvSpPr txBox="1"/>
          <p:nvPr/>
        </p:nvSpPr>
        <p:spPr>
          <a:xfrm>
            <a:off x="6063514" y="3182779"/>
            <a:ext cx="2996722" cy="246221"/>
          </a:xfrm>
          <a:prstGeom prst="rect">
            <a:avLst/>
          </a:prstGeom>
          <a:noFill/>
        </p:spPr>
        <p:txBody>
          <a:bodyPr wrap="square">
            <a:spAutoFit/>
          </a:bodyPr>
          <a:lstStyle/>
          <a:p>
            <a:pPr algn="ctr"/>
            <a:r>
              <a:rPr lang="ja-JP" altLang="en-US" sz="1000"/>
              <a:t>サイドカーによる冷却のイメージ</a:t>
            </a:r>
          </a:p>
        </p:txBody>
      </p:sp>
      <p:graphicFrame>
        <p:nvGraphicFramePr>
          <p:cNvPr id="13" name="表 12">
            <a:extLst>
              <a:ext uri="{FF2B5EF4-FFF2-40B4-BE49-F238E27FC236}">
                <a16:creationId xmlns:a16="http://schemas.microsoft.com/office/drawing/2014/main" id="{13FA1716-A962-068E-8A5A-2B5C25937296}"/>
              </a:ext>
            </a:extLst>
          </p:cNvPr>
          <p:cNvGraphicFramePr>
            <a:graphicFrameLocks noGrp="1"/>
          </p:cNvGraphicFramePr>
          <p:nvPr/>
        </p:nvGraphicFramePr>
        <p:xfrm>
          <a:off x="6063514" y="3678465"/>
          <a:ext cx="2996727" cy="1852275"/>
        </p:xfrm>
        <a:graphic>
          <a:graphicData uri="http://schemas.openxmlformats.org/drawingml/2006/table">
            <a:tbl>
              <a:tblPr firstRow="1" bandRow="1">
                <a:tableStyleId>{5C22544A-7EE6-4342-B048-85BDC9FD1C3A}</a:tableStyleId>
              </a:tblPr>
              <a:tblGrid>
                <a:gridCol w="274363">
                  <a:extLst>
                    <a:ext uri="{9D8B030D-6E8A-4147-A177-3AD203B41FA5}">
                      <a16:colId xmlns:a16="http://schemas.microsoft.com/office/drawing/2014/main" val="1422264055"/>
                    </a:ext>
                  </a:extLst>
                </a:gridCol>
                <a:gridCol w="274363">
                  <a:extLst>
                    <a:ext uri="{9D8B030D-6E8A-4147-A177-3AD203B41FA5}">
                      <a16:colId xmlns:a16="http://schemas.microsoft.com/office/drawing/2014/main" val="1292315689"/>
                    </a:ext>
                  </a:extLst>
                </a:gridCol>
                <a:gridCol w="274363">
                  <a:extLst>
                    <a:ext uri="{9D8B030D-6E8A-4147-A177-3AD203B41FA5}">
                      <a16:colId xmlns:a16="http://schemas.microsoft.com/office/drawing/2014/main" val="2308551829"/>
                    </a:ext>
                  </a:extLst>
                </a:gridCol>
                <a:gridCol w="274363">
                  <a:extLst>
                    <a:ext uri="{9D8B030D-6E8A-4147-A177-3AD203B41FA5}">
                      <a16:colId xmlns:a16="http://schemas.microsoft.com/office/drawing/2014/main" val="3324330423"/>
                    </a:ext>
                  </a:extLst>
                </a:gridCol>
                <a:gridCol w="274363">
                  <a:extLst>
                    <a:ext uri="{9D8B030D-6E8A-4147-A177-3AD203B41FA5}">
                      <a16:colId xmlns:a16="http://schemas.microsoft.com/office/drawing/2014/main" val="3849942246"/>
                    </a:ext>
                  </a:extLst>
                </a:gridCol>
                <a:gridCol w="406228">
                  <a:extLst>
                    <a:ext uri="{9D8B030D-6E8A-4147-A177-3AD203B41FA5}">
                      <a16:colId xmlns:a16="http://schemas.microsoft.com/office/drawing/2014/main" val="3000997300"/>
                    </a:ext>
                  </a:extLst>
                </a:gridCol>
                <a:gridCol w="406228">
                  <a:extLst>
                    <a:ext uri="{9D8B030D-6E8A-4147-A177-3AD203B41FA5}">
                      <a16:colId xmlns:a16="http://schemas.microsoft.com/office/drawing/2014/main" val="364162719"/>
                    </a:ext>
                  </a:extLst>
                </a:gridCol>
                <a:gridCol w="406228">
                  <a:extLst>
                    <a:ext uri="{9D8B030D-6E8A-4147-A177-3AD203B41FA5}">
                      <a16:colId xmlns:a16="http://schemas.microsoft.com/office/drawing/2014/main" val="904670386"/>
                    </a:ext>
                  </a:extLst>
                </a:gridCol>
                <a:gridCol w="406228">
                  <a:extLst>
                    <a:ext uri="{9D8B030D-6E8A-4147-A177-3AD203B41FA5}">
                      <a16:colId xmlns:a16="http://schemas.microsoft.com/office/drawing/2014/main" val="499102923"/>
                    </a:ext>
                  </a:extLst>
                </a:gridCol>
              </a:tblGrid>
              <a:tr h="1852275">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sz="1200"/>
                    </a:p>
                  </a:txBody>
                  <a:tcPr marL="82953" marR="82953" marT="41476" marB="4147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extLst>
                  <a:ext uri="{0D108BD9-81ED-4DB2-BD59-A6C34878D82A}">
                    <a16:rowId xmlns:a16="http://schemas.microsoft.com/office/drawing/2014/main" val="4054527771"/>
                  </a:ext>
                </a:extLst>
              </a:tr>
            </a:tbl>
          </a:graphicData>
        </a:graphic>
      </p:graphicFrame>
      <p:grpSp>
        <p:nvGrpSpPr>
          <p:cNvPr id="21" name="グループ化 20">
            <a:extLst>
              <a:ext uri="{FF2B5EF4-FFF2-40B4-BE49-F238E27FC236}">
                <a16:creationId xmlns:a16="http://schemas.microsoft.com/office/drawing/2014/main" id="{BBDF92E4-3DFB-F229-057A-27BBF1D7E397}"/>
              </a:ext>
            </a:extLst>
          </p:cNvPr>
          <p:cNvGrpSpPr/>
          <p:nvPr/>
        </p:nvGrpSpPr>
        <p:grpSpPr>
          <a:xfrm>
            <a:off x="5900203" y="4788978"/>
            <a:ext cx="783892" cy="391946"/>
            <a:chOff x="6083635" y="5508029"/>
            <a:chExt cx="864096" cy="432048"/>
          </a:xfrm>
          <a:solidFill>
            <a:schemeClr val="bg1"/>
          </a:solidFill>
        </p:grpSpPr>
        <p:sp>
          <p:nvSpPr>
            <p:cNvPr id="14" name="四角形: 角を丸くする 13">
              <a:extLst>
                <a:ext uri="{FF2B5EF4-FFF2-40B4-BE49-F238E27FC236}">
                  <a16:creationId xmlns:a16="http://schemas.microsoft.com/office/drawing/2014/main" id="{6DC29B88-DC70-6686-1949-8FDD02F0026D}"/>
                </a:ext>
              </a:extLst>
            </p:cNvPr>
            <p:cNvSpPr/>
            <p:nvPr/>
          </p:nvSpPr>
          <p:spPr>
            <a:xfrm>
              <a:off x="6263655" y="5508029"/>
              <a:ext cx="504056"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t" anchorCtr="0">
              <a:noAutofit/>
            </a:bodyPr>
            <a:lstStyle/>
            <a:p>
              <a:pPr>
                <a:lnSpc>
                  <a:spcPct val="130000"/>
                </a:lnSpc>
                <a:spcAft>
                  <a:spcPts val="1089"/>
                </a:spcAft>
              </a:pPr>
              <a:endParaRPr lang="ja-JP" altLang="en-US" sz="726">
                <a:solidFill>
                  <a:schemeClr val="tx1"/>
                </a:solidFill>
                <a:latin typeface="+mn-ea"/>
              </a:endParaRPr>
            </a:p>
          </p:txBody>
        </p:sp>
        <p:sp>
          <p:nvSpPr>
            <p:cNvPr id="16" name="テキスト ボックス 15">
              <a:extLst>
                <a:ext uri="{FF2B5EF4-FFF2-40B4-BE49-F238E27FC236}">
                  <a16:creationId xmlns:a16="http://schemas.microsoft.com/office/drawing/2014/main" id="{953FCD12-8259-1901-57A6-71D120AFE69F}"/>
                </a:ext>
              </a:extLst>
            </p:cNvPr>
            <p:cNvSpPr txBox="1"/>
            <p:nvPr/>
          </p:nvSpPr>
          <p:spPr>
            <a:xfrm>
              <a:off x="6083635" y="5530475"/>
              <a:ext cx="864096" cy="396731"/>
            </a:xfrm>
            <a:prstGeom prst="rect">
              <a:avLst/>
            </a:prstGeom>
            <a:noFill/>
            <a:ln>
              <a:noFill/>
            </a:ln>
          </p:spPr>
          <p:txBody>
            <a:bodyPr wrap="square">
              <a:spAutoFit/>
            </a:bodyPr>
            <a:lstStyle/>
            <a:p>
              <a:pPr algn="ctr">
                <a:lnSpc>
                  <a:spcPct val="130000"/>
                </a:lnSpc>
              </a:pPr>
              <a:r>
                <a:rPr lang="ja-JP" altLang="en-US" sz="726">
                  <a:latin typeface="+mn-ea"/>
                </a:rPr>
                <a:t>パッケージ</a:t>
              </a:r>
              <a:endParaRPr lang="en-US" altLang="ja-JP" sz="726">
                <a:latin typeface="+mn-ea"/>
              </a:endParaRPr>
            </a:p>
            <a:p>
              <a:pPr algn="ctr">
                <a:lnSpc>
                  <a:spcPct val="130000"/>
                </a:lnSpc>
              </a:pPr>
              <a:r>
                <a:rPr lang="ja-JP" altLang="en-US" sz="726">
                  <a:latin typeface="+mn-ea"/>
                </a:rPr>
                <a:t>空調</a:t>
              </a:r>
            </a:p>
          </p:txBody>
        </p:sp>
      </p:grpSp>
      <p:grpSp>
        <p:nvGrpSpPr>
          <p:cNvPr id="20" name="グループ化 19">
            <a:extLst>
              <a:ext uri="{FF2B5EF4-FFF2-40B4-BE49-F238E27FC236}">
                <a16:creationId xmlns:a16="http://schemas.microsoft.com/office/drawing/2014/main" id="{78F84F4D-A8EB-FA26-7FBA-21C9BF4448CF}"/>
              </a:ext>
            </a:extLst>
          </p:cNvPr>
          <p:cNvGrpSpPr/>
          <p:nvPr/>
        </p:nvGrpSpPr>
        <p:grpSpPr>
          <a:xfrm>
            <a:off x="6325452" y="4318345"/>
            <a:ext cx="848575" cy="391946"/>
            <a:chOff x="6552393" y="4796051"/>
            <a:chExt cx="935397" cy="432048"/>
          </a:xfrm>
          <a:solidFill>
            <a:schemeClr val="bg1"/>
          </a:solidFill>
        </p:grpSpPr>
        <p:sp>
          <p:nvSpPr>
            <p:cNvPr id="17" name="四角形: 角を丸くする 16">
              <a:extLst>
                <a:ext uri="{FF2B5EF4-FFF2-40B4-BE49-F238E27FC236}">
                  <a16:creationId xmlns:a16="http://schemas.microsoft.com/office/drawing/2014/main" id="{002F1783-77A7-FC97-E62C-1E85BD08F2F3}"/>
                </a:ext>
              </a:extLst>
            </p:cNvPr>
            <p:cNvSpPr/>
            <p:nvPr/>
          </p:nvSpPr>
          <p:spPr>
            <a:xfrm>
              <a:off x="6552393" y="4796051"/>
              <a:ext cx="935397" cy="432048"/>
            </a:xfrm>
            <a:prstGeom prst="roundRect">
              <a:avLst/>
            </a:prstGeom>
            <a:ln/>
          </p:spPr>
          <p:style>
            <a:lnRef idx="2">
              <a:schemeClr val="accent2"/>
            </a:lnRef>
            <a:fillRef idx="1">
              <a:schemeClr val="lt1"/>
            </a:fillRef>
            <a:effectRef idx="0">
              <a:schemeClr val="accent2"/>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19" name="テキスト ボックス 18">
              <a:extLst>
                <a:ext uri="{FF2B5EF4-FFF2-40B4-BE49-F238E27FC236}">
                  <a16:creationId xmlns:a16="http://schemas.microsoft.com/office/drawing/2014/main" id="{ABBAB520-00D5-C3FF-9C2C-FDE69ABCFBA5}"/>
                </a:ext>
              </a:extLst>
            </p:cNvPr>
            <p:cNvSpPr txBox="1"/>
            <p:nvPr/>
          </p:nvSpPr>
          <p:spPr>
            <a:xfrm>
              <a:off x="6624752" y="4818497"/>
              <a:ext cx="790678" cy="396731"/>
            </a:xfrm>
            <a:prstGeom prst="rect">
              <a:avLst/>
            </a:prstGeom>
            <a:noFill/>
            <a:ln>
              <a:noFill/>
            </a:ln>
          </p:spPr>
          <p:txBody>
            <a:bodyPr wrap="square">
              <a:spAutoFit/>
            </a:bodyPr>
            <a:lstStyle/>
            <a:p>
              <a:pPr algn="ctr">
                <a:lnSpc>
                  <a:spcPct val="130000"/>
                </a:lnSpc>
              </a:pPr>
              <a:r>
                <a:rPr lang="en-US" altLang="ja-JP" sz="726">
                  <a:latin typeface="+mn-ea"/>
                </a:rPr>
                <a:t>AHU※</a:t>
              </a:r>
            </a:p>
            <a:p>
              <a:pPr algn="ctr">
                <a:lnSpc>
                  <a:spcPct val="130000"/>
                </a:lnSpc>
              </a:pPr>
              <a:r>
                <a:rPr lang="ja-JP" altLang="en-US" sz="726">
                  <a:latin typeface="+mn-ea"/>
                </a:rPr>
                <a:t>床吹</a:t>
              </a:r>
              <a:r>
                <a:rPr lang="en-US" altLang="ja-JP" sz="726">
                  <a:latin typeface="+mn-ea"/>
                </a:rPr>
                <a:t>/</a:t>
              </a:r>
              <a:r>
                <a:rPr lang="ja-JP" altLang="en-US" sz="726">
                  <a:latin typeface="+mn-ea"/>
                </a:rPr>
                <a:t>壁吹型</a:t>
              </a:r>
            </a:p>
          </p:txBody>
        </p:sp>
      </p:grpSp>
      <p:sp>
        <p:nvSpPr>
          <p:cNvPr id="22" name="テキスト ボックス 21">
            <a:extLst>
              <a:ext uri="{FF2B5EF4-FFF2-40B4-BE49-F238E27FC236}">
                <a16:creationId xmlns:a16="http://schemas.microsoft.com/office/drawing/2014/main" id="{B77C2DB9-7B8C-8B3A-C5C1-C10BD9A8F0E5}"/>
              </a:ext>
            </a:extLst>
          </p:cNvPr>
          <p:cNvSpPr txBox="1"/>
          <p:nvPr/>
        </p:nvSpPr>
        <p:spPr>
          <a:xfrm>
            <a:off x="6063514" y="5985237"/>
            <a:ext cx="3135569" cy="204030"/>
          </a:xfrm>
          <a:prstGeom prst="rect">
            <a:avLst/>
          </a:prstGeom>
          <a:noFill/>
        </p:spPr>
        <p:txBody>
          <a:bodyPr wrap="square">
            <a:spAutoFit/>
          </a:bodyPr>
          <a:lstStyle/>
          <a:p>
            <a:r>
              <a:rPr lang="en-US" altLang="ja-JP" sz="726"/>
              <a:t>※Air Handling Unit</a:t>
            </a:r>
            <a:r>
              <a:rPr lang="ja-JP" altLang="en-US" sz="726"/>
              <a:t>の略称。大規模施設に設置される大型の空調設備。</a:t>
            </a:r>
            <a:endParaRPr lang="en-US" altLang="ja-JP" sz="726"/>
          </a:p>
        </p:txBody>
      </p:sp>
      <p:grpSp>
        <p:nvGrpSpPr>
          <p:cNvPr id="23" name="グループ化 22">
            <a:extLst>
              <a:ext uri="{FF2B5EF4-FFF2-40B4-BE49-F238E27FC236}">
                <a16:creationId xmlns:a16="http://schemas.microsoft.com/office/drawing/2014/main" id="{D51F7D4B-45A3-05EB-6579-8DAB48E78DF7}"/>
              </a:ext>
            </a:extLst>
          </p:cNvPr>
          <p:cNvGrpSpPr/>
          <p:nvPr/>
        </p:nvGrpSpPr>
        <p:grpSpPr>
          <a:xfrm>
            <a:off x="7226178" y="4788978"/>
            <a:ext cx="927716" cy="391946"/>
            <a:chOff x="6552393" y="4796051"/>
            <a:chExt cx="935397" cy="432048"/>
          </a:xfrm>
          <a:solidFill>
            <a:schemeClr val="bg1"/>
          </a:solidFill>
        </p:grpSpPr>
        <p:sp>
          <p:nvSpPr>
            <p:cNvPr id="24" name="四角形: 角を丸くする 23">
              <a:extLst>
                <a:ext uri="{FF2B5EF4-FFF2-40B4-BE49-F238E27FC236}">
                  <a16:creationId xmlns:a16="http://schemas.microsoft.com/office/drawing/2014/main" id="{70C2ADCF-F82D-DAD5-9A61-0619990C867E}"/>
                </a:ext>
              </a:extLst>
            </p:cNvPr>
            <p:cNvSpPr/>
            <p:nvPr/>
          </p:nvSpPr>
          <p:spPr>
            <a:xfrm>
              <a:off x="6552393" y="4796051"/>
              <a:ext cx="935397" cy="432048"/>
            </a:xfrm>
            <a:prstGeom prst="roundRect">
              <a:avLst/>
            </a:prstGeom>
            <a:solidFill>
              <a:schemeClr val="bg1"/>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5" name="テキスト ボックス 24">
              <a:extLst>
                <a:ext uri="{FF2B5EF4-FFF2-40B4-BE49-F238E27FC236}">
                  <a16:creationId xmlns:a16="http://schemas.microsoft.com/office/drawing/2014/main" id="{078C1AAF-557D-32E3-ED0B-E5EB489A51BB}"/>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リアドア</a:t>
              </a:r>
            </a:p>
          </p:txBody>
        </p:sp>
      </p:grpSp>
      <p:grpSp>
        <p:nvGrpSpPr>
          <p:cNvPr id="26" name="グループ化 25">
            <a:extLst>
              <a:ext uri="{FF2B5EF4-FFF2-40B4-BE49-F238E27FC236}">
                <a16:creationId xmlns:a16="http://schemas.microsoft.com/office/drawing/2014/main" id="{CD852898-0A9D-92BC-D0CB-77EF2FE1D67E}"/>
              </a:ext>
            </a:extLst>
          </p:cNvPr>
          <p:cNvGrpSpPr/>
          <p:nvPr/>
        </p:nvGrpSpPr>
        <p:grpSpPr>
          <a:xfrm>
            <a:off x="7226177" y="4318345"/>
            <a:ext cx="1443159" cy="391946"/>
            <a:chOff x="6552393" y="4796051"/>
            <a:chExt cx="935397" cy="432048"/>
          </a:xfrm>
          <a:solidFill>
            <a:schemeClr val="bg1"/>
          </a:solidFill>
        </p:grpSpPr>
        <p:sp>
          <p:nvSpPr>
            <p:cNvPr id="27" name="四角形: 角を丸くする 26">
              <a:extLst>
                <a:ext uri="{FF2B5EF4-FFF2-40B4-BE49-F238E27FC236}">
                  <a16:creationId xmlns:a16="http://schemas.microsoft.com/office/drawing/2014/main" id="{C890AE0D-D7D6-57D1-0EF5-85BA711B05FE}"/>
                </a:ext>
              </a:extLst>
            </p:cNvPr>
            <p:cNvSpPr/>
            <p:nvPr/>
          </p:nvSpPr>
          <p:spPr>
            <a:xfrm>
              <a:off x="6552393" y="4796051"/>
              <a:ext cx="935397" cy="432048"/>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28" name="テキスト ボックス 27">
              <a:extLst>
                <a:ext uri="{FF2B5EF4-FFF2-40B4-BE49-F238E27FC236}">
                  <a16:creationId xmlns:a16="http://schemas.microsoft.com/office/drawing/2014/main" id="{17BF5F87-7ED0-8BE6-B5AE-FB7F82073D78}"/>
                </a:ext>
              </a:extLst>
            </p:cNvPr>
            <p:cNvSpPr txBox="1"/>
            <p:nvPr/>
          </p:nvSpPr>
          <p:spPr>
            <a:xfrm>
              <a:off x="6624752" y="4813710"/>
              <a:ext cx="790679" cy="396731"/>
            </a:xfrm>
            <a:prstGeom prst="rect">
              <a:avLst/>
            </a:prstGeom>
            <a:noFill/>
            <a:ln>
              <a:noFill/>
            </a:ln>
          </p:spPr>
          <p:txBody>
            <a:bodyPr wrap="square" anchor="ctr">
              <a:spAutoFit/>
            </a:bodyPr>
            <a:lstStyle/>
            <a:p>
              <a:pPr algn="ctr">
                <a:lnSpc>
                  <a:spcPct val="130000"/>
                </a:lnSpc>
              </a:pPr>
              <a:r>
                <a:rPr lang="en-US" altLang="ja-JP" sz="726" b="1">
                  <a:solidFill>
                    <a:schemeClr val="bg1"/>
                  </a:solidFill>
                  <a:latin typeface="+mn-ea"/>
                </a:rPr>
                <a:t>DLC</a:t>
              </a:r>
            </a:p>
            <a:p>
              <a:pPr algn="ctr">
                <a:lnSpc>
                  <a:spcPct val="130000"/>
                </a:lnSpc>
              </a:pPr>
              <a:r>
                <a:rPr lang="ja-JP" altLang="en-US" sz="726" b="1">
                  <a:solidFill>
                    <a:schemeClr val="bg1"/>
                  </a:solidFill>
                  <a:latin typeface="+mn-ea"/>
                </a:rPr>
                <a:t>サイドカー</a:t>
              </a:r>
            </a:p>
          </p:txBody>
        </p:sp>
      </p:grpSp>
      <p:grpSp>
        <p:nvGrpSpPr>
          <p:cNvPr id="29" name="グループ化 28">
            <a:extLst>
              <a:ext uri="{FF2B5EF4-FFF2-40B4-BE49-F238E27FC236}">
                <a16:creationId xmlns:a16="http://schemas.microsoft.com/office/drawing/2014/main" id="{E29E5FB8-3DBB-01F9-4A6C-C2E551101BF8}"/>
              </a:ext>
            </a:extLst>
          </p:cNvPr>
          <p:cNvGrpSpPr/>
          <p:nvPr/>
        </p:nvGrpSpPr>
        <p:grpSpPr>
          <a:xfrm>
            <a:off x="7555852" y="3847712"/>
            <a:ext cx="1504384" cy="391946"/>
            <a:chOff x="6552393" y="4796051"/>
            <a:chExt cx="935397" cy="432048"/>
          </a:xfrm>
          <a:solidFill>
            <a:schemeClr val="bg1"/>
          </a:solidFill>
        </p:grpSpPr>
        <p:sp>
          <p:nvSpPr>
            <p:cNvPr id="30" name="四角形: 角を丸くする 29">
              <a:extLst>
                <a:ext uri="{FF2B5EF4-FFF2-40B4-BE49-F238E27FC236}">
                  <a16:creationId xmlns:a16="http://schemas.microsoft.com/office/drawing/2014/main" id="{56A51259-FBA0-B682-0E35-8F5719257E87}"/>
                </a:ext>
              </a:extLst>
            </p:cNvPr>
            <p:cNvSpPr/>
            <p:nvPr/>
          </p:nvSpPr>
          <p:spPr>
            <a:xfrm>
              <a:off x="6552393" y="4796051"/>
              <a:ext cx="935397" cy="432048"/>
            </a:xfrm>
            <a:prstGeom prst="roundRect">
              <a:avLst/>
            </a:prstGeom>
            <a:ln/>
          </p:spPr>
          <p:style>
            <a:lnRef idx="2">
              <a:schemeClr val="accent6"/>
            </a:lnRef>
            <a:fillRef idx="1">
              <a:schemeClr val="lt1"/>
            </a:fillRef>
            <a:effectRef idx="0">
              <a:schemeClr val="accent6"/>
            </a:effectRef>
            <a:fontRef idx="minor">
              <a:schemeClr val="dk1"/>
            </a:fontRef>
          </p:style>
          <p:txBody>
            <a:bodyPr lIns="163293" tIns="163293" rIns="163293" bIns="163293" rtlCol="0" anchor="ctr" anchorCtr="0">
              <a:noAutofit/>
            </a:bodyPr>
            <a:lstStyle/>
            <a:p>
              <a:pPr algn="l">
                <a:lnSpc>
                  <a:spcPct val="130000"/>
                </a:lnSpc>
              </a:pPr>
              <a:endParaRPr lang="ja-JP" altLang="en-US" sz="726">
                <a:solidFill>
                  <a:schemeClr val="tx1"/>
                </a:solidFill>
                <a:latin typeface="+mn-ea"/>
              </a:endParaRPr>
            </a:p>
          </p:txBody>
        </p:sp>
        <p:sp>
          <p:nvSpPr>
            <p:cNvPr id="31" name="テキスト ボックス 30">
              <a:extLst>
                <a:ext uri="{FF2B5EF4-FFF2-40B4-BE49-F238E27FC236}">
                  <a16:creationId xmlns:a16="http://schemas.microsoft.com/office/drawing/2014/main" id="{1DDB0FB6-87A9-510F-0C3A-7EB5DDF9ABEC}"/>
                </a:ext>
              </a:extLst>
            </p:cNvPr>
            <p:cNvSpPr txBox="1"/>
            <p:nvPr/>
          </p:nvSpPr>
          <p:spPr>
            <a:xfrm>
              <a:off x="6624752" y="4893756"/>
              <a:ext cx="790679" cy="236638"/>
            </a:xfrm>
            <a:prstGeom prst="rect">
              <a:avLst/>
            </a:prstGeom>
            <a:noFill/>
            <a:ln>
              <a:noFill/>
            </a:ln>
          </p:spPr>
          <p:txBody>
            <a:bodyPr wrap="square" anchor="ctr">
              <a:spAutoFit/>
            </a:bodyPr>
            <a:lstStyle/>
            <a:p>
              <a:pPr algn="ctr">
                <a:lnSpc>
                  <a:spcPct val="130000"/>
                </a:lnSpc>
              </a:pPr>
              <a:r>
                <a:rPr lang="ja-JP" altLang="en-US" sz="726">
                  <a:latin typeface="+mn-ea"/>
                </a:rPr>
                <a:t>液浸冷却</a:t>
              </a:r>
            </a:p>
          </p:txBody>
        </p:sp>
      </p:grpSp>
      <p:sp>
        <p:nvSpPr>
          <p:cNvPr id="32" name="テキスト ボックス 31">
            <a:extLst>
              <a:ext uri="{FF2B5EF4-FFF2-40B4-BE49-F238E27FC236}">
                <a16:creationId xmlns:a16="http://schemas.microsoft.com/office/drawing/2014/main" id="{59D5515F-A968-921A-37F7-18ACC87FEAB2}"/>
              </a:ext>
            </a:extLst>
          </p:cNvPr>
          <p:cNvSpPr txBox="1"/>
          <p:nvPr/>
        </p:nvSpPr>
        <p:spPr>
          <a:xfrm>
            <a:off x="6099979" y="5472046"/>
            <a:ext cx="482327" cy="204030"/>
          </a:xfrm>
          <a:prstGeom prst="rect">
            <a:avLst/>
          </a:prstGeom>
          <a:noFill/>
        </p:spPr>
        <p:txBody>
          <a:bodyPr wrap="square">
            <a:spAutoFit/>
          </a:bodyPr>
          <a:lstStyle/>
          <a:p>
            <a:pPr algn="ctr"/>
            <a:r>
              <a:rPr lang="en-US" altLang="ja-JP" sz="726"/>
              <a:t>4</a:t>
            </a:r>
          </a:p>
        </p:txBody>
      </p:sp>
      <p:sp>
        <p:nvSpPr>
          <p:cNvPr id="33" name="テキスト ボックス 32">
            <a:extLst>
              <a:ext uri="{FF2B5EF4-FFF2-40B4-BE49-F238E27FC236}">
                <a16:creationId xmlns:a16="http://schemas.microsoft.com/office/drawing/2014/main" id="{3C5EB699-22E2-9CE1-8349-3FD85597D59D}"/>
              </a:ext>
            </a:extLst>
          </p:cNvPr>
          <p:cNvSpPr txBox="1"/>
          <p:nvPr/>
        </p:nvSpPr>
        <p:spPr>
          <a:xfrm>
            <a:off x="6384848" y="5472046"/>
            <a:ext cx="457220" cy="204030"/>
          </a:xfrm>
          <a:prstGeom prst="rect">
            <a:avLst/>
          </a:prstGeom>
          <a:noFill/>
        </p:spPr>
        <p:txBody>
          <a:bodyPr wrap="square">
            <a:spAutoFit/>
          </a:bodyPr>
          <a:lstStyle/>
          <a:p>
            <a:pPr algn="ctr"/>
            <a:r>
              <a:rPr lang="en-US" altLang="ja-JP" sz="726"/>
              <a:t>8</a:t>
            </a:r>
          </a:p>
        </p:txBody>
      </p:sp>
      <p:sp>
        <p:nvSpPr>
          <p:cNvPr id="34" name="テキスト ボックス 33">
            <a:extLst>
              <a:ext uri="{FF2B5EF4-FFF2-40B4-BE49-F238E27FC236}">
                <a16:creationId xmlns:a16="http://schemas.microsoft.com/office/drawing/2014/main" id="{2B61E55A-1C62-9E2F-D84E-D5BD73226337}"/>
              </a:ext>
            </a:extLst>
          </p:cNvPr>
          <p:cNvSpPr txBox="1"/>
          <p:nvPr/>
        </p:nvSpPr>
        <p:spPr>
          <a:xfrm>
            <a:off x="6655236" y="5472046"/>
            <a:ext cx="457220" cy="204030"/>
          </a:xfrm>
          <a:prstGeom prst="rect">
            <a:avLst/>
          </a:prstGeom>
          <a:noFill/>
        </p:spPr>
        <p:txBody>
          <a:bodyPr wrap="square">
            <a:spAutoFit/>
          </a:bodyPr>
          <a:lstStyle/>
          <a:p>
            <a:pPr algn="ctr"/>
            <a:r>
              <a:rPr lang="en-US" altLang="ja-JP" sz="726"/>
              <a:t>12</a:t>
            </a:r>
          </a:p>
        </p:txBody>
      </p:sp>
      <p:sp>
        <p:nvSpPr>
          <p:cNvPr id="35" name="テキスト ボックス 34">
            <a:extLst>
              <a:ext uri="{FF2B5EF4-FFF2-40B4-BE49-F238E27FC236}">
                <a16:creationId xmlns:a16="http://schemas.microsoft.com/office/drawing/2014/main" id="{43FE6D9F-E587-A21D-9EFD-A9C283CBCF6A}"/>
              </a:ext>
            </a:extLst>
          </p:cNvPr>
          <p:cNvSpPr txBox="1"/>
          <p:nvPr/>
        </p:nvSpPr>
        <p:spPr>
          <a:xfrm>
            <a:off x="6932863" y="5472046"/>
            <a:ext cx="457220" cy="204030"/>
          </a:xfrm>
          <a:prstGeom prst="rect">
            <a:avLst/>
          </a:prstGeom>
          <a:noFill/>
        </p:spPr>
        <p:txBody>
          <a:bodyPr wrap="square">
            <a:spAutoFit/>
          </a:bodyPr>
          <a:lstStyle/>
          <a:p>
            <a:pPr algn="ctr"/>
            <a:r>
              <a:rPr lang="en-US" altLang="ja-JP" sz="726"/>
              <a:t>16</a:t>
            </a:r>
          </a:p>
        </p:txBody>
      </p:sp>
      <p:sp>
        <p:nvSpPr>
          <p:cNvPr id="36" name="テキスト ボックス 35">
            <a:extLst>
              <a:ext uri="{FF2B5EF4-FFF2-40B4-BE49-F238E27FC236}">
                <a16:creationId xmlns:a16="http://schemas.microsoft.com/office/drawing/2014/main" id="{0D2C0644-949C-C0A6-16FB-C8EE1FBB0997}"/>
              </a:ext>
            </a:extLst>
          </p:cNvPr>
          <p:cNvSpPr txBox="1"/>
          <p:nvPr/>
        </p:nvSpPr>
        <p:spPr>
          <a:xfrm>
            <a:off x="5822350" y="5472046"/>
            <a:ext cx="482327" cy="204030"/>
          </a:xfrm>
          <a:prstGeom prst="rect">
            <a:avLst/>
          </a:prstGeom>
          <a:noFill/>
        </p:spPr>
        <p:txBody>
          <a:bodyPr wrap="square">
            <a:spAutoFit/>
          </a:bodyPr>
          <a:lstStyle/>
          <a:p>
            <a:pPr algn="ctr"/>
            <a:r>
              <a:rPr lang="en-US" altLang="ja-JP" sz="726"/>
              <a:t>0</a:t>
            </a:r>
          </a:p>
        </p:txBody>
      </p:sp>
      <p:sp>
        <p:nvSpPr>
          <p:cNvPr id="37" name="テキスト ボックス 36">
            <a:extLst>
              <a:ext uri="{FF2B5EF4-FFF2-40B4-BE49-F238E27FC236}">
                <a16:creationId xmlns:a16="http://schemas.microsoft.com/office/drawing/2014/main" id="{4E195984-527F-4E54-FEA7-9E034B70CFC2}"/>
              </a:ext>
            </a:extLst>
          </p:cNvPr>
          <p:cNvSpPr txBox="1"/>
          <p:nvPr/>
        </p:nvSpPr>
        <p:spPr>
          <a:xfrm>
            <a:off x="7208198" y="5472046"/>
            <a:ext cx="457220" cy="204030"/>
          </a:xfrm>
          <a:prstGeom prst="rect">
            <a:avLst/>
          </a:prstGeom>
          <a:noFill/>
        </p:spPr>
        <p:txBody>
          <a:bodyPr wrap="square">
            <a:spAutoFit/>
          </a:bodyPr>
          <a:lstStyle/>
          <a:p>
            <a:pPr algn="ctr"/>
            <a:r>
              <a:rPr lang="en-US" altLang="ja-JP" sz="726"/>
              <a:t>20</a:t>
            </a:r>
          </a:p>
        </p:txBody>
      </p:sp>
      <p:sp>
        <p:nvSpPr>
          <p:cNvPr id="38" name="テキスト ボックス 37">
            <a:extLst>
              <a:ext uri="{FF2B5EF4-FFF2-40B4-BE49-F238E27FC236}">
                <a16:creationId xmlns:a16="http://schemas.microsoft.com/office/drawing/2014/main" id="{A6C437F3-7636-E279-9C43-8560D4CE251C}"/>
              </a:ext>
            </a:extLst>
          </p:cNvPr>
          <p:cNvSpPr txBox="1"/>
          <p:nvPr/>
        </p:nvSpPr>
        <p:spPr>
          <a:xfrm>
            <a:off x="8815297" y="5472046"/>
            <a:ext cx="489878" cy="204030"/>
          </a:xfrm>
          <a:prstGeom prst="rect">
            <a:avLst/>
          </a:prstGeom>
          <a:noFill/>
        </p:spPr>
        <p:txBody>
          <a:bodyPr wrap="square">
            <a:spAutoFit/>
          </a:bodyPr>
          <a:lstStyle/>
          <a:p>
            <a:pPr algn="ctr"/>
            <a:r>
              <a:rPr lang="en-US" altLang="ja-JP" sz="726"/>
              <a:t>100</a:t>
            </a:r>
            <a:r>
              <a:rPr lang="ja-JP" altLang="en-US" sz="726"/>
              <a:t>～</a:t>
            </a:r>
            <a:endParaRPr lang="en-US" altLang="ja-JP" sz="726"/>
          </a:p>
        </p:txBody>
      </p:sp>
      <p:sp>
        <p:nvSpPr>
          <p:cNvPr id="39" name="テキスト ボックス 38">
            <a:extLst>
              <a:ext uri="{FF2B5EF4-FFF2-40B4-BE49-F238E27FC236}">
                <a16:creationId xmlns:a16="http://schemas.microsoft.com/office/drawing/2014/main" id="{CB010BA8-195C-B169-8C13-D8E48A03F2FC}"/>
              </a:ext>
            </a:extLst>
          </p:cNvPr>
          <p:cNvSpPr txBox="1"/>
          <p:nvPr/>
        </p:nvSpPr>
        <p:spPr>
          <a:xfrm>
            <a:off x="7612944" y="5472046"/>
            <a:ext cx="457220" cy="204030"/>
          </a:xfrm>
          <a:prstGeom prst="rect">
            <a:avLst/>
          </a:prstGeom>
          <a:noFill/>
        </p:spPr>
        <p:txBody>
          <a:bodyPr wrap="square">
            <a:spAutoFit/>
          </a:bodyPr>
          <a:lstStyle/>
          <a:p>
            <a:pPr algn="ctr"/>
            <a:r>
              <a:rPr lang="en-US" altLang="ja-JP" sz="726"/>
              <a:t>40</a:t>
            </a:r>
          </a:p>
        </p:txBody>
      </p:sp>
      <p:sp>
        <p:nvSpPr>
          <p:cNvPr id="40" name="テキスト ボックス 39">
            <a:extLst>
              <a:ext uri="{FF2B5EF4-FFF2-40B4-BE49-F238E27FC236}">
                <a16:creationId xmlns:a16="http://schemas.microsoft.com/office/drawing/2014/main" id="{823DF7FA-6636-084F-DD04-30B7A1860007}"/>
              </a:ext>
            </a:extLst>
          </p:cNvPr>
          <p:cNvSpPr txBox="1"/>
          <p:nvPr/>
        </p:nvSpPr>
        <p:spPr>
          <a:xfrm>
            <a:off x="8002842" y="5472046"/>
            <a:ext cx="489878" cy="204030"/>
          </a:xfrm>
          <a:prstGeom prst="rect">
            <a:avLst/>
          </a:prstGeom>
          <a:noFill/>
        </p:spPr>
        <p:txBody>
          <a:bodyPr wrap="square">
            <a:spAutoFit/>
          </a:bodyPr>
          <a:lstStyle/>
          <a:p>
            <a:pPr algn="ctr"/>
            <a:r>
              <a:rPr lang="en-US" altLang="ja-JP" sz="726"/>
              <a:t>60</a:t>
            </a:r>
          </a:p>
        </p:txBody>
      </p:sp>
      <p:sp>
        <p:nvSpPr>
          <p:cNvPr id="41" name="テキスト ボックス 40">
            <a:extLst>
              <a:ext uri="{FF2B5EF4-FFF2-40B4-BE49-F238E27FC236}">
                <a16:creationId xmlns:a16="http://schemas.microsoft.com/office/drawing/2014/main" id="{71FB88CB-DE13-C47E-AC6F-BDFDA3990CB1}"/>
              </a:ext>
            </a:extLst>
          </p:cNvPr>
          <p:cNvSpPr txBox="1"/>
          <p:nvPr/>
        </p:nvSpPr>
        <p:spPr>
          <a:xfrm>
            <a:off x="8406042" y="5472046"/>
            <a:ext cx="489878" cy="204030"/>
          </a:xfrm>
          <a:prstGeom prst="rect">
            <a:avLst/>
          </a:prstGeom>
          <a:noFill/>
        </p:spPr>
        <p:txBody>
          <a:bodyPr wrap="square">
            <a:spAutoFit/>
          </a:bodyPr>
          <a:lstStyle/>
          <a:p>
            <a:pPr algn="ctr"/>
            <a:r>
              <a:rPr lang="en-US" altLang="ja-JP" sz="726"/>
              <a:t>80</a:t>
            </a:r>
          </a:p>
        </p:txBody>
      </p:sp>
      <p:sp>
        <p:nvSpPr>
          <p:cNvPr id="42" name="テキスト ボックス 41">
            <a:extLst>
              <a:ext uri="{FF2B5EF4-FFF2-40B4-BE49-F238E27FC236}">
                <a16:creationId xmlns:a16="http://schemas.microsoft.com/office/drawing/2014/main" id="{BA8148EF-6C14-BCAE-1735-5DB31B26B160}"/>
              </a:ext>
            </a:extLst>
          </p:cNvPr>
          <p:cNvSpPr txBox="1"/>
          <p:nvPr/>
        </p:nvSpPr>
        <p:spPr>
          <a:xfrm>
            <a:off x="6063511" y="5805264"/>
            <a:ext cx="2996725" cy="204030"/>
          </a:xfrm>
          <a:prstGeom prst="rect">
            <a:avLst/>
          </a:prstGeom>
          <a:noFill/>
        </p:spPr>
        <p:txBody>
          <a:bodyPr wrap="square">
            <a:spAutoFit/>
          </a:bodyPr>
          <a:lstStyle/>
          <a:p>
            <a:pPr algn="ctr"/>
            <a:r>
              <a:rPr lang="ja-JP" altLang="en-US" sz="726"/>
              <a:t>ラック当たりの発熱量</a:t>
            </a:r>
            <a:r>
              <a:rPr lang="en-US" altLang="ja-JP" sz="726"/>
              <a:t>(kW/Rack)</a:t>
            </a:r>
          </a:p>
        </p:txBody>
      </p:sp>
      <p:cxnSp>
        <p:nvCxnSpPr>
          <p:cNvPr id="44" name="直線矢印コネクタ 43">
            <a:extLst>
              <a:ext uri="{FF2B5EF4-FFF2-40B4-BE49-F238E27FC236}">
                <a16:creationId xmlns:a16="http://schemas.microsoft.com/office/drawing/2014/main" id="{C9A1D61A-9C5F-60F7-115F-2E0BBEBCC1D7}"/>
              </a:ext>
            </a:extLst>
          </p:cNvPr>
          <p:cNvCxnSpPr>
            <a:cxnSpLocks/>
          </p:cNvCxnSpPr>
          <p:nvPr/>
        </p:nvCxnSpPr>
        <p:spPr>
          <a:xfrm>
            <a:off x="6063511" y="5674580"/>
            <a:ext cx="1097962" cy="0"/>
          </a:xfrm>
          <a:prstGeom prst="straightConnector1">
            <a:avLst/>
          </a:prstGeom>
          <a:ln cap="sq">
            <a:solidFill>
              <a:srgbClr val="3C82F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AA83A64E-CCCF-2519-B03A-FFCBB592F735}"/>
              </a:ext>
            </a:extLst>
          </p:cNvPr>
          <p:cNvCxnSpPr>
            <a:cxnSpLocks/>
          </p:cNvCxnSpPr>
          <p:nvPr/>
        </p:nvCxnSpPr>
        <p:spPr>
          <a:xfrm>
            <a:off x="7161474" y="5674580"/>
            <a:ext cx="1898762"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9" name="正方形/長方形 48">
            <a:extLst>
              <a:ext uri="{FF2B5EF4-FFF2-40B4-BE49-F238E27FC236}">
                <a16:creationId xmlns:a16="http://schemas.microsoft.com/office/drawing/2014/main" id="{405B3629-1C37-3AB9-FCA5-4D3663273DAF}"/>
              </a:ext>
            </a:extLst>
          </p:cNvPr>
          <p:cNvSpPr/>
          <p:nvPr/>
        </p:nvSpPr>
        <p:spPr>
          <a:xfrm>
            <a:off x="6545839"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48" name="テキスト ボックス 47">
            <a:extLst>
              <a:ext uri="{FF2B5EF4-FFF2-40B4-BE49-F238E27FC236}">
                <a16:creationId xmlns:a16="http://schemas.microsoft.com/office/drawing/2014/main" id="{2A68520A-3092-6B31-DA25-AFF04876E230}"/>
              </a:ext>
            </a:extLst>
          </p:cNvPr>
          <p:cNvSpPr txBox="1"/>
          <p:nvPr/>
        </p:nvSpPr>
        <p:spPr>
          <a:xfrm>
            <a:off x="6063511" y="5685326"/>
            <a:ext cx="1097962" cy="204030"/>
          </a:xfrm>
          <a:prstGeom prst="rect">
            <a:avLst/>
          </a:prstGeom>
          <a:noFill/>
        </p:spPr>
        <p:txBody>
          <a:bodyPr wrap="square">
            <a:spAutoFit/>
          </a:bodyPr>
          <a:lstStyle/>
          <a:p>
            <a:pPr algn="ctr"/>
            <a:r>
              <a:rPr lang="ja-JP" altLang="en-US" sz="726"/>
              <a:t>従来サーバ</a:t>
            </a:r>
            <a:endParaRPr lang="en-US" altLang="ja-JP" sz="726"/>
          </a:p>
        </p:txBody>
      </p:sp>
      <p:sp>
        <p:nvSpPr>
          <p:cNvPr id="52" name="正方形/長方形 51">
            <a:extLst>
              <a:ext uri="{FF2B5EF4-FFF2-40B4-BE49-F238E27FC236}">
                <a16:creationId xmlns:a16="http://schemas.microsoft.com/office/drawing/2014/main" id="{8AE58957-A00C-19F8-D686-ABA0791A4C99}"/>
              </a:ext>
            </a:extLst>
          </p:cNvPr>
          <p:cNvSpPr/>
          <p:nvPr/>
        </p:nvSpPr>
        <p:spPr>
          <a:xfrm>
            <a:off x="7809500"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4" name="正方形/長方形 53">
            <a:extLst>
              <a:ext uri="{FF2B5EF4-FFF2-40B4-BE49-F238E27FC236}">
                <a16:creationId xmlns:a16="http://schemas.microsoft.com/office/drawing/2014/main" id="{58A3EF67-FB81-9943-F695-E5EB931801CC}"/>
              </a:ext>
            </a:extLst>
          </p:cNvPr>
          <p:cNvSpPr/>
          <p:nvPr/>
        </p:nvSpPr>
        <p:spPr>
          <a:xfrm>
            <a:off x="8185197" y="5685791"/>
            <a:ext cx="138257" cy="17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53" name="テキスト ボックス 52">
            <a:extLst>
              <a:ext uri="{FF2B5EF4-FFF2-40B4-BE49-F238E27FC236}">
                <a16:creationId xmlns:a16="http://schemas.microsoft.com/office/drawing/2014/main" id="{CF36AEB3-2CD6-C4FB-1538-05DF40063304}"/>
              </a:ext>
            </a:extLst>
          </p:cNvPr>
          <p:cNvSpPr txBox="1"/>
          <p:nvPr/>
        </p:nvSpPr>
        <p:spPr>
          <a:xfrm>
            <a:off x="7521183" y="5685326"/>
            <a:ext cx="1097962" cy="204030"/>
          </a:xfrm>
          <a:prstGeom prst="rect">
            <a:avLst/>
          </a:prstGeom>
          <a:noFill/>
        </p:spPr>
        <p:txBody>
          <a:bodyPr wrap="square">
            <a:spAutoFit/>
          </a:bodyPr>
          <a:lstStyle/>
          <a:p>
            <a:pPr algn="ctr"/>
            <a:r>
              <a:rPr lang="en-US" altLang="ja-JP" sz="726"/>
              <a:t>GPU</a:t>
            </a:r>
            <a:r>
              <a:rPr lang="ja-JP" altLang="en-US" sz="726"/>
              <a:t>サーバ</a:t>
            </a:r>
            <a:endParaRPr lang="en-US" altLang="ja-JP" sz="726"/>
          </a:p>
        </p:txBody>
      </p:sp>
      <p:sp>
        <p:nvSpPr>
          <p:cNvPr id="65" name="正方形/長方形 64">
            <a:extLst>
              <a:ext uri="{FF2B5EF4-FFF2-40B4-BE49-F238E27FC236}">
                <a16:creationId xmlns:a16="http://schemas.microsoft.com/office/drawing/2014/main" id="{44C0A309-441A-7D5D-6A64-CF4D6D9232B2}"/>
              </a:ext>
            </a:extLst>
          </p:cNvPr>
          <p:cNvSpPr/>
          <p:nvPr/>
        </p:nvSpPr>
        <p:spPr>
          <a:xfrm>
            <a:off x="6304678" y="4070411"/>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4" name="テキスト ボックス 63">
            <a:extLst>
              <a:ext uri="{FF2B5EF4-FFF2-40B4-BE49-F238E27FC236}">
                <a16:creationId xmlns:a16="http://schemas.microsoft.com/office/drawing/2014/main" id="{E0B9EFA6-90FF-7D56-296B-8C824A991320}"/>
              </a:ext>
            </a:extLst>
          </p:cNvPr>
          <p:cNvSpPr txBox="1"/>
          <p:nvPr/>
        </p:nvSpPr>
        <p:spPr>
          <a:xfrm>
            <a:off x="5977471" y="4048092"/>
            <a:ext cx="591722" cy="204030"/>
          </a:xfrm>
          <a:prstGeom prst="rect">
            <a:avLst/>
          </a:prstGeom>
          <a:noFill/>
        </p:spPr>
        <p:txBody>
          <a:bodyPr wrap="square">
            <a:spAutoFit/>
          </a:bodyPr>
          <a:lstStyle/>
          <a:p>
            <a:pPr algn="ctr"/>
            <a:r>
              <a:rPr lang="ja-JP" altLang="en-US" sz="726" b="1">
                <a:solidFill>
                  <a:schemeClr val="accent2"/>
                </a:solidFill>
              </a:rPr>
              <a:t>空冷方式</a:t>
            </a:r>
            <a:endParaRPr lang="en-US" altLang="ja-JP" sz="726" b="1">
              <a:solidFill>
                <a:schemeClr val="accent2"/>
              </a:solidFill>
            </a:endParaRPr>
          </a:p>
        </p:txBody>
      </p:sp>
      <p:sp>
        <p:nvSpPr>
          <p:cNvPr id="66" name="正方形/長方形 65">
            <a:extLst>
              <a:ext uri="{FF2B5EF4-FFF2-40B4-BE49-F238E27FC236}">
                <a16:creationId xmlns:a16="http://schemas.microsoft.com/office/drawing/2014/main" id="{3265E949-5A60-77F5-CCD6-14D130913CA1}"/>
              </a:ext>
            </a:extLst>
          </p:cNvPr>
          <p:cNvSpPr/>
          <p:nvPr/>
        </p:nvSpPr>
        <p:spPr>
          <a:xfrm>
            <a:off x="7358320" y="3667343"/>
            <a:ext cx="86417" cy="16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163293" bIns="163293" rtlCol="0" anchor="t" anchorCtr="0">
            <a:noAutofit/>
          </a:bodyPr>
          <a:lstStyle/>
          <a:p>
            <a:pPr>
              <a:lnSpc>
                <a:spcPct val="130000"/>
              </a:lnSpc>
              <a:spcAft>
                <a:spcPts val="1089"/>
              </a:spcAft>
            </a:pPr>
            <a:endParaRPr lang="ja-JP" altLang="en-US" sz="1814">
              <a:solidFill>
                <a:schemeClr val="tx1"/>
              </a:solidFill>
              <a:latin typeface="+mn-ea"/>
            </a:endParaRPr>
          </a:p>
        </p:txBody>
      </p:sp>
      <p:sp>
        <p:nvSpPr>
          <p:cNvPr id="67" name="テキスト ボックス 66">
            <a:extLst>
              <a:ext uri="{FF2B5EF4-FFF2-40B4-BE49-F238E27FC236}">
                <a16:creationId xmlns:a16="http://schemas.microsoft.com/office/drawing/2014/main" id="{75277A2C-3D81-7779-7BF9-CBF4F6D4E18C}"/>
              </a:ext>
            </a:extLst>
          </p:cNvPr>
          <p:cNvSpPr txBox="1"/>
          <p:nvPr/>
        </p:nvSpPr>
        <p:spPr>
          <a:xfrm>
            <a:off x="7117155" y="3645024"/>
            <a:ext cx="644791" cy="204030"/>
          </a:xfrm>
          <a:prstGeom prst="rect">
            <a:avLst/>
          </a:prstGeom>
          <a:noFill/>
        </p:spPr>
        <p:txBody>
          <a:bodyPr wrap="square">
            <a:spAutoFit/>
          </a:bodyPr>
          <a:lstStyle/>
          <a:p>
            <a:pPr algn="ctr"/>
            <a:r>
              <a:rPr lang="ja-JP" altLang="en-US" sz="726" b="1">
                <a:solidFill>
                  <a:schemeClr val="accent6"/>
                </a:solidFill>
              </a:rPr>
              <a:t>液冷方式</a:t>
            </a:r>
            <a:endParaRPr lang="en-US" altLang="ja-JP" sz="726" b="1">
              <a:solidFill>
                <a:schemeClr val="accent6"/>
              </a:solidFill>
            </a:endParaRPr>
          </a:p>
        </p:txBody>
      </p:sp>
      <p:sp>
        <p:nvSpPr>
          <p:cNvPr id="7" name="テキスト ボックス 6">
            <a:extLst>
              <a:ext uri="{FF2B5EF4-FFF2-40B4-BE49-F238E27FC236}">
                <a16:creationId xmlns:a16="http://schemas.microsoft.com/office/drawing/2014/main" id="{8440F017-E137-DA7F-D231-48453575AE4F}"/>
              </a:ext>
            </a:extLst>
          </p:cNvPr>
          <p:cNvSpPr txBox="1"/>
          <p:nvPr/>
        </p:nvSpPr>
        <p:spPr>
          <a:xfrm>
            <a:off x="6063512" y="6226149"/>
            <a:ext cx="2996722" cy="246221"/>
          </a:xfrm>
          <a:prstGeom prst="rect">
            <a:avLst/>
          </a:prstGeom>
          <a:noFill/>
        </p:spPr>
        <p:txBody>
          <a:bodyPr wrap="square">
            <a:spAutoFit/>
          </a:bodyPr>
          <a:lstStyle/>
          <a:p>
            <a:pPr algn="ctr"/>
            <a:r>
              <a:rPr lang="ja-JP" altLang="en-US" sz="1000"/>
              <a:t>ラック当たりの発熱量に対応する冷却方式</a:t>
            </a:r>
          </a:p>
        </p:txBody>
      </p:sp>
      <p:pic>
        <p:nvPicPr>
          <p:cNvPr id="1026" name="Picture 2">
            <a:extLst>
              <a:ext uri="{FF2B5EF4-FFF2-40B4-BE49-F238E27FC236}">
                <a16:creationId xmlns:a16="http://schemas.microsoft.com/office/drawing/2014/main" id="{E6EFADE7-4BDA-8A16-7453-E2B44E5331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7199"/>
          <a:stretch/>
        </p:blipFill>
        <p:spPr bwMode="auto">
          <a:xfrm>
            <a:off x="5676253" y="1340768"/>
            <a:ext cx="3687785" cy="105824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F87FF01-0F20-53D1-8414-BD6A8855D0FC}"/>
              </a:ext>
            </a:extLst>
          </p:cNvPr>
          <p:cNvSpPr txBox="1"/>
          <p:nvPr/>
        </p:nvSpPr>
        <p:spPr>
          <a:xfrm>
            <a:off x="6100396" y="2564904"/>
            <a:ext cx="2959840" cy="646331"/>
          </a:xfrm>
          <a:prstGeom prst="rect">
            <a:avLst/>
          </a:prstGeom>
          <a:noFill/>
        </p:spPr>
        <p:txBody>
          <a:bodyPr wrap="square">
            <a:spAutoFit/>
          </a:bodyPr>
          <a:lstStyle/>
          <a:p>
            <a:r>
              <a:rPr lang="ja-JP" altLang="en-US" sz="900"/>
              <a:t>出所</a:t>
            </a:r>
            <a:r>
              <a:rPr lang="en-US" altLang="ja-JP" sz="900"/>
              <a:t>)</a:t>
            </a:r>
            <a:r>
              <a:rPr lang="en-US" altLang="ja-JP" sz="900" err="1"/>
              <a:t>ASUSTek</a:t>
            </a:r>
            <a:r>
              <a:rPr lang="ja-JP" altLang="en-US" sz="900"/>
              <a:t> </a:t>
            </a:r>
            <a:r>
              <a:rPr lang="en-US" altLang="ja-JP" sz="900"/>
              <a:t>Computer</a:t>
            </a:r>
            <a:r>
              <a:rPr lang="ja-JP" altLang="en-US" sz="900"/>
              <a:t> </a:t>
            </a:r>
            <a:r>
              <a:rPr lang="en-US" altLang="ja-JP" sz="900"/>
              <a:t>Inc., </a:t>
            </a:r>
            <a:r>
              <a:rPr lang="ja-JP" altLang="en-US" sz="900"/>
              <a:t>データセンター・ソリューション</a:t>
            </a:r>
            <a:r>
              <a:rPr lang="en-US" altLang="ja-JP" sz="900"/>
              <a:t>, https://www.asus.com/jp/event/nvidiagb200nvl72/</a:t>
            </a:r>
            <a:endParaRPr lang="ja-JP" altLang="en-US" sz="900"/>
          </a:p>
        </p:txBody>
      </p:sp>
    </p:spTree>
    <p:extLst>
      <p:ext uri="{BB962C8B-B14F-4D97-AF65-F5344CB8AC3E}">
        <p14:creationId xmlns:p14="http://schemas.microsoft.com/office/powerpoint/2010/main" val="358466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2-1 </a:t>
            </a:r>
            <a:r>
              <a:rPr lang="ja-JP" altLang="en-US" dirty="0"/>
              <a:t>フリークーリング（冷却塔・ドライクーラー）</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4154126030"/>
              </p:ext>
            </p:extLst>
          </p:nvPr>
        </p:nvGraphicFramePr>
        <p:xfrm>
          <a:off x="503261" y="1273579"/>
          <a:ext cx="6898011" cy="5129607"/>
        </p:xfrm>
        <a:graphic>
          <a:graphicData uri="http://schemas.openxmlformats.org/drawingml/2006/table">
            <a:tbl>
              <a:tblPr firstRow="1" bandRow="1">
                <a:tableStyleId>{5C22544A-7EE6-4342-B048-85BDC9FD1C3A}</a:tableStyleId>
              </a:tblPr>
              <a:tblGrid>
                <a:gridCol w="1264579">
                  <a:extLst>
                    <a:ext uri="{9D8B030D-6E8A-4147-A177-3AD203B41FA5}">
                      <a16:colId xmlns:a16="http://schemas.microsoft.com/office/drawing/2014/main" val="2355062713"/>
                    </a:ext>
                  </a:extLst>
                </a:gridCol>
                <a:gridCol w="5633432">
                  <a:extLst>
                    <a:ext uri="{9D8B030D-6E8A-4147-A177-3AD203B41FA5}">
                      <a16:colId xmlns:a16="http://schemas.microsoft.com/office/drawing/2014/main" val="4294276706"/>
                    </a:ext>
                  </a:extLst>
                </a:gridCol>
              </a:tblGrid>
              <a:tr h="1161133">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a:solidFill>
                            <a:schemeClr val="tx1"/>
                          </a:solidFill>
                        </a:rPr>
                        <a:t>外気温が低い中間季や冬季に、冷凍機やチラーを使わずに冷却塔やドライクーラー、ハイブリッドドライクーラーのみで空調用の冷水を供給することで省エネを実現する。</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冷却塔は、水が気化する際の気化熱を利用して温度を低下させる（蒸発冷却）。冷却塔には開放式と密閉式の</a:t>
                      </a:r>
                      <a:r>
                        <a:rPr kumimoji="1" lang="en-US" altLang="ja-JP" sz="900" b="0">
                          <a:solidFill>
                            <a:schemeClr val="tx1"/>
                          </a:solidFill>
                        </a:rPr>
                        <a:t>2</a:t>
                      </a:r>
                      <a:r>
                        <a:rPr kumimoji="1" lang="ja-JP" altLang="en-US" sz="900" b="0">
                          <a:solidFill>
                            <a:schemeClr val="tx1"/>
                          </a:solidFill>
                        </a:rPr>
                        <a:t>種類がある。開放式は冷却水と外気を直接接触させ冷却水の冷却を行う。密閉式は冷却水が通るコイルと散布水を間接的に接触させ冷却水の冷却を行う。</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ドライクーラーは、暖められた冷却水を熱交換器を通じて熱を大気中に放散することで冷却を行う。</a:t>
                      </a:r>
                      <a:endParaRPr kumimoji="1" lang="en-US" altLang="ja-JP" sz="900" b="0">
                        <a:solidFill>
                          <a:schemeClr val="tx1"/>
                        </a:solidFill>
                      </a:endParaRPr>
                    </a:p>
                    <a:p>
                      <a:pPr marL="0" indent="0">
                        <a:buFont typeface="Arial" panose="020B0604020202020204" pitchFamily="34" charset="0"/>
                        <a:buNone/>
                      </a:pPr>
                      <a:r>
                        <a:rPr kumimoji="1" lang="ja-JP" altLang="en-US" sz="900" b="0">
                          <a:solidFill>
                            <a:schemeClr val="tx1"/>
                          </a:solidFill>
                        </a:rPr>
                        <a:t>状況に応じて蒸発冷却、アディアバティック冷却（別途紹介）、ドライ冷却を選択できるハイブリッド型の製品も存在する。</a:t>
                      </a: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474296">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kern="1200">
                          <a:solidFill>
                            <a:schemeClr val="tx1"/>
                          </a:solidFill>
                          <a:latin typeface="+mn-lt"/>
                          <a:ea typeface="+mn-ea"/>
                          <a:cs typeface="+mn-cs"/>
                        </a:rPr>
                        <a:t>冷却塔は水を大量に消費するため、水資源の豊富な地域に適している。特に、開放式冷却塔は密閉式と比べ狭いスペースで大きな放熱を行うことができる点が特徴で、都市型</a:t>
                      </a:r>
                      <a:r>
                        <a:rPr kumimoji="1" lang="en-US" altLang="ja-JP" sz="900" kern="1200">
                          <a:solidFill>
                            <a:schemeClr val="tx1"/>
                          </a:solidFill>
                          <a:latin typeface="+mn-lt"/>
                          <a:ea typeface="+mn-ea"/>
                          <a:cs typeface="+mn-cs"/>
                        </a:rPr>
                        <a:t>DC</a:t>
                      </a:r>
                      <a:r>
                        <a:rPr kumimoji="1" lang="ja-JP" altLang="en-US" sz="900" kern="1200">
                          <a:solidFill>
                            <a:schemeClr val="tx1"/>
                          </a:solidFill>
                          <a:latin typeface="+mn-lt"/>
                          <a:ea typeface="+mn-ea"/>
                          <a:cs typeface="+mn-cs"/>
                        </a:rPr>
                        <a:t>に適している。</a:t>
                      </a:r>
                      <a:endParaRPr kumimoji="1" lang="en-US" altLang="ja-JP" sz="900" kern="1200">
                        <a:solidFill>
                          <a:schemeClr val="tx1"/>
                        </a:solidFill>
                        <a:latin typeface="+mn-lt"/>
                        <a:ea typeface="+mn-ea"/>
                        <a:cs typeface="+mn-cs"/>
                      </a:endParaRPr>
                    </a:p>
                    <a:p>
                      <a:pPr marL="0" indent="0">
                        <a:buFont typeface="Arial" panose="020B0604020202020204" pitchFamily="34" charset="0"/>
                        <a:buNone/>
                      </a:pPr>
                      <a:r>
                        <a:rPr kumimoji="1" lang="ja-JP" altLang="en-US" sz="900" kern="1200">
                          <a:solidFill>
                            <a:schemeClr val="tx1"/>
                          </a:solidFill>
                          <a:latin typeface="+mn-lt"/>
                          <a:ea typeface="+mn-ea"/>
                          <a:cs typeface="+mn-cs"/>
                        </a:rPr>
                        <a:t>ドライクーラーは、寒冷な地域、水が貴重な地域、広大な土地が確保できる地域に適している。</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199561">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新規</a:t>
                      </a:r>
                      <a:r>
                        <a:rPr kumimoji="1" lang="en-US" altLang="ja-JP" sz="900">
                          <a:solidFill>
                            <a:schemeClr val="tx1"/>
                          </a:solidFill>
                        </a:rPr>
                        <a:t>/</a:t>
                      </a:r>
                      <a:r>
                        <a:rPr kumimoji="1" lang="ja-JP" altLang="en-US" sz="900">
                          <a:solidFill>
                            <a:schemeClr val="tx1"/>
                          </a:solidFill>
                        </a:rPr>
                        <a:t>既存</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新規</a:t>
                      </a:r>
                      <a:r>
                        <a:rPr kumimoji="1" lang="en-US" altLang="ja-JP" sz="900" b="0">
                          <a:solidFill>
                            <a:schemeClr val="tx1"/>
                          </a:solidFill>
                        </a:rPr>
                        <a:t>DC</a:t>
                      </a:r>
                      <a:r>
                        <a:rPr kumimoji="1" lang="ja-JP" altLang="en-US" sz="900" b="0">
                          <a:solidFill>
                            <a:schemeClr val="tx1"/>
                          </a:solidFill>
                        </a:rPr>
                        <a:t>、既存</a:t>
                      </a:r>
                      <a:r>
                        <a:rPr kumimoji="1" lang="en-US" altLang="ja-JP" sz="900" b="0">
                          <a:solidFill>
                            <a:schemeClr val="tx1"/>
                          </a:solidFill>
                        </a:rPr>
                        <a:t>DC</a:t>
                      </a:r>
                      <a:r>
                        <a:rPr kumimoji="1" lang="ja-JP" altLang="en-US" sz="900" b="0">
                          <a:solidFill>
                            <a:schemeClr val="tx1"/>
                          </a:solidFill>
                        </a:rPr>
                        <a:t>のいずれにも導入可能</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886398">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外気温が低いほど消費電力を削減できる。</a:t>
                      </a:r>
                      <a:endParaRPr kumimoji="1" lang="en-US" altLang="ja-JP" sz="900" b="0" dirty="0">
                        <a:solidFill>
                          <a:schemeClr val="tx1"/>
                        </a:solidFill>
                      </a:endParaRPr>
                    </a:p>
                    <a:p>
                      <a:pPr marL="171450" lvl="0" indent="-171450">
                        <a:buFont typeface="Arial" panose="020B0604020202020204" pitchFamily="34" charset="0"/>
                        <a:buChar char="•"/>
                      </a:pPr>
                      <a:r>
                        <a:rPr kumimoji="1" lang="ja-JP" altLang="en-US" sz="900" b="0" dirty="0">
                          <a:solidFill>
                            <a:schemeClr val="tx1"/>
                          </a:solidFill>
                        </a:rPr>
                        <a:t>日本</a:t>
                      </a:r>
                      <a:r>
                        <a:rPr kumimoji="1" lang="en-US" altLang="ja-JP" sz="900" b="0" dirty="0">
                          <a:solidFill>
                            <a:schemeClr val="tx1"/>
                          </a:solidFill>
                        </a:rPr>
                        <a:t>BAC</a:t>
                      </a:r>
                      <a:r>
                        <a:rPr kumimoji="1" lang="ja-JP" altLang="en-US" sz="900" b="0" dirty="0">
                          <a:solidFill>
                            <a:schemeClr val="tx1"/>
                          </a:solidFill>
                        </a:rPr>
                        <a:t>のデータによれば以下の通り：</a:t>
                      </a:r>
                      <a:endParaRPr kumimoji="1" lang="en-US" altLang="ja-JP" sz="900" b="0" dirty="0">
                        <a:solidFill>
                          <a:schemeClr val="tx1"/>
                        </a:solidFill>
                      </a:endParaRPr>
                    </a:p>
                    <a:p>
                      <a:pPr marL="358775" lvl="1" indent="-171450">
                        <a:buFont typeface="Wingdings" panose="05000000000000000000" pitchFamily="2" charset="2"/>
                        <a:buChar char="ü"/>
                      </a:pPr>
                      <a:r>
                        <a:rPr kumimoji="1" lang="ja-JP" altLang="en-US" sz="900" b="0" dirty="0">
                          <a:solidFill>
                            <a:schemeClr val="tx1"/>
                          </a:solidFill>
                        </a:rPr>
                        <a:t>蒸発冷却では外気温にかかわらず散水ポンプを動かし続けるため、外気温が下がっても消費電力は一定以下にはならない。</a:t>
                      </a:r>
                      <a:endParaRPr kumimoji="1" lang="en-US" altLang="ja-JP" sz="900" b="0" dirty="0">
                        <a:solidFill>
                          <a:schemeClr val="tx1"/>
                        </a:solidFill>
                      </a:endParaRPr>
                    </a:p>
                    <a:p>
                      <a:pPr marL="358775" lvl="1" indent="-171450">
                        <a:buFont typeface="Wingdings" panose="05000000000000000000" pitchFamily="2" charset="2"/>
                        <a:buChar char="ü"/>
                      </a:pPr>
                      <a:r>
                        <a:rPr kumimoji="1" lang="ja-JP" altLang="en-US" sz="900" b="0" dirty="0">
                          <a:solidFill>
                            <a:schemeClr val="tx1"/>
                          </a:solidFill>
                        </a:rPr>
                        <a:t>外気温</a:t>
                      </a:r>
                      <a:r>
                        <a:rPr kumimoji="1" lang="en-US" altLang="ja-JP" sz="900" b="0" dirty="0">
                          <a:solidFill>
                            <a:schemeClr val="tx1"/>
                          </a:solidFill>
                        </a:rPr>
                        <a:t>20</a:t>
                      </a:r>
                      <a:r>
                        <a:rPr kumimoji="1" lang="ja-JP" altLang="en-US" sz="900" b="0" dirty="0">
                          <a:solidFill>
                            <a:schemeClr val="tx1"/>
                          </a:solidFill>
                        </a:rPr>
                        <a:t>度程度からドライクーラーによる冷却の消費電力が蒸発冷却の消費電力を下回り、</a:t>
                      </a:r>
                      <a:r>
                        <a:rPr kumimoji="1" lang="en-US" altLang="ja-JP" sz="900" b="0" dirty="0">
                          <a:solidFill>
                            <a:schemeClr val="tx1"/>
                          </a:solidFill>
                        </a:rPr>
                        <a:t>7</a:t>
                      </a:r>
                      <a:r>
                        <a:rPr kumimoji="1" lang="ja-JP" altLang="en-US" sz="900" b="0" dirty="0">
                          <a:solidFill>
                            <a:schemeClr val="tx1"/>
                          </a:solidFill>
                        </a:rPr>
                        <a:t>度以下になるとドライクーラーの消費電力が０に近づく。水の消費も抑えられる。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861660">
                <a:tc>
                  <a:txBody>
                    <a:bodyPr/>
                    <a:lstStyle/>
                    <a:p>
                      <a:r>
                        <a:rPr kumimoji="1" lang="ja-JP" altLang="en-US" sz="900" b="0">
                          <a:solidFill>
                            <a:schemeClr val="tx1"/>
                          </a:solidFill>
                        </a:rPr>
                        <a:t>普及状況・ポテンシャル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nSpc>
                          <a:spcPct val="120000"/>
                        </a:lnSpc>
                        <a:buFont typeface="Arial" panose="020B0604020202020204" pitchFamily="34" charset="0"/>
                        <a:buChar char="•"/>
                      </a:pPr>
                      <a:r>
                        <a:rPr kumimoji="1" lang="ja-JP" altLang="en-US" sz="900" dirty="0">
                          <a:solidFill>
                            <a:schemeClr val="tx1"/>
                          </a:solidFill>
                        </a:rPr>
                        <a:t>フリークーリングはすでに普及している。</a:t>
                      </a:r>
                      <a:endParaRPr kumimoji="1" lang="en-US" altLang="ja-JP" sz="900" dirty="0">
                        <a:solidFill>
                          <a:schemeClr val="tx1"/>
                        </a:solidFill>
                      </a:endParaRPr>
                    </a:p>
                    <a:p>
                      <a:pPr marL="171450" indent="-171450">
                        <a:lnSpc>
                          <a:spcPct val="120000"/>
                        </a:lnSpc>
                        <a:buFont typeface="Arial" panose="020B0604020202020204" pitchFamily="34" charset="0"/>
                        <a:buChar char="•"/>
                      </a:pPr>
                      <a:r>
                        <a:rPr kumimoji="1" lang="ja-JP" altLang="en-US" sz="900" dirty="0">
                          <a:solidFill>
                            <a:schemeClr val="tx1"/>
                          </a:solidFill>
                        </a:rPr>
                        <a:t>今後の普及が想定される液冷式サーバーでは冷却液の温度を高く設定可能であり、従来型の冷却方式（ターボ冷凍機・チラー）と比較して高い温度を生成する冷却塔やドライクーラーを熱源として用いることが可能になる。今後、液冷式サーバーの普及に伴い、冷却塔やドライクーラーの熱源としての需要がさらに高まっていくと考えられ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336929">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冷却塔においては、外気温冷媒の凍結対策が必要。</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既存</a:t>
                      </a:r>
                      <a:r>
                        <a:rPr kumimoji="1" lang="en-US" altLang="ja-JP" sz="900" b="0" dirty="0">
                          <a:solidFill>
                            <a:schemeClr val="tx1"/>
                          </a:solidFill>
                        </a:rPr>
                        <a:t>DC</a:t>
                      </a:r>
                      <a:r>
                        <a:rPr kumimoji="1" lang="ja-JP" altLang="en-US" sz="900" b="0" dirty="0">
                          <a:solidFill>
                            <a:schemeClr val="tx1"/>
                          </a:solidFill>
                        </a:rPr>
                        <a:t>に新たにフリークーリングを導入する場合、</a:t>
                      </a:r>
                      <a:r>
                        <a:rPr kumimoji="1" lang="en-US" altLang="ja-JP" sz="900" b="0" dirty="0">
                          <a:solidFill>
                            <a:schemeClr val="tx1"/>
                          </a:solidFill>
                        </a:rPr>
                        <a:t>DC</a:t>
                      </a:r>
                      <a:r>
                        <a:rPr kumimoji="1" lang="ja-JP" altLang="en-US" sz="900" b="0" dirty="0">
                          <a:solidFill>
                            <a:schemeClr val="tx1"/>
                          </a:solidFill>
                        </a:rPr>
                        <a:t>の温湿度条件を緩和するなどの対応が必要であり、従来の環境を維持する場合は活用が難しい。</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74296">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サーバー室側のニーズ（必要な冷水の温度等）に合わせて導入の検討を行う。</a:t>
                      </a:r>
                      <a:endParaRPr kumimoji="1" lang="en-US" altLang="ja-JP" sz="90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a:solidFill>
                            <a:schemeClr val="tx1"/>
                          </a:solidFill>
                        </a:rPr>
                        <a:t>サーバー室側の冷却システム（</a:t>
                      </a:r>
                      <a:r>
                        <a:rPr kumimoji="1" lang="en-US" altLang="ja-JP" sz="900">
                          <a:solidFill>
                            <a:schemeClr val="tx1"/>
                          </a:solidFill>
                        </a:rPr>
                        <a:t>AHU</a:t>
                      </a:r>
                      <a:r>
                        <a:rPr kumimoji="1" lang="ja-JP" altLang="en-US" sz="900">
                          <a:solidFill>
                            <a:schemeClr val="tx1"/>
                          </a:solidFill>
                        </a:rPr>
                        <a:t>、</a:t>
                      </a:r>
                      <a:r>
                        <a:rPr kumimoji="1" lang="en-US" altLang="ja-JP" sz="900">
                          <a:solidFill>
                            <a:schemeClr val="tx1"/>
                          </a:solidFill>
                        </a:rPr>
                        <a:t>DLC</a:t>
                      </a:r>
                      <a:r>
                        <a:rPr kumimoji="1" lang="ja-JP" altLang="en-US" sz="900">
                          <a:solidFill>
                            <a:schemeClr val="tx1"/>
                          </a:solidFill>
                        </a:rPr>
                        <a:t>等）との整合性に留意が必要。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199561">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rPr>
                        <a:t>ベンダに要確認。</a:t>
                      </a:r>
                      <a:r>
                        <a:rPr kumimoji="1" lang="ja-JP" altLang="en-US" sz="900" b="0" dirty="0">
                          <a:solidFill>
                            <a:schemeClr val="tx1"/>
                          </a:solidFill>
                        </a:rPr>
                        <a:t>基本的には受注生産のため、納品・設置工事までに数カ月から数年になることもある。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99561">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199561">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dirty="0">
                          <a:solidFill>
                            <a:schemeClr val="tx1"/>
                          </a:solidFill>
                        </a:rPr>
                        <a:t>桑名金属工業、日本</a:t>
                      </a:r>
                      <a:r>
                        <a:rPr kumimoji="1" lang="en-US" altLang="ja-JP" sz="900" b="0" dirty="0">
                          <a:solidFill>
                            <a:schemeClr val="tx1"/>
                          </a:solidFill>
                        </a:rPr>
                        <a:t>BAC</a:t>
                      </a:r>
                      <a:r>
                        <a:rPr kumimoji="1" lang="ja-JP" altLang="en-US" sz="900" b="0" dirty="0">
                          <a:solidFill>
                            <a:schemeClr val="tx1"/>
                          </a:solidFill>
                        </a:rPr>
                        <a:t>、</a:t>
                      </a:r>
                      <a:r>
                        <a:rPr kumimoji="1" lang="en-US" altLang="ja-JP" sz="900" b="0" dirty="0" err="1">
                          <a:solidFill>
                            <a:schemeClr val="tx1"/>
                          </a:solidFill>
                        </a:rPr>
                        <a:t>Evapco</a:t>
                      </a:r>
                      <a:r>
                        <a:rPr kumimoji="1" lang="en-US" altLang="ja-JP" sz="900" b="0" dirty="0">
                          <a:solidFill>
                            <a:schemeClr val="tx1"/>
                          </a:solidFill>
                        </a:rPr>
                        <a:t>(</a:t>
                      </a:r>
                      <a:r>
                        <a:rPr kumimoji="1" lang="ja-JP" altLang="en-US" sz="900" b="0" dirty="0">
                          <a:solidFill>
                            <a:schemeClr val="tx1"/>
                          </a:solidFill>
                        </a:rPr>
                        <a:t>国内では</a:t>
                      </a:r>
                      <a:r>
                        <a:rPr kumimoji="1" lang="en-US" altLang="ja-JP" sz="900" b="0" dirty="0">
                          <a:solidFill>
                            <a:schemeClr val="tx1"/>
                          </a:solidFill>
                        </a:rPr>
                        <a:t>NTT</a:t>
                      </a:r>
                      <a:r>
                        <a:rPr kumimoji="1" lang="ja-JP" altLang="en-US" sz="900" b="0" dirty="0">
                          <a:solidFill>
                            <a:schemeClr val="tx1"/>
                          </a:solidFill>
                        </a:rPr>
                        <a:t>ファシリティーズが販売</a:t>
                      </a:r>
                      <a:r>
                        <a:rPr kumimoji="1" lang="en-US" altLang="ja-JP" sz="900" b="0" dirty="0">
                          <a:solidFill>
                            <a:schemeClr val="tx1"/>
                          </a:solidFill>
                        </a:rPr>
                        <a:t>)</a:t>
                      </a:r>
                      <a:r>
                        <a:rPr kumimoji="1" lang="ja-JP" altLang="en-US" sz="900" b="0" dirty="0">
                          <a:solidFill>
                            <a:schemeClr val="tx1"/>
                          </a:solidFill>
                        </a:rPr>
                        <a:t>、空研工業、荏原冷熱システム</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sp>
        <p:nvSpPr>
          <p:cNvPr id="7" name="テキスト ボックス 6">
            <a:extLst>
              <a:ext uri="{FF2B5EF4-FFF2-40B4-BE49-F238E27FC236}">
                <a16:creationId xmlns:a16="http://schemas.microsoft.com/office/drawing/2014/main" id="{F132033A-E850-0D19-C7C4-A9C91B46A4ED}"/>
              </a:ext>
            </a:extLst>
          </p:cNvPr>
          <p:cNvSpPr txBox="1"/>
          <p:nvPr/>
        </p:nvSpPr>
        <p:spPr>
          <a:xfrm>
            <a:off x="7401272" y="5013176"/>
            <a:ext cx="2304256" cy="369332"/>
          </a:xfrm>
          <a:prstGeom prst="rect">
            <a:avLst/>
          </a:prstGeom>
          <a:noFill/>
        </p:spPr>
        <p:txBody>
          <a:bodyPr wrap="square">
            <a:spAutoFit/>
          </a:bodyPr>
          <a:lstStyle/>
          <a:p>
            <a:r>
              <a:rPr lang="ja-JP" altLang="en-US" sz="900" dirty="0"/>
              <a:t>出所</a:t>
            </a:r>
            <a:r>
              <a:rPr lang="en-US" altLang="ja-JP" sz="900" dirty="0"/>
              <a:t>)</a:t>
            </a:r>
            <a:r>
              <a:rPr lang="ja-JP" altLang="en-US" sz="900" dirty="0"/>
              <a:t>桑名金属工業株式会社製品カタログ </a:t>
            </a:r>
            <a:r>
              <a:rPr lang="en-US" altLang="ja-JP" sz="900" dirty="0"/>
              <a:t>CTS-A075M</a:t>
            </a:r>
            <a:endParaRPr lang="ja-JP" altLang="en-US" sz="900" dirty="0"/>
          </a:p>
        </p:txBody>
      </p:sp>
      <p:pic>
        <p:nvPicPr>
          <p:cNvPr id="9" name="図 8">
            <a:extLst>
              <a:ext uri="{FF2B5EF4-FFF2-40B4-BE49-F238E27FC236}">
                <a16:creationId xmlns:a16="http://schemas.microsoft.com/office/drawing/2014/main" id="{48572FEA-5FB5-D563-8706-CE3B9CC22C6A}"/>
              </a:ext>
            </a:extLst>
          </p:cNvPr>
          <p:cNvPicPr>
            <a:picLocks noChangeAspect="1"/>
          </p:cNvPicPr>
          <p:nvPr/>
        </p:nvPicPr>
        <p:blipFill>
          <a:blip r:embed="rId2"/>
          <a:stretch>
            <a:fillRect/>
          </a:stretch>
        </p:blipFill>
        <p:spPr>
          <a:xfrm>
            <a:off x="7545288" y="2276872"/>
            <a:ext cx="1800200" cy="2649157"/>
          </a:xfrm>
          <a:prstGeom prst="rect">
            <a:avLst/>
          </a:prstGeom>
        </p:spPr>
      </p:pic>
    </p:spTree>
    <p:extLst>
      <p:ext uri="{BB962C8B-B14F-4D97-AF65-F5344CB8AC3E}">
        <p14:creationId xmlns:p14="http://schemas.microsoft.com/office/powerpoint/2010/main" val="324473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A625C-4553-90FC-7246-A6334325EF11}"/>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3E54837-BACA-A030-3D78-66973BE40E12}"/>
              </a:ext>
            </a:extLst>
          </p:cNvPr>
          <p:cNvSpPr>
            <a:spLocks noGrp="1"/>
          </p:cNvSpPr>
          <p:nvPr>
            <p:ph type="body" sz="quarter" idx="11"/>
          </p:nvPr>
        </p:nvSpPr>
        <p:spPr/>
        <p:txBody>
          <a:bodyPr/>
          <a:lstStyle/>
          <a:p>
            <a:r>
              <a:rPr lang="en-US" altLang="ja-JP" dirty="0"/>
              <a:t>2-1 </a:t>
            </a:r>
            <a:r>
              <a:rPr lang="ja-JP" altLang="en-US" dirty="0"/>
              <a:t>フリークーリング（冷却塔・ドライクーラー）</a:t>
            </a:r>
            <a:endParaRPr kumimoji="1" lang="ja-JP" altLang="en-US" dirty="0"/>
          </a:p>
        </p:txBody>
      </p:sp>
      <p:pic>
        <p:nvPicPr>
          <p:cNvPr id="6" name="図 5">
            <a:extLst>
              <a:ext uri="{FF2B5EF4-FFF2-40B4-BE49-F238E27FC236}">
                <a16:creationId xmlns:a16="http://schemas.microsoft.com/office/drawing/2014/main" id="{537BADA0-A5D6-81E3-55DF-C6EEFF01BEF4}"/>
              </a:ext>
            </a:extLst>
          </p:cNvPr>
          <p:cNvPicPr>
            <a:picLocks noChangeAspect="1"/>
          </p:cNvPicPr>
          <p:nvPr/>
        </p:nvPicPr>
        <p:blipFill>
          <a:blip r:embed="rId2"/>
          <a:stretch>
            <a:fillRect/>
          </a:stretch>
        </p:blipFill>
        <p:spPr>
          <a:xfrm>
            <a:off x="3040053" y="1268760"/>
            <a:ext cx="5585355" cy="5112568"/>
          </a:xfrm>
          <a:prstGeom prst="rect">
            <a:avLst/>
          </a:prstGeom>
        </p:spPr>
      </p:pic>
      <p:sp>
        <p:nvSpPr>
          <p:cNvPr id="7" name="テキスト ボックス 6">
            <a:extLst>
              <a:ext uri="{FF2B5EF4-FFF2-40B4-BE49-F238E27FC236}">
                <a16:creationId xmlns:a16="http://schemas.microsoft.com/office/drawing/2014/main" id="{792C5881-0398-77CF-DBCC-5462FB451052}"/>
              </a:ext>
            </a:extLst>
          </p:cNvPr>
          <p:cNvSpPr txBox="1"/>
          <p:nvPr/>
        </p:nvSpPr>
        <p:spPr>
          <a:xfrm>
            <a:off x="7329264" y="6309320"/>
            <a:ext cx="2304256" cy="230832"/>
          </a:xfrm>
          <a:prstGeom prst="rect">
            <a:avLst/>
          </a:prstGeom>
          <a:noFill/>
        </p:spPr>
        <p:txBody>
          <a:bodyPr wrap="square">
            <a:spAutoFit/>
          </a:bodyPr>
          <a:lstStyle/>
          <a:p>
            <a:r>
              <a:rPr lang="ja-JP" altLang="en-US" sz="900"/>
              <a:t>出所</a:t>
            </a:r>
            <a:r>
              <a:rPr lang="en-US" altLang="ja-JP" sz="900"/>
              <a:t>)</a:t>
            </a:r>
            <a:r>
              <a:rPr lang="ja-JP" altLang="en-US" sz="900"/>
              <a:t>桑名金属工業株式会社製品カタログ</a:t>
            </a:r>
          </a:p>
        </p:txBody>
      </p:sp>
      <p:pic>
        <p:nvPicPr>
          <p:cNvPr id="8" name="図 7">
            <a:extLst>
              <a:ext uri="{FF2B5EF4-FFF2-40B4-BE49-F238E27FC236}">
                <a16:creationId xmlns:a16="http://schemas.microsoft.com/office/drawing/2014/main" id="{7E5D11AE-8639-1610-1C55-A6E7CAC57298}"/>
              </a:ext>
            </a:extLst>
          </p:cNvPr>
          <p:cNvPicPr>
            <a:picLocks noChangeAspect="1"/>
          </p:cNvPicPr>
          <p:nvPr/>
        </p:nvPicPr>
        <p:blipFill>
          <a:blip r:embed="rId3"/>
          <a:stretch>
            <a:fillRect/>
          </a:stretch>
        </p:blipFill>
        <p:spPr>
          <a:xfrm>
            <a:off x="864011" y="1280256"/>
            <a:ext cx="1960019" cy="5058054"/>
          </a:xfrm>
          <a:prstGeom prst="rect">
            <a:avLst/>
          </a:prstGeom>
        </p:spPr>
      </p:pic>
    </p:spTree>
    <p:extLst>
      <p:ext uri="{BB962C8B-B14F-4D97-AF65-F5344CB8AC3E}">
        <p14:creationId xmlns:p14="http://schemas.microsoft.com/office/powerpoint/2010/main" val="326448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2-2 </a:t>
            </a:r>
            <a:r>
              <a:rPr lang="ja-JP" altLang="en-US" dirty="0"/>
              <a:t>アディアバティッククーラー</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919678647"/>
              </p:ext>
            </p:extLst>
          </p:nvPr>
        </p:nvGraphicFramePr>
        <p:xfrm>
          <a:off x="503261" y="1329838"/>
          <a:ext cx="5413723" cy="4814252"/>
        </p:xfrm>
        <a:graphic>
          <a:graphicData uri="http://schemas.openxmlformats.org/drawingml/2006/table">
            <a:tbl>
              <a:tblPr firstRow="1" bandRow="1">
                <a:tableStyleId>{5C22544A-7EE6-4342-B048-85BDC9FD1C3A}</a:tableStyleId>
              </a:tblPr>
              <a:tblGrid>
                <a:gridCol w="1298289">
                  <a:extLst>
                    <a:ext uri="{9D8B030D-6E8A-4147-A177-3AD203B41FA5}">
                      <a16:colId xmlns:a16="http://schemas.microsoft.com/office/drawing/2014/main" val="2355062713"/>
                    </a:ext>
                  </a:extLst>
                </a:gridCol>
                <a:gridCol w="4115434">
                  <a:extLst>
                    <a:ext uri="{9D8B030D-6E8A-4147-A177-3AD203B41FA5}">
                      <a16:colId xmlns:a16="http://schemas.microsoft.com/office/drawing/2014/main" val="4294276706"/>
                    </a:ext>
                  </a:extLst>
                </a:gridCol>
              </a:tblGrid>
              <a:tr h="931596">
                <a:tc>
                  <a:txBody>
                    <a:bodyPr/>
                    <a:lstStyle/>
                    <a:p>
                      <a:r>
                        <a:rPr kumimoji="1" lang="ja-JP" altLang="en-US" sz="9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kumimoji="1" lang="ja-JP" altLang="en-US" sz="900" b="0" dirty="0">
                          <a:solidFill>
                            <a:schemeClr val="tx1"/>
                          </a:solidFill>
                        </a:rPr>
                        <a:t>水が蒸発する際に周囲の熱を奪う性質を利用して冷却を行う。</a:t>
                      </a:r>
                      <a:br>
                        <a:rPr kumimoji="1" lang="en-US" altLang="ja-JP" sz="900" b="0" dirty="0">
                          <a:solidFill>
                            <a:schemeClr val="tx1"/>
                          </a:solidFill>
                        </a:rPr>
                      </a:br>
                      <a:r>
                        <a:rPr kumimoji="1" lang="ja-JP" altLang="en-US" sz="900" b="0" dirty="0">
                          <a:solidFill>
                            <a:schemeClr val="tx1"/>
                          </a:solidFill>
                        </a:rPr>
                        <a:t>乾いた温かい外気がクーラー内部に取り込まれ、その際に水を含んだフィルター（冷却パッド）を通過する。予冷された空気で冷却を行うため、ドライクーラーと比べてエネルギー効率が良い。</a:t>
                      </a:r>
                      <a:endParaRPr kumimoji="1" lang="en-US" altLang="ja-JP" sz="900" b="0" dirty="0">
                        <a:solidFill>
                          <a:schemeClr val="tx1"/>
                        </a:solidFill>
                      </a:endParaRPr>
                    </a:p>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状況に応じて蒸発冷却、アディアバティック冷却、ドライ冷却を選択できるハイブリッド型の製品も存在する。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54109">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rPr>
                        <a:t>ＤＣの規模・所在地</a:t>
                      </a: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kern="1200">
                          <a:solidFill>
                            <a:schemeClr val="tx1"/>
                          </a:solidFill>
                          <a:latin typeface="+mn-lt"/>
                          <a:ea typeface="+mn-ea"/>
                          <a:cs typeface="+mn-cs"/>
                        </a:rPr>
                        <a:t>高温で湿度が低く、広大な土地が確保でき、水が貴重な地域（や下水能力の低い地域）のＤＣに特に適している。</a:t>
                      </a:r>
                      <a:endParaRPr kumimoji="1" lang="en-US" altLang="ja-JP" sz="90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160552"/>
                  </a:ext>
                </a:extLst>
              </a:tr>
              <a:tr h="225778">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新規</a:t>
                      </a:r>
                      <a:r>
                        <a:rPr kumimoji="1" lang="en-US" altLang="ja-JP" sz="900" dirty="0">
                          <a:solidFill>
                            <a:schemeClr val="tx1"/>
                          </a:solidFill>
                        </a:rPr>
                        <a:t>/</a:t>
                      </a:r>
                      <a:r>
                        <a:rPr kumimoji="1" lang="ja-JP" altLang="en-US" sz="900" dirty="0">
                          <a:solidFill>
                            <a:schemeClr val="tx1"/>
                          </a:solidFill>
                        </a:rPr>
                        <a:t>既存</a:t>
                      </a:r>
                      <a:endParaRPr kumimoji="1" lang="en-US" altLang="ja-JP" sz="90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a:solidFill>
                            <a:schemeClr val="tx1"/>
                          </a:solidFill>
                        </a:rPr>
                        <a:t>新規</a:t>
                      </a:r>
                      <a:r>
                        <a:rPr kumimoji="1" lang="en-US" altLang="ja-JP" sz="900" b="0">
                          <a:solidFill>
                            <a:schemeClr val="tx1"/>
                          </a:solidFill>
                        </a:rPr>
                        <a:t>DC</a:t>
                      </a:r>
                      <a:r>
                        <a:rPr kumimoji="1" lang="ja-JP" altLang="en-US" sz="900" b="0">
                          <a:solidFill>
                            <a:schemeClr val="tx1"/>
                          </a:solidFill>
                        </a:rPr>
                        <a:t>、既存</a:t>
                      </a:r>
                      <a:r>
                        <a:rPr kumimoji="1" lang="en-US" altLang="ja-JP" sz="900" b="0">
                          <a:solidFill>
                            <a:schemeClr val="tx1"/>
                          </a:solidFill>
                        </a:rPr>
                        <a:t>DC</a:t>
                      </a:r>
                      <a:r>
                        <a:rPr kumimoji="1" lang="ja-JP" altLang="en-US" sz="900" b="0">
                          <a:solidFill>
                            <a:schemeClr val="tx1"/>
                          </a:solidFill>
                        </a:rPr>
                        <a:t>のいずれにも導入可能</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94095"/>
                  </a:ext>
                </a:extLst>
              </a:tr>
              <a:tr h="458279">
                <a:tc>
                  <a:txBody>
                    <a:bodyPr/>
                    <a:lstStyle/>
                    <a:p>
                      <a:r>
                        <a:rPr kumimoji="1" lang="ja-JP" altLang="en-US" sz="9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ドライクーラーと比較してエネルギー効率が高いとされている。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暑い期間のみ水を使用するため、冷却塔と比較して水の消費量を削減できる。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512478">
                <a:tc>
                  <a:txBody>
                    <a:bodyPr/>
                    <a:lstStyle/>
                    <a:p>
                      <a:r>
                        <a:rPr kumimoji="1" lang="ja-JP" altLang="en-US" sz="900" b="0">
                          <a:solidFill>
                            <a:schemeClr val="tx1"/>
                          </a:solidFill>
                        </a:rPr>
                        <a:t>普及状況・</a:t>
                      </a:r>
                      <a:br>
                        <a:rPr kumimoji="1" lang="en-US" altLang="ja-JP" sz="900" b="0">
                          <a:solidFill>
                            <a:schemeClr val="tx1"/>
                          </a:solidFill>
                        </a:rPr>
                      </a:br>
                      <a:r>
                        <a:rPr kumimoji="1" lang="ja-JP" altLang="en-US" sz="900" b="0">
                          <a:solidFill>
                            <a:schemeClr val="tx1"/>
                          </a:solidFill>
                        </a:rPr>
                        <a:t>ポテンシャル</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nSpc>
                          <a:spcPct val="120000"/>
                        </a:lnSpc>
                        <a:buFont typeface="Arial" panose="020B0604020202020204" pitchFamily="34" charset="0"/>
                        <a:buNone/>
                      </a:pPr>
                      <a:r>
                        <a:rPr kumimoji="1" lang="ja-JP" altLang="en-US" sz="900">
                          <a:solidFill>
                            <a:schemeClr val="tx1"/>
                          </a:solidFill>
                        </a:rPr>
                        <a:t>海外ではすでに普及している。国内においては、広い設置スペースを必要とするため、郊外型の</a:t>
                      </a:r>
                      <a:r>
                        <a:rPr kumimoji="1" lang="en-US" altLang="ja-JP" sz="900">
                          <a:solidFill>
                            <a:schemeClr val="tx1"/>
                          </a:solidFill>
                        </a:rPr>
                        <a:t>DC</a:t>
                      </a:r>
                      <a:r>
                        <a:rPr kumimoji="1" lang="ja-JP" altLang="en-US" sz="900">
                          <a:solidFill>
                            <a:schemeClr val="tx1"/>
                          </a:solidFill>
                        </a:rPr>
                        <a:t>を中心に今後普及する可能性がある。</a:t>
                      </a:r>
                      <a:endParaRPr kumimoji="1" lang="en-US" altLang="ja-JP" sz="900">
                        <a:solidFill>
                          <a:schemeClr val="tx1"/>
                        </a:solidFill>
                      </a:endParaRPr>
                    </a:p>
                    <a:p>
                      <a:pPr marL="171450" indent="-171450">
                        <a:lnSpc>
                          <a:spcPct val="120000"/>
                        </a:lnSpc>
                        <a:buFont typeface="Arial" panose="020B0604020202020204" pitchFamily="34" charset="0"/>
                        <a:buChar char="•"/>
                      </a:pPr>
                      <a:endParaRPr kumimoji="1" lang="en-US" altLang="ja-JP" sz="90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756554"/>
                  </a:ext>
                </a:extLst>
              </a:tr>
              <a:tr h="787224">
                <a:tc>
                  <a:txBody>
                    <a:bodyPr/>
                    <a:lstStyle/>
                    <a:p>
                      <a:r>
                        <a:rPr kumimoji="1" lang="ja-JP" altLang="en-US" sz="900" b="0">
                          <a:solidFill>
                            <a:schemeClr val="tx1"/>
                          </a:solidFill>
                        </a:rPr>
                        <a:t>普及促進に向けた課題</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900" b="0" dirty="0">
                          <a:solidFill>
                            <a:schemeClr val="tx1"/>
                          </a:solidFill>
                        </a:rPr>
                        <a:t>水を利用するため、清掃などの管理が必要。</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日本では夏季の湿度が高く、冷却効果が低いことが想定される。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広大な土地を確保するのが難しいことが考えられる。</a:t>
                      </a:r>
                      <a:endParaRPr kumimoji="1" lang="en-US" altLang="ja-JP" sz="900" b="0" dirty="0">
                        <a:solidFill>
                          <a:schemeClr val="tx1"/>
                        </a:solidFill>
                      </a:endParaRPr>
                    </a:p>
                    <a:p>
                      <a:pPr marL="171450" indent="-171450">
                        <a:buFont typeface="Arial" panose="020B0604020202020204" pitchFamily="34" charset="0"/>
                        <a:buChar char="•"/>
                      </a:pPr>
                      <a:r>
                        <a:rPr kumimoji="1" lang="ja-JP" altLang="en-US" sz="900" b="0" dirty="0">
                          <a:solidFill>
                            <a:schemeClr val="tx1"/>
                          </a:solidFill>
                        </a:rPr>
                        <a:t>日本では水の使用量を節約したいというニーズが少ないため、水を大量に使用し電気使用量を低減できる冷却塔が優先されることが考えられる。</a:t>
                      </a:r>
                      <a:endParaRPr kumimoji="1" lang="en-US" altLang="ja-JP" sz="9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589251">
                <a:tc>
                  <a:txBody>
                    <a:bodyPr/>
                    <a:lstStyle/>
                    <a:p>
                      <a:r>
                        <a:rPr kumimoji="1" lang="ja-JP" altLang="en-US" sz="900" b="0">
                          <a:solidFill>
                            <a:schemeClr val="tx1"/>
                          </a:solidFill>
                        </a:rPr>
                        <a:t>ＤＣ事業者や需要家において必要な取組や体制</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a:solidFill>
                            <a:schemeClr val="tx1"/>
                          </a:solidFill>
                        </a:rPr>
                        <a:t>DC</a:t>
                      </a:r>
                      <a:r>
                        <a:rPr kumimoji="1" lang="ja-JP" altLang="en-US" sz="900">
                          <a:solidFill>
                            <a:schemeClr val="tx1"/>
                          </a:solidFill>
                        </a:rPr>
                        <a:t>事業者、需要家、ベンダに要確認</a:t>
                      </a:r>
                    </a:p>
                    <a:p>
                      <a:pPr marL="0" indent="0">
                        <a:buFont typeface="Arial" panose="020B0604020202020204" pitchFamily="34" charset="0"/>
                        <a:buNone/>
                      </a:pPr>
                      <a:endParaRPr kumimoji="1" lang="en-US" altLang="ja-JP" sz="9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77998"/>
                  </a:ext>
                </a:extLst>
              </a:tr>
              <a:tr h="350543">
                <a:tc>
                  <a:txBody>
                    <a:bodyPr/>
                    <a:lstStyle/>
                    <a:p>
                      <a:r>
                        <a:rPr kumimoji="1" lang="ja-JP" altLang="en-US" sz="900" b="0">
                          <a:solidFill>
                            <a:schemeClr val="tx1"/>
                          </a:solidFill>
                        </a:rPr>
                        <a:t>導入に必要な期間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452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a:solidFill>
                            <a:schemeClr val="tx1"/>
                          </a:solidFill>
                        </a:rPr>
                        <a:t>ベンダに要確認。</a:t>
                      </a:r>
                      <a:r>
                        <a:rPr kumimoji="1" lang="ja-JP" altLang="en-US" sz="900" b="0">
                          <a:solidFill>
                            <a:schemeClr val="tx1"/>
                          </a:solidFill>
                        </a:rPr>
                        <a:t>基本的には受注生産のため、納品・設置工事までに数カ月から数年になることもある。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25778">
                <a:tc>
                  <a:txBody>
                    <a:bodyPr/>
                    <a:lstStyle/>
                    <a:p>
                      <a:r>
                        <a:rPr kumimoji="1" lang="ja-JP" altLang="en-US" sz="900" b="0" dirty="0">
                          <a:solidFill>
                            <a:schemeClr val="tx1"/>
                          </a:solidFill>
                        </a:rPr>
                        <a:t>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rPr>
                        <a:t>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360519">
                <a:tc>
                  <a:txBody>
                    <a:bodyPr/>
                    <a:lstStyle/>
                    <a:p>
                      <a:r>
                        <a:rPr kumimoji="1" lang="ja-JP" altLang="en-US" sz="9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b="0" dirty="0">
                          <a:solidFill>
                            <a:schemeClr val="tx1"/>
                          </a:solidFill>
                        </a:rPr>
                        <a:t>日本</a:t>
                      </a:r>
                      <a:r>
                        <a:rPr kumimoji="1" lang="en-US" altLang="ja-JP" sz="900" b="0" dirty="0">
                          <a:solidFill>
                            <a:schemeClr val="tx1"/>
                          </a:solidFill>
                        </a:rPr>
                        <a:t>BAC, </a:t>
                      </a:r>
                      <a:r>
                        <a:rPr kumimoji="1" lang="en-US" altLang="ja-JP" sz="900" b="0" dirty="0" err="1">
                          <a:solidFill>
                            <a:schemeClr val="tx1"/>
                          </a:solidFill>
                        </a:rPr>
                        <a:t>Evapco</a:t>
                      </a:r>
                      <a:r>
                        <a:rPr kumimoji="1" lang="en-US" altLang="ja-JP" sz="900" b="0" dirty="0">
                          <a:solidFill>
                            <a:schemeClr val="tx1"/>
                          </a:solidFill>
                        </a:rPr>
                        <a:t>, Guntner</a:t>
                      </a:r>
                      <a:r>
                        <a:rPr kumimoji="1" lang="ja-JP" altLang="en-US" sz="900" b="0" dirty="0">
                          <a:solidFill>
                            <a:schemeClr val="tx1"/>
                          </a:solidFill>
                        </a:rPr>
                        <a:t>等</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pic>
        <p:nvPicPr>
          <p:cNvPr id="12" name="図 11">
            <a:extLst>
              <a:ext uri="{FF2B5EF4-FFF2-40B4-BE49-F238E27FC236}">
                <a16:creationId xmlns:a16="http://schemas.microsoft.com/office/drawing/2014/main" id="{E9C5AAB7-496E-E912-C7C4-843922A01DAF}"/>
              </a:ext>
            </a:extLst>
          </p:cNvPr>
          <p:cNvPicPr>
            <a:picLocks noChangeAspect="1"/>
          </p:cNvPicPr>
          <p:nvPr/>
        </p:nvPicPr>
        <p:blipFill>
          <a:blip r:embed="rId2"/>
          <a:stretch>
            <a:fillRect/>
          </a:stretch>
        </p:blipFill>
        <p:spPr>
          <a:xfrm>
            <a:off x="6651434" y="3699716"/>
            <a:ext cx="2278154" cy="2491989"/>
          </a:xfrm>
          <a:prstGeom prst="rect">
            <a:avLst/>
          </a:prstGeom>
        </p:spPr>
      </p:pic>
      <p:pic>
        <p:nvPicPr>
          <p:cNvPr id="14" name="図 13">
            <a:extLst>
              <a:ext uri="{FF2B5EF4-FFF2-40B4-BE49-F238E27FC236}">
                <a16:creationId xmlns:a16="http://schemas.microsoft.com/office/drawing/2014/main" id="{30B8C73C-BFFA-3280-FB62-D955282DCE23}"/>
              </a:ext>
            </a:extLst>
          </p:cNvPr>
          <p:cNvPicPr>
            <a:picLocks noChangeAspect="1"/>
          </p:cNvPicPr>
          <p:nvPr/>
        </p:nvPicPr>
        <p:blipFill>
          <a:blip r:embed="rId3"/>
          <a:stretch>
            <a:fillRect/>
          </a:stretch>
        </p:blipFill>
        <p:spPr>
          <a:xfrm>
            <a:off x="6651434" y="1629311"/>
            <a:ext cx="2539451" cy="1683666"/>
          </a:xfrm>
          <a:prstGeom prst="rect">
            <a:avLst/>
          </a:prstGeom>
        </p:spPr>
      </p:pic>
      <p:sp>
        <p:nvSpPr>
          <p:cNvPr id="16" name="テキスト ボックス 15">
            <a:extLst>
              <a:ext uri="{FF2B5EF4-FFF2-40B4-BE49-F238E27FC236}">
                <a16:creationId xmlns:a16="http://schemas.microsoft.com/office/drawing/2014/main" id="{6AC680F0-F9DB-4659-BFCC-E9FCDF532B68}"/>
              </a:ext>
            </a:extLst>
          </p:cNvPr>
          <p:cNvSpPr txBox="1"/>
          <p:nvPr/>
        </p:nvSpPr>
        <p:spPr>
          <a:xfrm>
            <a:off x="6390136" y="1266338"/>
            <a:ext cx="2972195" cy="511102"/>
          </a:xfrm>
          <a:prstGeom prst="rect">
            <a:avLst/>
          </a:prstGeom>
          <a:noFill/>
        </p:spPr>
        <p:txBody>
          <a:bodyPr wrap="square">
            <a:spAutoFit/>
          </a:bodyPr>
          <a:lstStyle/>
          <a:p>
            <a:r>
              <a:rPr lang="ja-JP" altLang="en-US" sz="907"/>
              <a:t>アディアバティッククーラーの製品外観</a:t>
            </a:r>
            <a:r>
              <a:rPr lang="en-US" altLang="ja-JP" sz="907"/>
              <a:t>, </a:t>
            </a:r>
            <a:r>
              <a:rPr lang="ja-JP" altLang="en-US" sz="907"/>
              <a:t>日本</a:t>
            </a:r>
            <a:r>
              <a:rPr lang="en-US" altLang="ja-JP" sz="907"/>
              <a:t>BAC, https://bacj.co.jp/products/product04.html</a:t>
            </a:r>
            <a:endParaRPr lang="ja-JP" altLang="en-US" sz="907"/>
          </a:p>
        </p:txBody>
      </p:sp>
      <p:sp>
        <p:nvSpPr>
          <p:cNvPr id="19" name="テキスト ボックス 18">
            <a:extLst>
              <a:ext uri="{FF2B5EF4-FFF2-40B4-BE49-F238E27FC236}">
                <a16:creationId xmlns:a16="http://schemas.microsoft.com/office/drawing/2014/main" id="{62F423DE-D7DB-113F-7608-C86F204BA702}"/>
              </a:ext>
            </a:extLst>
          </p:cNvPr>
          <p:cNvSpPr txBox="1"/>
          <p:nvPr/>
        </p:nvSpPr>
        <p:spPr>
          <a:xfrm>
            <a:off x="6390136" y="3346480"/>
            <a:ext cx="2972195" cy="511102"/>
          </a:xfrm>
          <a:prstGeom prst="rect">
            <a:avLst/>
          </a:prstGeom>
          <a:noFill/>
        </p:spPr>
        <p:txBody>
          <a:bodyPr wrap="square">
            <a:spAutoFit/>
          </a:bodyPr>
          <a:lstStyle/>
          <a:p>
            <a:r>
              <a:rPr lang="ja-JP" altLang="en-US" sz="907"/>
              <a:t>アディアバティッククーラーの仕組み</a:t>
            </a:r>
            <a:r>
              <a:rPr lang="en-US" altLang="ja-JP" sz="907"/>
              <a:t>, </a:t>
            </a:r>
            <a:r>
              <a:rPr lang="ja-JP" altLang="en-US" sz="907"/>
              <a:t>日本</a:t>
            </a:r>
            <a:r>
              <a:rPr lang="en-US" altLang="ja-JP" sz="907"/>
              <a:t>BAC, https://bacj.co.jp/products/product04.html</a:t>
            </a:r>
            <a:endParaRPr lang="ja-JP" altLang="en-US" sz="907"/>
          </a:p>
        </p:txBody>
      </p:sp>
    </p:spTree>
    <p:extLst>
      <p:ext uri="{BB962C8B-B14F-4D97-AF65-F5344CB8AC3E}">
        <p14:creationId xmlns:p14="http://schemas.microsoft.com/office/powerpoint/2010/main" val="93905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096255A-B46B-C42D-A882-9A4E299D1A13}"/>
              </a:ext>
            </a:extLst>
          </p:cNvPr>
          <p:cNvGraphicFramePr>
            <a:graphicFrameLocks noChangeAspect="1"/>
          </p:cNvGraphicFramePr>
          <p:nvPr>
            <p:custDataLst>
              <p:tags r:id="rId1"/>
            </p:custDataLst>
            <p:extLst>
              <p:ext uri="{D42A27DB-BD31-4B8C-83A1-F6EECF244321}">
                <p14:modId xmlns:p14="http://schemas.microsoft.com/office/powerpoint/2010/main" val="2716374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8" name="think-cell data - do not delete" hidden="1">
                        <a:extLst>
                          <a:ext uri="{FF2B5EF4-FFF2-40B4-BE49-F238E27FC236}">
                            <a16:creationId xmlns:a16="http://schemas.microsoft.com/office/drawing/2014/main" id="{7096255A-B46B-C42D-A882-9A4E299D1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3-1 </a:t>
            </a:r>
            <a:r>
              <a:rPr lang="ja-JP" altLang="en-US" dirty="0"/>
              <a:t>利用率の低いサーバーの撤去</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266876883"/>
              </p:ext>
            </p:extLst>
          </p:nvPr>
        </p:nvGraphicFramePr>
        <p:xfrm>
          <a:off x="632520" y="1263143"/>
          <a:ext cx="5297431" cy="515164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355062713"/>
                    </a:ext>
                  </a:extLst>
                </a:gridCol>
                <a:gridCol w="4289319">
                  <a:extLst>
                    <a:ext uri="{9D8B030D-6E8A-4147-A177-3AD203B41FA5}">
                      <a16:colId xmlns:a16="http://schemas.microsoft.com/office/drawing/2014/main" val="4294276706"/>
                    </a:ext>
                  </a:extLst>
                </a:gridCol>
              </a:tblGrid>
              <a:tr h="813956">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利用率の低いサーバーが存在する場合、無駄な冷却を行ってしまうことで消費電力の増加につながる可能性があるため、サーバーごとの消費電力を測定して利用率の低いサーバーを特定し、サーバーの集約、撤去により全体のサーバー数を減少させることで、サーバーそのものや冷却に必要な消費電力を削減す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348894">
                <a:tc>
                  <a:txBody>
                    <a:bodyPr/>
                    <a:lstStyle/>
                    <a:p>
                      <a:r>
                        <a:rPr kumimoji="1" lang="ja-JP" altLang="en-US" sz="1000" b="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サーバー数の削減による消費電力の削減</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963541">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indent="-88900">
                        <a:buFont typeface="Arial" panose="020B0604020202020204" pitchFamily="34" charset="0"/>
                        <a:buChar char="•"/>
                      </a:pPr>
                      <a:r>
                        <a:rPr kumimoji="1" lang="ja-JP" altLang="en-US" sz="1000" b="0">
                          <a:solidFill>
                            <a:schemeClr val="tx1"/>
                          </a:solidFill>
                        </a:rPr>
                        <a:t>自社で所有・管理しているサーバーでなければ、利用率の調査やシステムの集約、サーバーの撤去等はできない。</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必ずしも利用率の低いサーバーが存在するとは限らないため、実施しても省電力の削減につながらない可能性がある。</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サーバーの撤去にともなうデータ損失等が発生しないよう留意する必要がある。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827655"/>
                  </a:ext>
                </a:extLst>
              </a:tr>
              <a:tr h="330598">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サーバー数等、管理状況による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757255"/>
                  </a:ext>
                </a:extLst>
              </a:tr>
              <a:tr h="330598">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自社における人件費程度</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30598">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サービス提供をしている事業者はいないため、自社での取り組みとなる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sp>
        <p:nvSpPr>
          <p:cNvPr id="15" name="テキスト ボックス 14">
            <a:extLst>
              <a:ext uri="{FF2B5EF4-FFF2-40B4-BE49-F238E27FC236}">
                <a16:creationId xmlns:a16="http://schemas.microsoft.com/office/drawing/2014/main" id="{77103997-DF81-AEDF-135A-344BC8A7F9F6}"/>
              </a:ext>
            </a:extLst>
          </p:cNvPr>
          <p:cNvSpPr txBox="1"/>
          <p:nvPr/>
        </p:nvSpPr>
        <p:spPr>
          <a:xfrm>
            <a:off x="5969574" y="4299520"/>
            <a:ext cx="3390123" cy="250838"/>
          </a:xfrm>
          <a:prstGeom prst="rect">
            <a:avLst/>
          </a:prstGeom>
          <a:noFill/>
        </p:spPr>
        <p:txBody>
          <a:bodyPr wrap="square">
            <a:spAutoFit/>
          </a:bodyPr>
          <a:lstStyle/>
          <a:p>
            <a:pPr algn="ctr"/>
            <a:r>
              <a:rPr lang="ja-JP" altLang="en-US" sz="1000"/>
              <a:t>ラックごとの消費電力量可視化のイメージ</a:t>
            </a:r>
          </a:p>
        </p:txBody>
      </p:sp>
      <p:sp>
        <p:nvSpPr>
          <p:cNvPr id="14" name="テキスト ボックス 13">
            <a:extLst>
              <a:ext uri="{FF2B5EF4-FFF2-40B4-BE49-F238E27FC236}">
                <a16:creationId xmlns:a16="http://schemas.microsoft.com/office/drawing/2014/main" id="{ACA57F35-2A4E-712E-B382-E4C83F57ACD2}"/>
              </a:ext>
            </a:extLst>
          </p:cNvPr>
          <p:cNvSpPr txBox="1"/>
          <p:nvPr/>
        </p:nvSpPr>
        <p:spPr>
          <a:xfrm>
            <a:off x="6011448" y="4653136"/>
            <a:ext cx="3456161" cy="507831"/>
          </a:xfrm>
          <a:prstGeom prst="rect">
            <a:avLst/>
          </a:prstGeom>
          <a:noFill/>
        </p:spPr>
        <p:txBody>
          <a:bodyPr wrap="square">
            <a:spAutoFit/>
          </a:bodyPr>
          <a:lstStyle/>
          <a:p>
            <a:r>
              <a:rPr lang="ja-JP" altLang="en-US" sz="900"/>
              <a:t>出所</a:t>
            </a:r>
            <a:r>
              <a:rPr lang="en-US" altLang="ja-JP" sz="900"/>
              <a:t>)DC Asia</a:t>
            </a:r>
            <a:r>
              <a:rPr lang="ja-JP" altLang="en-US" sz="900"/>
              <a:t>＜データセンターの余剰容量を発見し、リソースを有効活用するためのヒント＞</a:t>
            </a:r>
            <a:r>
              <a:rPr lang="en-US" altLang="ja-JP" sz="900"/>
              <a:t>, </a:t>
            </a:r>
            <a:r>
              <a:rPr lang="en-US" altLang="ja-JP" sz="900">
                <a:hlinkClick r:id="rId6"/>
              </a:rPr>
              <a:t>https://www.dcasia-ltd.com/blog/dcim/6570//</a:t>
            </a:r>
            <a:r>
              <a:rPr lang="ja-JP" altLang="en-US" sz="900"/>
              <a:t>　</a:t>
            </a:r>
            <a:r>
              <a:rPr lang="en-US" altLang="ja-JP" sz="900"/>
              <a:t>(</a:t>
            </a:r>
            <a:r>
              <a:rPr lang="ja-JP" altLang="en-US" sz="900"/>
              <a:t>閲覧日：</a:t>
            </a:r>
            <a:r>
              <a:rPr lang="en-US" altLang="ja-JP" sz="900"/>
              <a:t>2025</a:t>
            </a:r>
            <a:r>
              <a:rPr lang="ja-JP" altLang="en-US" sz="900"/>
              <a:t>年</a:t>
            </a:r>
            <a:r>
              <a:rPr lang="en-US" altLang="ja-JP" sz="900"/>
              <a:t>4</a:t>
            </a:r>
            <a:r>
              <a:rPr lang="ja-JP" altLang="en-US" sz="900"/>
              <a:t>月</a:t>
            </a:r>
            <a:r>
              <a:rPr lang="en-US" altLang="ja-JP" sz="900"/>
              <a:t>14</a:t>
            </a:r>
            <a:r>
              <a:rPr lang="ja-JP" altLang="en-US" sz="900"/>
              <a:t>日</a:t>
            </a:r>
            <a:r>
              <a:rPr lang="en-US" altLang="ja-JP" sz="900"/>
              <a:t>)</a:t>
            </a:r>
            <a:endParaRPr lang="ja-JP" altLang="en-US" sz="900"/>
          </a:p>
        </p:txBody>
      </p:sp>
      <p:pic>
        <p:nvPicPr>
          <p:cNvPr id="5" name="Picture 2">
            <a:extLst>
              <a:ext uri="{FF2B5EF4-FFF2-40B4-BE49-F238E27FC236}">
                <a16:creationId xmlns:a16="http://schemas.microsoft.com/office/drawing/2014/main" id="{184D83A0-44C9-17C7-EE34-3A1C552A4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323" y="2581308"/>
            <a:ext cx="3397565" cy="1695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2C20854-2ECF-83A4-9D5D-236832609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2036" y="2353607"/>
            <a:ext cx="2414263" cy="14316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30511EB-ABB7-3C8C-6F5B-0E6DCEA2F33B}"/>
              </a:ext>
            </a:extLst>
          </p:cNvPr>
          <p:cNvSpPr txBox="1"/>
          <p:nvPr/>
        </p:nvSpPr>
        <p:spPr>
          <a:xfrm>
            <a:off x="1928664" y="3785265"/>
            <a:ext cx="3456161" cy="507831"/>
          </a:xfrm>
          <a:prstGeom prst="rect">
            <a:avLst/>
          </a:prstGeom>
          <a:noFill/>
        </p:spPr>
        <p:txBody>
          <a:bodyPr wrap="square">
            <a:spAutoFit/>
          </a:bodyPr>
          <a:lstStyle/>
          <a:p>
            <a:r>
              <a:rPr lang="ja-JP" altLang="en-US" sz="900"/>
              <a:t>出所</a:t>
            </a:r>
            <a:r>
              <a:rPr lang="en-US" altLang="ja-JP" sz="900"/>
              <a:t>)DC Asia</a:t>
            </a:r>
            <a:r>
              <a:rPr lang="ja-JP" altLang="en-US" sz="900"/>
              <a:t>＜データセンターの余剰容量を発見し、リソースを有効活用するためのヒント＞</a:t>
            </a:r>
            <a:r>
              <a:rPr lang="en-US" altLang="ja-JP" sz="900"/>
              <a:t>, </a:t>
            </a:r>
            <a:r>
              <a:rPr lang="en-US" altLang="ja-JP" sz="900">
                <a:hlinkClick r:id="rId6"/>
              </a:rPr>
              <a:t>https://www.dcasia-ltd.com/blog/dcim/6570//</a:t>
            </a:r>
            <a:r>
              <a:rPr lang="ja-JP" altLang="en-US" sz="900"/>
              <a:t>　</a:t>
            </a:r>
            <a:r>
              <a:rPr lang="en-US" altLang="ja-JP" sz="900"/>
              <a:t>(</a:t>
            </a:r>
            <a:r>
              <a:rPr lang="ja-JP" altLang="en-US" sz="900"/>
              <a:t>閲覧日：</a:t>
            </a:r>
            <a:r>
              <a:rPr lang="en-US" altLang="ja-JP" sz="900"/>
              <a:t>2025</a:t>
            </a:r>
            <a:r>
              <a:rPr lang="ja-JP" altLang="en-US" sz="900"/>
              <a:t>年</a:t>
            </a:r>
            <a:r>
              <a:rPr lang="en-US" altLang="ja-JP" sz="900"/>
              <a:t>4</a:t>
            </a:r>
            <a:r>
              <a:rPr lang="ja-JP" altLang="en-US" sz="900"/>
              <a:t>月</a:t>
            </a:r>
            <a:r>
              <a:rPr lang="en-US" altLang="ja-JP" sz="900"/>
              <a:t>14</a:t>
            </a:r>
            <a:r>
              <a:rPr lang="ja-JP" altLang="en-US" sz="900"/>
              <a:t>日</a:t>
            </a:r>
            <a:r>
              <a:rPr lang="en-US" altLang="ja-JP" sz="900"/>
              <a:t>)</a:t>
            </a:r>
            <a:endParaRPr lang="ja-JP" altLang="en-US" sz="900"/>
          </a:p>
        </p:txBody>
      </p:sp>
    </p:spTree>
    <p:extLst>
      <p:ext uri="{BB962C8B-B14F-4D97-AF65-F5344CB8AC3E}">
        <p14:creationId xmlns:p14="http://schemas.microsoft.com/office/powerpoint/2010/main" val="64669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C13B73-1854-1619-1007-E9774DD7D750}"/>
              </a:ext>
            </a:extLst>
          </p:cNvPr>
          <p:cNvGraphicFramePr>
            <a:graphicFrameLocks noChangeAspect="1"/>
          </p:cNvGraphicFramePr>
          <p:nvPr>
            <p:custDataLst>
              <p:tags r:id="rId1"/>
            </p:custDataLst>
            <p:extLst>
              <p:ext uri="{D42A27DB-BD31-4B8C-83A1-F6EECF244321}">
                <p14:modId xmlns:p14="http://schemas.microsoft.com/office/powerpoint/2010/main" val="354343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5" name="think-cell data - do not delete" hidden="1">
                        <a:extLst>
                          <a:ext uri="{FF2B5EF4-FFF2-40B4-BE49-F238E27FC236}">
                            <a16:creationId xmlns:a16="http://schemas.microsoft.com/office/drawing/2014/main" id="{71C13B73-1854-1619-1007-E9774DD7D7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3-2 </a:t>
            </a:r>
            <a:r>
              <a:rPr lang="ja-JP" altLang="en-US" dirty="0"/>
              <a:t>省電力サーバーの導入</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378904287"/>
              </p:ext>
            </p:extLst>
          </p:nvPr>
        </p:nvGraphicFramePr>
        <p:xfrm>
          <a:off x="503262" y="1268760"/>
          <a:ext cx="5436690" cy="5156709"/>
        </p:xfrm>
        <a:graphic>
          <a:graphicData uri="http://schemas.openxmlformats.org/drawingml/2006/table">
            <a:tbl>
              <a:tblPr firstRow="1" bandRow="1">
                <a:tableStyleId>{5C22544A-7EE6-4342-B048-85BDC9FD1C3A}</a:tableStyleId>
              </a:tblPr>
              <a:tblGrid>
                <a:gridCol w="1098251">
                  <a:extLst>
                    <a:ext uri="{9D8B030D-6E8A-4147-A177-3AD203B41FA5}">
                      <a16:colId xmlns:a16="http://schemas.microsoft.com/office/drawing/2014/main" val="2355062713"/>
                    </a:ext>
                  </a:extLst>
                </a:gridCol>
                <a:gridCol w="4338439">
                  <a:extLst>
                    <a:ext uri="{9D8B030D-6E8A-4147-A177-3AD203B41FA5}">
                      <a16:colId xmlns:a16="http://schemas.microsoft.com/office/drawing/2014/main" val="4294276706"/>
                    </a:ext>
                  </a:extLst>
                </a:gridCol>
              </a:tblGrid>
              <a:tr h="568507">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a:solidFill>
                            <a:schemeClr val="tx1"/>
                          </a:solidFill>
                        </a:rPr>
                        <a:t>EPA(</a:t>
                      </a:r>
                      <a:r>
                        <a:rPr kumimoji="1" lang="ja-JP" altLang="en-US" sz="1000" b="0">
                          <a:solidFill>
                            <a:schemeClr val="tx1"/>
                          </a:solidFill>
                        </a:rPr>
                        <a:t>米国環境保護局）により基準が設定された“国際エナジースタープログラム”では、サーバーのタイプごとに電力変換効率やアイドル時の低電力化等の基準が定められており、いずれのタイプのサーバーを利用している場合でも、製品の導入によりサーバーの消費電力削減につながる。</a:t>
                      </a:r>
                      <a:endParaRPr kumimoji="1" lang="en-US" altLang="ja-JP" sz="1000" b="0">
                        <a:solidFill>
                          <a:schemeClr val="tx1"/>
                        </a:solidFill>
                      </a:endParaRPr>
                    </a:p>
                    <a:p>
                      <a:pPr marL="171450" indent="-171450">
                        <a:buFont typeface="Arial" panose="020B0604020202020204" pitchFamily="34" charset="0"/>
                        <a:buChar char="•"/>
                      </a:pPr>
                      <a:r>
                        <a:rPr kumimoji="1" lang="ja-JP" altLang="en-US" sz="1000" b="0">
                          <a:solidFill>
                            <a:schemeClr val="tx1"/>
                          </a:solidFill>
                        </a:rPr>
                        <a:t>認定を受けている製品は“国際エナジースタープログラム”のホームページ上で公開されており、製品タイプごとに検索が可能。</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734612">
                <a:tc>
                  <a:txBody>
                    <a:bodyPr/>
                    <a:lstStyle/>
                    <a:p>
                      <a:r>
                        <a:rPr kumimoji="1" lang="ja-JP" altLang="en-US" sz="1000" b="0" dirty="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消費電力の削減。</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サーバーの台数が多い</a:t>
                      </a:r>
                      <a:r>
                        <a:rPr kumimoji="1" lang="en-US" altLang="ja-JP" sz="1000" b="0" dirty="0">
                          <a:solidFill>
                            <a:schemeClr val="tx1"/>
                          </a:solidFill>
                        </a:rPr>
                        <a:t>DC</a:t>
                      </a:r>
                      <a:r>
                        <a:rPr kumimoji="1" lang="ja-JP" altLang="en-US" sz="1000" b="0" dirty="0">
                          <a:solidFill>
                            <a:schemeClr val="tx1"/>
                          </a:solidFill>
                        </a:rPr>
                        <a:t>や、サーバー導入から時間がたっている</a:t>
                      </a:r>
                      <a:r>
                        <a:rPr kumimoji="1" lang="en-US" altLang="ja-JP" sz="1000" b="0" dirty="0">
                          <a:solidFill>
                            <a:schemeClr val="tx1"/>
                          </a:solidFill>
                        </a:rPr>
                        <a:t>DC</a:t>
                      </a:r>
                      <a:r>
                        <a:rPr kumimoji="1" lang="ja-JP" altLang="en-US" sz="1000" b="0" dirty="0">
                          <a:solidFill>
                            <a:schemeClr val="tx1"/>
                          </a:solidFill>
                        </a:rPr>
                        <a:t>ほど省エネ効果が期待できる。</a:t>
                      </a: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r>
                        <a:rPr kumimoji="1" lang="en-US" altLang="ja-JP" sz="1000" b="0" dirty="0">
                          <a:solidFill>
                            <a:schemeClr val="tx1"/>
                          </a:solidFill>
                        </a:rPr>
                        <a:t>80plus</a:t>
                      </a:r>
                      <a:r>
                        <a:rPr kumimoji="1" lang="ja-JP" altLang="en-US" sz="1000" b="0" dirty="0">
                          <a:solidFill>
                            <a:schemeClr val="tx1"/>
                          </a:solidFill>
                        </a:rPr>
                        <a:t>規格を充たす</a:t>
                      </a:r>
                      <a:r>
                        <a:rPr kumimoji="1" lang="en-US" altLang="ja-JP" sz="1000" b="0" dirty="0">
                          <a:solidFill>
                            <a:schemeClr val="tx1"/>
                          </a:solidFill>
                        </a:rPr>
                        <a:t>PSU</a:t>
                      </a:r>
                      <a:r>
                        <a:rPr kumimoji="1" lang="ja-JP" altLang="en-US" sz="1000" b="0" dirty="0">
                          <a:solidFill>
                            <a:schemeClr val="tx1"/>
                          </a:solidFill>
                        </a:rPr>
                        <a:t>の採用（</a:t>
                      </a:r>
                      <a:r>
                        <a:rPr kumimoji="1" lang="en-US" altLang="ja-JP" sz="1000" b="0" dirty="0">
                          <a:solidFill>
                            <a:schemeClr val="tx1"/>
                          </a:solidFill>
                        </a:rPr>
                        <a:t>Platinum, Titanium</a:t>
                      </a:r>
                      <a:r>
                        <a:rPr kumimoji="1" lang="ja-JP" altLang="en-US" sz="1000" b="0" dirty="0">
                          <a:solidFill>
                            <a:schemeClr val="tx1"/>
                          </a:solidFill>
                        </a:rPr>
                        <a:t>グレード）により、非対応モデルと比較し</a:t>
                      </a:r>
                      <a:r>
                        <a:rPr kumimoji="1" lang="en-US" altLang="ja-JP" sz="1000" b="0" dirty="0">
                          <a:solidFill>
                            <a:schemeClr val="tx1"/>
                          </a:solidFill>
                        </a:rPr>
                        <a:t>50%</a:t>
                      </a:r>
                      <a:r>
                        <a:rPr kumimoji="1" lang="ja-JP" altLang="en-US" sz="1000" b="0" dirty="0">
                          <a:solidFill>
                            <a:schemeClr val="tx1"/>
                          </a:solidFill>
                        </a:rPr>
                        <a:t>負荷で約</a:t>
                      </a:r>
                      <a:r>
                        <a:rPr kumimoji="1" lang="en-US" altLang="ja-JP" sz="1000" b="0" dirty="0">
                          <a:solidFill>
                            <a:schemeClr val="tx1"/>
                          </a:solidFill>
                        </a:rPr>
                        <a:t>10%</a:t>
                      </a:r>
                      <a:r>
                        <a:rPr kumimoji="1" lang="ja-JP" altLang="en-US" sz="1000" b="0" dirty="0">
                          <a:solidFill>
                            <a:schemeClr val="tx1"/>
                          </a:solidFill>
                        </a:rPr>
                        <a:t>ほど力率が向上することが見込まれる。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385211">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認定を受けていないサーバーよりも高価な場合が多い。運用時の省エネ効果を含めた費用対効果等の検討が必要。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827655"/>
                  </a:ext>
                </a:extLst>
              </a:tr>
              <a:tr h="227432">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サーバー入れ替え等時に調達。調達期間は機種等による。</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757255"/>
                  </a:ext>
                </a:extLst>
              </a:tr>
              <a:tr h="227432">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サーバーの機種等による。</a:t>
                      </a:r>
                      <a:endParaRPr kumimoji="1" lang="en-US" altLang="ja-JP" sz="1000" b="0" dirty="0">
                        <a:solidFill>
                          <a:schemeClr val="tx1"/>
                        </a:solidFill>
                      </a:endParaRPr>
                    </a:p>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目安として、サーバー</a:t>
                      </a:r>
                      <a:r>
                        <a:rPr kumimoji="1" lang="en-US" altLang="ja-JP" sz="1000" b="0" dirty="0">
                          <a:solidFill>
                            <a:schemeClr val="tx1"/>
                          </a:solidFill>
                        </a:rPr>
                        <a:t>1</a:t>
                      </a:r>
                      <a:r>
                        <a:rPr kumimoji="1" lang="ja-JP" altLang="en-US" sz="1000" b="0" dirty="0">
                          <a:solidFill>
                            <a:schemeClr val="tx1"/>
                          </a:solidFill>
                        </a:rPr>
                        <a:t>台当たり数万円程度のコスト増</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27432">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Dell</a:t>
                      </a:r>
                      <a:r>
                        <a:rPr kumimoji="1" lang="ja-JP" altLang="en-US" sz="1000" b="0" dirty="0">
                          <a:solidFill>
                            <a:schemeClr val="tx1"/>
                          </a:solidFill>
                        </a:rPr>
                        <a:t>、</a:t>
                      </a:r>
                      <a:r>
                        <a:rPr kumimoji="1" lang="en-US" altLang="ja-JP" sz="1000" b="0" dirty="0">
                          <a:solidFill>
                            <a:schemeClr val="tx1"/>
                          </a:solidFill>
                        </a:rPr>
                        <a:t>HP</a:t>
                      </a:r>
                      <a:r>
                        <a:rPr kumimoji="1" lang="ja-JP" altLang="en-US" sz="1000" b="0" dirty="0">
                          <a:solidFill>
                            <a:schemeClr val="tx1"/>
                          </a:solidFill>
                        </a:rPr>
                        <a:t>、富士通、日立　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sp>
        <p:nvSpPr>
          <p:cNvPr id="11" name="テキスト ボックス 10">
            <a:extLst>
              <a:ext uri="{FF2B5EF4-FFF2-40B4-BE49-F238E27FC236}">
                <a16:creationId xmlns:a16="http://schemas.microsoft.com/office/drawing/2014/main" id="{91EC28C7-C1BB-992F-25A9-B92984093667}"/>
              </a:ext>
            </a:extLst>
          </p:cNvPr>
          <p:cNvSpPr txBox="1"/>
          <p:nvPr/>
        </p:nvSpPr>
        <p:spPr>
          <a:xfrm>
            <a:off x="1811482" y="3939207"/>
            <a:ext cx="4028221" cy="784830"/>
          </a:xfrm>
          <a:prstGeom prst="rect">
            <a:avLst/>
          </a:prstGeom>
          <a:noFill/>
        </p:spPr>
        <p:txBody>
          <a:bodyPr wrap="square">
            <a:spAutoFit/>
          </a:bodyPr>
          <a:lstStyle/>
          <a:p>
            <a:r>
              <a:rPr lang="ja-JP" altLang="en-US" sz="900" dirty="0"/>
              <a:t>出所</a:t>
            </a:r>
            <a:r>
              <a:rPr lang="en-US" altLang="ja-JP" sz="900" dirty="0"/>
              <a:t>)</a:t>
            </a:r>
            <a:r>
              <a:rPr lang="ja-JP" altLang="en-US" sz="900" dirty="0"/>
              <a:t> 「国際エネルギースタープログラム」（経済産業省資源エネルギー庁）（</a:t>
            </a:r>
            <a:r>
              <a:rPr lang="en-US" altLang="ja-JP" sz="900" dirty="0">
                <a:hlinkClick r:id="rId6"/>
              </a:rPr>
              <a:t>https://www.energystar.go.jp/pamph/pdf/energy_star_pamphlet_apr_2021.pdf?update=230116</a:t>
            </a:r>
            <a:r>
              <a:rPr lang="ja-JP" altLang="en-US" sz="900" dirty="0"/>
              <a:t>）、</a:t>
            </a:r>
            <a:r>
              <a:rPr lang="en-US" altLang="ja-JP" sz="900" dirty="0"/>
              <a:t>PDL1.0</a:t>
            </a:r>
            <a:r>
              <a:rPr lang="ja-JP" altLang="en-US" sz="900" dirty="0"/>
              <a:t>（</a:t>
            </a:r>
            <a:r>
              <a:rPr lang="en-US" altLang="ja-JP" sz="900" dirty="0"/>
              <a:t>https://www.digital.go.jp/resources/open_data/public_data_license_v1.0</a:t>
            </a:r>
            <a:r>
              <a:rPr lang="ja-JP" altLang="en-US" sz="900" dirty="0"/>
              <a:t>） （</a:t>
            </a:r>
            <a:r>
              <a:rPr lang="en-US" altLang="ja-JP" sz="900" dirty="0"/>
              <a:t>2025</a:t>
            </a:r>
            <a:r>
              <a:rPr lang="ja-JP" altLang="en-US" sz="900" dirty="0"/>
              <a:t>年</a:t>
            </a:r>
            <a:r>
              <a:rPr lang="en-US" altLang="ja-JP" sz="900" dirty="0"/>
              <a:t>4</a:t>
            </a:r>
            <a:r>
              <a:rPr lang="ja-JP" altLang="en-US" sz="900" dirty="0"/>
              <a:t>月</a:t>
            </a:r>
            <a:r>
              <a:rPr lang="en-US" altLang="ja-JP" sz="900" dirty="0"/>
              <a:t>8</a:t>
            </a:r>
            <a:r>
              <a:rPr lang="ja-JP" altLang="en-US" sz="900" dirty="0"/>
              <a:t>日に閲覧）</a:t>
            </a:r>
          </a:p>
        </p:txBody>
      </p:sp>
      <p:sp>
        <p:nvSpPr>
          <p:cNvPr id="15" name="テキスト ボックス 14">
            <a:extLst>
              <a:ext uri="{FF2B5EF4-FFF2-40B4-BE49-F238E27FC236}">
                <a16:creationId xmlns:a16="http://schemas.microsoft.com/office/drawing/2014/main" id="{77103997-DF81-AEDF-135A-344BC8A7F9F6}"/>
              </a:ext>
            </a:extLst>
          </p:cNvPr>
          <p:cNvSpPr txBox="1"/>
          <p:nvPr/>
        </p:nvSpPr>
        <p:spPr>
          <a:xfrm>
            <a:off x="6075510" y="1484784"/>
            <a:ext cx="3390123" cy="250838"/>
          </a:xfrm>
          <a:prstGeom prst="rect">
            <a:avLst/>
          </a:prstGeom>
          <a:noFill/>
        </p:spPr>
        <p:txBody>
          <a:bodyPr wrap="square">
            <a:spAutoFit/>
          </a:bodyPr>
          <a:lstStyle/>
          <a:p>
            <a:pPr algn="ctr"/>
            <a:r>
              <a:rPr lang="ja-JP" altLang="en-US" sz="1000"/>
              <a:t>認定を受けている製品リスト</a:t>
            </a:r>
          </a:p>
        </p:txBody>
      </p:sp>
      <p:pic>
        <p:nvPicPr>
          <p:cNvPr id="8" name="図 7">
            <a:extLst>
              <a:ext uri="{FF2B5EF4-FFF2-40B4-BE49-F238E27FC236}">
                <a16:creationId xmlns:a16="http://schemas.microsoft.com/office/drawing/2014/main" id="{251F125C-2786-E873-D022-AF7EFBE9B628}"/>
              </a:ext>
            </a:extLst>
          </p:cNvPr>
          <p:cNvPicPr>
            <a:picLocks noChangeAspect="1"/>
          </p:cNvPicPr>
          <p:nvPr/>
        </p:nvPicPr>
        <p:blipFill>
          <a:blip r:embed="rId7"/>
          <a:stretch>
            <a:fillRect/>
          </a:stretch>
        </p:blipFill>
        <p:spPr>
          <a:xfrm>
            <a:off x="1911730" y="2781856"/>
            <a:ext cx="3827727" cy="1157351"/>
          </a:xfrm>
          <a:prstGeom prst="rect">
            <a:avLst/>
          </a:prstGeom>
        </p:spPr>
      </p:pic>
      <p:sp>
        <p:nvSpPr>
          <p:cNvPr id="14" name="テキスト ボックス 13">
            <a:extLst>
              <a:ext uri="{FF2B5EF4-FFF2-40B4-BE49-F238E27FC236}">
                <a16:creationId xmlns:a16="http://schemas.microsoft.com/office/drawing/2014/main" id="{ACA57F35-2A4E-712E-B382-E4C83F57ACD2}"/>
              </a:ext>
            </a:extLst>
          </p:cNvPr>
          <p:cNvSpPr txBox="1"/>
          <p:nvPr/>
        </p:nvSpPr>
        <p:spPr>
          <a:xfrm>
            <a:off x="6118557" y="5244441"/>
            <a:ext cx="3614934" cy="646331"/>
          </a:xfrm>
          <a:prstGeom prst="rect">
            <a:avLst/>
          </a:prstGeom>
          <a:noFill/>
        </p:spPr>
        <p:txBody>
          <a:bodyPr wrap="square">
            <a:spAutoFit/>
          </a:bodyPr>
          <a:lstStyle/>
          <a:p>
            <a:r>
              <a:rPr lang="ja-JP" altLang="en-US" sz="900"/>
              <a:t>出所</a:t>
            </a:r>
            <a:r>
              <a:rPr lang="en-US" altLang="ja-JP" sz="900"/>
              <a:t>)</a:t>
            </a:r>
            <a:r>
              <a:rPr lang="ja-JP" altLang="en-US" sz="900"/>
              <a:t> 「国際エネルギースタープログラム」（経済産業省資源エネルギー庁）（</a:t>
            </a:r>
            <a:r>
              <a:rPr lang="en-US" altLang="ja-JP" sz="900">
                <a:hlinkClick r:id="rId8"/>
              </a:rPr>
              <a:t>https://www.energystar.go.jp/server/</a:t>
            </a:r>
            <a:r>
              <a:rPr lang="ja-JP" altLang="en-US" sz="900"/>
              <a:t>）、</a:t>
            </a:r>
            <a:r>
              <a:rPr lang="en-US" altLang="ja-JP" sz="900"/>
              <a:t>PDL1.0</a:t>
            </a:r>
            <a:r>
              <a:rPr lang="ja-JP" altLang="en-US" sz="900"/>
              <a:t>（</a:t>
            </a:r>
            <a:r>
              <a:rPr lang="en-US" altLang="ja-JP" sz="900"/>
              <a:t>https://www.digital.go.jp/resources/open_data/public_data_license_v1.0</a:t>
            </a:r>
            <a:r>
              <a:rPr lang="ja-JP" altLang="en-US" sz="900"/>
              <a:t>）（</a:t>
            </a:r>
            <a:r>
              <a:rPr lang="en-US" altLang="ja-JP" sz="900"/>
              <a:t> 2025</a:t>
            </a:r>
            <a:r>
              <a:rPr lang="ja-JP" altLang="en-US" sz="900"/>
              <a:t>年５月２１日に閲覧）</a:t>
            </a:r>
          </a:p>
        </p:txBody>
      </p:sp>
      <p:pic>
        <p:nvPicPr>
          <p:cNvPr id="7" name="図 6">
            <a:extLst>
              <a:ext uri="{FF2B5EF4-FFF2-40B4-BE49-F238E27FC236}">
                <a16:creationId xmlns:a16="http://schemas.microsoft.com/office/drawing/2014/main" id="{5E377E69-8ECD-36B4-A210-B95515742A37}"/>
              </a:ext>
            </a:extLst>
          </p:cNvPr>
          <p:cNvPicPr>
            <a:picLocks noChangeAspect="1"/>
          </p:cNvPicPr>
          <p:nvPr/>
        </p:nvPicPr>
        <p:blipFill>
          <a:blip r:embed="rId9"/>
          <a:stretch>
            <a:fillRect/>
          </a:stretch>
        </p:blipFill>
        <p:spPr>
          <a:xfrm>
            <a:off x="6033120" y="1850955"/>
            <a:ext cx="3785808" cy="3233935"/>
          </a:xfrm>
          <a:prstGeom prst="rect">
            <a:avLst/>
          </a:prstGeom>
        </p:spPr>
      </p:pic>
    </p:spTree>
    <p:extLst>
      <p:ext uri="{BB962C8B-B14F-4D97-AF65-F5344CB8AC3E}">
        <p14:creationId xmlns:p14="http://schemas.microsoft.com/office/powerpoint/2010/main" val="28041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3B47C4-BEE8-5399-D7B4-9DEBE2B811F1}"/>
              </a:ext>
            </a:extLst>
          </p:cNvPr>
          <p:cNvGraphicFramePr>
            <a:graphicFrameLocks noChangeAspect="1"/>
          </p:cNvGraphicFramePr>
          <p:nvPr>
            <p:custDataLst>
              <p:tags r:id="rId1"/>
            </p:custDataLst>
            <p:extLst>
              <p:ext uri="{D42A27DB-BD31-4B8C-83A1-F6EECF244321}">
                <p14:modId xmlns:p14="http://schemas.microsoft.com/office/powerpoint/2010/main" val="1577756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4" name="think-cell data - do not delete" hidden="1">
                        <a:extLst>
                          <a:ext uri="{FF2B5EF4-FFF2-40B4-BE49-F238E27FC236}">
                            <a16:creationId xmlns:a16="http://schemas.microsoft.com/office/drawing/2014/main" id="{A83B47C4-BEE8-5399-D7B4-9DEBE2B81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1F1E9EB-71CE-0CDD-2F40-A62F36C86840}"/>
              </a:ext>
            </a:extLst>
          </p:cNvPr>
          <p:cNvSpPr>
            <a:spLocks noGrp="1"/>
          </p:cNvSpPr>
          <p:nvPr>
            <p:ph type="title"/>
          </p:nvPr>
        </p:nvSpPr>
        <p:spPr/>
        <p:txBody>
          <a:bodyPr/>
          <a:lstStyle/>
          <a:p>
            <a:endParaRPr kumimoji="1" lang="ja-JP" altLang="en-US" sz="2400"/>
          </a:p>
        </p:txBody>
      </p:sp>
      <p:sp>
        <p:nvSpPr>
          <p:cNvPr id="3" name="テキスト プレースホルダー 2">
            <a:extLst>
              <a:ext uri="{FF2B5EF4-FFF2-40B4-BE49-F238E27FC236}">
                <a16:creationId xmlns:a16="http://schemas.microsoft.com/office/drawing/2014/main" id="{64F61267-B39D-FA2D-D99F-0A90BBED98C3}"/>
              </a:ext>
            </a:extLst>
          </p:cNvPr>
          <p:cNvSpPr>
            <a:spLocks noGrp="1"/>
          </p:cNvSpPr>
          <p:nvPr>
            <p:ph type="body" sz="quarter" idx="18"/>
          </p:nvPr>
        </p:nvSpPr>
        <p:spPr>
          <a:xfrm>
            <a:off x="1669102" y="1958059"/>
            <a:ext cx="7734333" cy="1194173"/>
          </a:xfrm>
        </p:spPr>
        <p:txBody>
          <a:bodyPr/>
          <a:lstStyle/>
          <a:p>
            <a:r>
              <a:rPr kumimoji="1" lang="ja-JP" altLang="en-US" sz="1600" dirty="0"/>
              <a:t>１．背景・目的 </a:t>
            </a:r>
            <a:r>
              <a:rPr lang="en-US" altLang="ja-JP" sz="1600" u="sng" dirty="0"/>
              <a:t>	  </a:t>
            </a:r>
            <a:r>
              <a:rPr lang="en-US" altLang="ja-JP" sz="1600" dirty="0"/>
              <a:t> </a:t>
            </a:r>
            <a:r>
              <a:rPr kumimoji="1" lang="en-US" altLang="ja-JP" sz="1600" dirty="0"/>
              <a:t>3</a:t>
            </a:r>
          </a:p>
          <a:p>
            <a:r>
              <a:rPr lang="ja-JP" altLang="en-US" sz="1600" dirty="0"/>
              <a:t>２．省エネ・高効率化に資する方策</a:t>
            </a:r>
            <a:r>
              <a:rPr lang="en-US" altLang="ja-JP" sz="1600" u="sng" dirty="0"/>
              <a:t>	  </a:t>
            </a:r>
            <a:r>
              <a:rPr lang="en-US" altLang="ja-JP" sz="1600" dirty="0"/>
              <a:t> 4</a:t>
            </a:r>
          </a:p>
          <a:p>
            <a:r>
              <a:rPr kumimoji="1" lang="ja-JP" altLang="en-US" sz="1600" dirty="0"/>
              <a:t>３．</a:t>
            </a:r>
            <a:r>
              <a:rPr lang="ja-JP" altLang="en-US" sz="1600" dirty="0"/>
              <a:t>参考資料 </a:t>
            </a:r>
            <a:r>
              <a:rPr lang="en-US" altLang="ja-JP" sz="1600" u="sng" dirty="0"/>
              <a:t>	</a:t>
            </a:r>
            <a:r>
              <a:rPr lang="ja-JP" altLang="en-US" sz="1600" dirty="0"/>
              <a:t> </a:t>
            </a:r>
            <a:r>
              <a:rPr lang="en-US" altLang="ja-JP" sz="1600" dirty="0"/>
              <a:t>24</a:t>
            </a:r>
            <a:endParaRPr kumimoji="1" lang="ja-JP" altLang="en-US" sz="1600" dirty="0"/>
          </a:p>
        </p:txBody>
      </p:sp>
    </p:spTree>
    <p:extLst>
      <p:ext uri="{BB962C8B-B14F-4D97-AF65-F5344CB8AC3E}">
        <p14:creationId xmlns:p14="http://schemas.microsoft.com/office/powerpoint/2010/main" val="240472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2F59A2D-F4A2-73DA-C14A-BC968069D550}"/>
              </a:ext>
            </a:extLst>
          </p:cNvPr>
          <p:cNvGraphicFramePr>
            <a:graphicFrameLocks noChangeAspect="1"/>
          </p:cNvGraphicFramePr>
          <p:nvPr>
            <p:custDataLst>
              <p:tags r:id="rId1"/>
            </p:custDataLst>
            <p:extLst>
              <p:ext uri="{D42A27DB-BD31-4B8C-83A1-F6EECF244321}">
                <p14:modId xmlns:p14="http://schemas.microsoft.com/office/powerpoint/2010/main" val="448790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6" name="think-cell data - do not delete" hidden="1">
                        <a:extLst>
                          <a:ext uri="{FF2B5EF4-FFF2-40B4-BE49-F238E27FC236}">
                            <a16:creationId xmlns:a16="http://schemas.microsoft.com/office/drawing/2014/main" id="{02F59A2D-F4A2-73DA-C14A-BC968069D5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kumimoji="1" lang="en-US" altLang="ja-JP" dirty="0"/>
              <a:t>4-1 </a:t>
            </a:r>
            <a:r>
              <a:rPr kumimoji="1" lang="ja-JP" altLang="en-US" dirty="0"/>
              <a:t>省エネ診断サービス（空調シミュレーション等）</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3991234785"/>
              </p:ext>
            </p:extLst>
          </p:nvPr>
        </p:nvGraphicFramePr>
        <p:xfrm>
          <a:off x="632520" y="1268760"/>
          <a:ext cx="5297431" cy="5040559"/>
        </p:xfrm>
        <a:graphic>
          <a:graphicData uri="http://schemas.openxmlformats.org/drawingml/2006/table">
            <a:tbl>
              <a:tblPr firstRow="1" bandRow="1">
                <a:tableStyleId>{5C22544A-7EE6-4342-B048-85BDC9FD1C3A}</a:tableStyleId>
              </a:tblPr>
              <a:tblGrid>
                <a:gridCol w="1048959">
                  <a:extLst>
                    <a:ext uri="{9D8B030D-6E8A-4147-A177-3AD203B41FA5}">
                      <a16:colId xmlns:a16="http://schemas.microsoft.com/office/drawing/2014/main" val="2355062713"/>
                    </a:ext>
                  </a:extLst>
                </a:gridCol>
                <a:gridCol w="4248472">
                  <a:extLst>
                    <a:ext uri="{9D8B030D-6E8A-4147-A177-3AD203B41FA5}">
                      <a16:colId xmlns:a16="http://schemas.microsoft.com/office/drawing/2014/main" val="4294276706"/>
                    </a:ext>
                  </a:extLst>
                </a:gridCol>
              </a:tblGrid>
              <a:tr h="575497">
                <a:tc>
                  <a:txBody>
                    <a:bodyPr/>
                    <a:lstStyle/>
                    <a:p>
                      <a:r>
                        <a:rPr kumimoji="1" lang="ja-JP" altLang="en-US" sz="1000" b="0">
                          <a:solidFill>
                            <a:schemeClr val="tx1"/>
                          </a:solidFill>
                        </a:rPr>
                        <a:t>概要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電流、電圧センサーや温度センサーの計測値、各機器の運転情報等のデータを基に電力消費量や温度分布の可視化を行うとともに、空調制御との組み合わせにより、消費電力量の削減を行う。</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960096">
                <a:tc>
                  <a:txBody>
                    <a:bodyPr/>
                    <a:lstStyle/>
                    <a:p>
                      <a:r>
                        <a:rPr kumimoji="1" lang="ja-JP" altLang="en-US" sz="1000" b="0">
                          <a:solidFill>
                            <a:schemeClr val="tx1"/>
                          </a:solidFill>
                        </a:rPr>
                        <a:t>主な効果</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消費電力の削減</a:t>
                      </a:r>
                      <a:r>
                        <a:rPr kumimoji="1" lang="en-US" altLang="ja-JP" sz="1000" b="0">
                          <a:solidFill>
                            <a:schemeClr val="tx1"/>
                          </a:solidFill>
                        </a:rPr>
                        <a:t>(</a:t>
                      </a:r>
                      <a:r>
                        <a:rPr kumimoji="1" lang="ja-JP" altLang="en-US" sz="1000" b="0">
                          <a:solidFill>
                            <a:schemeClr val="tx1"/>
                          </a:solidFill>
                        </a:rPr>
                        <a:t>最大</a:t>
                      </a:r>
                      <a:r>
                        <a:rPr kumimoji="1" lang="en-US" altLang="ja-JP" sz="1000" b="0">
                          <a:solidFill>
                            <a:schemeClr val="tx1"/>
                          </a:solidFill>
                        </a:rPr>
                        <a:t>3</a:t>
                      </a:r>
                      <a:r>
                        <a:rPr kumimoji="1" lang="ja-JP" altLang="en-US" sz="1000" b="0">
                          <a:solidFill>
                            <a:schemeClr val="tx1"/>
                          </a:solidFill>
                        </a:rPr>
                        <a:t>５</a:t>
                      </a:r>
                      <a:r>
                        <a:rPr kumimoji="1" lang="en-US" altLang="ja-JP" sz="1000" b="0">
                          <a:solidFill>
                            <a:schemeClr val="tx1"/>
                          </a:solidFill>
                        </a:rPr>
                        <a:t>%</a:t>
                      </a:r>
                      <a:r>
                        <a:rPr kumimoji="1" lang="ja-JP" altLang="en-US" sz="1000" b="0">
                          <a:solidFill>
                            <a:schemeClr val="tx1"/>
                          </a:solidFill>
                        </a:rPr>
                        <a:t>程度</a:t>
                      </a:r>
                      <a:r>
                        <a:rPr kumimoji="1" lang="en-US" altLang="ja-JP" sz="1000" b="0">
                          <a:solidFill>
                            <a:schemeClr val="tx1"/>
                          </a:solidFill>
                        </a:rPr>
                        <a:t>)</a:t>
                      </a:r>
                    </a:p>
                    <a:p>
                      <a:pPr marL="171450" indent="-171450">
                        <a:buFont typeface="Arial" panose="020B0604020202020204" pitchFamily="34" charset="0"/>
                        <a:buChar char="•"/>
                      </a:pPr>
                      <a:r>
                        <a:rPr kumimoji="1" lang="ja-JP" altLang="en-US" sz="1000" b="0">
                          <a:solidFill>
                            <a:schemeClr val="tx1"/>
                          </a:solidFill>
                        </a:rPr>
                        <a:t>サーバ室の温度見回り、人手での温度設定作業の工数削減</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5299976"/>
                  </a:ext>
                </a:extLst>
              </a:tr>
              <a:tr h="408272">
                <a:tc>
                  <a:txBody>
                    <a:bodyPr/>
                    <a:lstStyle/>
                    <a:p>
                      <a:r>
                        <a:rPr kumimoji="1" lang="ja-JP" altLang="en-US" sz="1000" b="0">
                          <a:solidFill>
                            <a:schemeClr val="tx1"/>
                          </a:solidFill>
                        </a:rPr>
                        <a:t>課題・留意事項</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省エネ対策が十分に行なわれている</a:t>
                      </a:r>
                      <a:r>
                        <a:rPr kumimoji="1" lang="en-US" altLang="ja-JP" sz="1000" b="0">
                          <a:solidFill>
                            <a:schemeClr val="tx1"/>
                          </a:solidFill>
                        </a:rPr>
                        <a:t>DC</a:t>
                      </a:r>
                      <a:r>
                        <a:rPr kumimoji="1" lang="ja-JP" altLang="en-US" sz="1000" b="0">
                          <a:solidFill>
                            <a:schemeClr val="tx1"/>
                          </a:solidFill>
                        </a:rPr>
                        <a:t>の場合は効果が小さいこともあるため、費用対効果に留意が必要。</a:t>
                      </a:r>
                      <a:endParaRPr kumimoji="1" lang="en-US" altLang="ja-JP" sz="1000" b="0">
                        <a:solidFill>
                          <a:schemeClr val="tx1"/>
                        </a:solidFill>
                      </a:endParaRP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408272">
                <a:tc>
                  <a:txBody>
                    <a:bodyPr/>
                    <a:lstStyle/>
                    <a:p>
                      <a:r>
                        <a:rPr kumimoji="1" lang="ja-JP" altLang="en-US" sz="1000" b="0">
                          <a:solidFill>
                            <a:schemeClr val="tx1"/>
                          </a:solidFill>
                        </a:rPr>
                        <a:t>導入方法・期間</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サーバーの利用状況により数日～</a:t>
                      </a:r>
                      <a:r>
                        <a:rPr kumimoji="1" lang="en-US" altLang="ja-JP" sz="1000" b="0">
                          <a:solidFill>
                            <a:schemeClr val="tx1"/>
                          </a:solidFill>
                        </a:rPr>
                        <a:t>1</a:t>
                      </a:r>
                      <a:r>
                        <a:rPr kumimoji="1" lang="ja-JP" altLang="en-US" sz="1000" b="0">
                          <a:solidFill>
                            <a:schemeClr val="tx1"/>
                          </a:solidFill>
                        </a:rPr>
                        <a:t>年程度（また、導入後にデータの蓄積が必要）</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142737"/>
                  </a:ext>
                </a:extLst>
              </a:tr>
              <a:tr h="408272">
                <a:tc>
                  <a:txBody>
                    <a:bodyPr/>
                    <a:lstStyle/>
                    <a:p>
                      <a:r>
                        <a:rPr kumimoji="1" lang="ja-JP" altLang="en-US" sz="1000" b="0">
                          <a:solidFill>
                            <a:schemeClr val="tx1"/>
                          </a:solidFill>
                        </a:rPr>
                        <a:t>導入コスト</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計測ポイント数等により大きく変化するため、都度見積もり（診断だけの場合は、診断期間により数十万円～）</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634305"/>
                  </a:ext>
                </a:extLst>
              </a:tr>
              <a:tr h="280150">
                <a:tc>
                  <a:txBody>
                    <a:bodyPr/>
                    <a:lstStyle/>
                    <a:p>
                      <a:r>
                        <a:rPr kumimoji="1" lang="ja-JP" altLang="en-US" sz="1000" b="0">
                          <a:solidFill>
                            <a:schemeClr val="tx1"/>
                          </a:solidFill>
                        </a:rPr>
                        <a:t>主なベンダー等</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高砂熱学工業、</a:t>
                      </a:r>
                      <a:r>
                        <a:rPr kumimoji="1" lang="en-US" altLang="ja-JP" sz="1000" b="0">
                          <a:solidFill>
                            <a:schemeClr val="tx1"/>
                          </a:solidFill>
                        </a:rPr>
                        <a:t>NTT</a:t>
                      </a:r>
                      <a:r>
                        <a:rPr kumimoji="1" lang="ja-JP" altLang="en-US" sz="1000" b="0">
                          <a:solidFill>
                            <a:schemeClr val="tx1"/>
                          </a:solidFill>
                        </a:rPr>
                        <a:t>データ、アズビル、</a:t>
                      </a:r>
                      <a:r>
                        <a:rPr kumimoji="1" lang="en-US" altLang="ja-JP" sz="1000" b="0" err="1">
                          <a:solidFill>
                            <a:schemeClr val="tx1"/>
                          </a:solidFill>
                        </a:rPr>
                        <a:t>Tridiu</a:t>
                      </a:r>
                      <a:r>
                        <a:rPr kumimoji="1" lang="ja-JP" altLang="en-US" sz="1000" b="0">
                          <a:solidFill>
                            <a:schemeClr val="tx1"/>
                          </a:solidFill>
                        </a:rPr>
                        <a:t>ｍ</a:t>
                      </a:r>
                    </a:p>
                  </a:txBody>
                  <a:tcPr marL="67278" marR="67278" marT="33639" marB="336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417300"/>
                  </a:ext>
                </a:extLst>
              </a:tr>
            </a:tbl>
          </a:graphicData>
        </a:graphic>
      </p:graphicFrame>
      <p:sp>
        <p:nvSpPr>
          <p:cNvPr id="11" name="テキスト ボックス 10">
            <a:extLst>
              <a:ext uri="{FF2B5EF4-FFF2-40B4-BE49-F238E27FC236}">
                <a16:creationId xmlns:a16="http://schemas.microsoft.com/office/drawing/2014/main" id="{91EC28C7-C1BB-992F-25A9-B92984093667}"/>
              </a:ext>
            </a:extLst>
          </p:cNvPr>
          <p:cNvSpPr txBox="1"/>
          <p:nvPr/>
        </p:nvSpPr>
        <p:spPr>
          <a:xfrm>
            <a:off x="1734500" y="3940314"/>
            <a:ext cx="4082596" cy="646331"/>
          </a:xfrm>
          <a:prstGeom prst="rect">
            <a:avLst/>
          </a:prstGeom>
          <a:noFill/>
        </p:spPr>
        <p:txBody>
          <a:bodyPr wrap="square">
            <a:spAutoFit/>
          </a:bodyPr>
          <a:lstStyle/>
          <a:p>
            <a:r>
              <a:rPr lang="ja-JP" altLang="en-US" sz="900"/>
              <a:t>出所</a:t>
            </a:r>
            <a:r>
              <a:rPr lang="en-US" altLang="ja-JP" sz="900"/>
              <a:t>)NTT</a:t>
            </a:r>
            <a:r>
              <a:rPr lang="ja-JP" altLang="en-US" sz="900"/>
              <a:t>データ</a:t>
            </a:r>
            <a:r>
              <a:rPr lang="en-US" altLang="ja-JP" sz="900"/>
              <a:t>,</a:t>
            </a:r>
            <a:r>
              <a:rPr lang="ja-JP" altLang="en-US" sz="900"/>
              <a:t>スマート空調制御システム＜室内環境のリアルタイム可視化システム「</a:t>
            </a:r>
            <a:r>
              <a:rPr lang="en-US" altLang="ja-JP" sz="900"/>
              <a:t>Green DC energy management™</a:t>
            </a:r>
            <a:r>
              <a:rPr lang="ja-JP" altLang="en-US" sz="900"/>
              <a:t>」を開発＞</a:t>
            </a:r>
            <a:r>
              <a:rPr lang="en-US" altLang="ja-JP" sz="900"/>
              <a:t>, </a:t>
            </a:r>
            <a:r>
              <a:rPr lang="en-US" altLang="ja-JP" sz="900">
                <a:hlinkClick r:id="rId6"/>
              </a:rPr>
              <a:t>https://www.nttdata.com/global/ja/news/release/2022/072901/</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sp>
        <p:nvSpPr>
          <p:cNvPr id="15" name="テキスト ボックス 14">
            <a:extLst>
              <a:ext uri="{FF2B5EF4-FFF2-40B4-BE49-F238E27FC236}">
                <a16:creationId xmlns:a16="http://schemas.microsoft.com/office/drawing/2014/main" id="{77103997-DF81-AEDF-135A-344BC8A7F9F6}"/>
              </a:ext>
            </a:extLst>
          </p:cNvPr>
          <p:cNvSpPr txBox="1"/>
          <p:nvPr/>
        </p:nvSpPr>
        <p:spPr>
          <a:xfrm>
            <a:off x="6015692" y="1412776"/>
            <a:ext cx="3390123" cy="250838"/>
          </a:xfrm>
          <a:prstGeom prst="rect">
            <a:avLst/>
          </a:prstGeom>
          <a:noFill/>
        </p:spPr>
        <p:txBody>
          <a:bodyPr wrap="square">
            <a:spAutoFit/>
          </a:bodyPr>
          <a:lstStyle/>
          <a:p>
            <a:pPr algn="ctr"/>
            <a:r>
              <a:rPr lang="ja-JP" altLang="en-US" sz="1000"/>
              <a:t>電力消費量等の「見える化」</a:t>
            </a:r>
          </a:p>
        </p:txBody>
      </p:sp>
      <p:pic>
        <p:nvPicPr>
          <p:cNvPr id="1026" name="Picture 2" descr="図1：「Green DC energy management™」画面イメージ">
            <a:extLst>
              <a:ext uri="{FF2B5EF4-FFF2-40B4-BE49-F238E27FC236}">
                <a16:creationId xmlns:a16="http://schemas.microsoft.com/office/drawing/2014/main" id="{1474C3A1-7A4B-33B3-08F4-BC882F03FF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132" y="2276872"/>
            <a:ext cx="2913942" cy="1641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図2：「Green DC energy management」温度分布図、サーバー情報詳細イメージ">
            <a:extLst>
              <a:ext uri="{FF2B5EF4-FFF2-40B4-BE49-F238E27FC236}">
                <a16:creationId xmlns:a16="http://schemas.microsoft.com/office/drawing/2014/main" id="{EBFB446D-03D3-3A29-77D4-1C8842F4A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976" y="4099245"/>
            <a:ext cx="3003555" cy="163520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1FA51FC-F069-D484-C2CB-8DD6104685E6}"/>
              </a:ext>
            </a:extLst>
          </p:cNvPr>
          <p:cNvSpPr txBox="1"/>
          <p:nvPr/>
        </p:nvSpPr>
        <p:spPr>
          <a:xfrm>
            <a:off x="6007611" y="5774378"/>
            <a:ext cx="3406284" cy="784830"/>
          </a:xfrm>
          <a:prstGeom prst="rect">
            <a:avLst/>
          </a:prstGeom>
          <a:noFill/>
        </p:spPr>
        <p:txBody>
          <a:bodyPr wrap="square">
            <a:spAutoFit/>
          </a:bodyPr>
          <a:lstStyle/>
          <a:p>
            <a:r>
              <a:rPr lang="ja-JP" altLang="en-US" sz="900"/>
              <a:t>出所</a:t>
            </a:r>
            <a:r>
              <a:rPr lang="en-US" altLang="ja-JP" sz="900"/>
              <a:t>)NTT</a:t>
            </a:r>
            <a:r>
              <a:rPr lang="ja-JP" altLang="en-US" sz="900"/>
              <a:t>データ</a:t>
            </a:r>
            <a:r>
              <a:rPr lang="en-US" altLang="ja-JP" sz="900"/>
              <a:t>,</a:t>
            </a:r>
            <a:r>
              <a:rPr lang="ja-JP" altLang="en-US" sz="900"/>
              <a:t>スマート空調制御システム＜室内環境のリアルタイム可視化システム「</a:t>
            </a:r>
            <a:r>
              <a:rPr lang="en-US" altLang="ja-JP" sz="900"/>
              <a:t>Green DC energy management™</a:t>
            </a:r>
            <a:r>
              <a:rPr lang="ja-JP" altLang="en-US" sz="900"/>
              <a:t>」を開発＞</a:t>
            </a:r>
            <a:r>
              <a:rPr lang="en-US" altLang="ja-JP" sz="900"/>
              <a:t>, </a:t>
            </a:r>
            <a:r>
              <a:rPr lang="en-US" altLang="ja-JP" sz="900">
                <a:hlinkClick r:id="rId6"/>
              </a:rPr>
              <a:t>https://www.nttdata.com/global/ja/news/release/2022/072901/</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pic>
        <p:nvPicPr>
          <p:cNvPr id="7" name="図 6">
            <a:extLst>
              <a:ext uri="{FF2B5EF4-FFF2-40B4-BE49-F238E27FC236}">
                <a16:creationId xmlns:a16="http://schemas.microsoft.com/office/drawing/2014/main" id="{6FF3D340-CAB9-F913-5D0C-03A55058ED83}"/>
              </a:ext>
            </a:extLst>
          </p:cNvPr>
          <p:cNvPicPr>
            <a:picLocks noChangeAspect="1"/>
          </p:cNvPicPr>
          <p:nvPr/>
        </p:nvPicPr>
        <p:blipFill>
          <a:blip r:embed="rId9"/>
          <a:stretch>
            <a:fillRect/>
          </a:stretch>
        </p:blipFill>
        <p:spPr>
          <a:xfrm>
            <a:off x="6203190" y="1689503"/>
            <a:ext cx="3015128" cy="1739497"/>
          </a:xfrm>
          <a:prstGeom prst="rect">
            <a:avLst/>
          </a:prstGeom>
        </p:spPr>
      </p:pic>
      <p:sp>
        <p:nvSpPr>
          <p:cNvPr id="8" name="テキスト ボックス 7">
            <a:extLst>
              <a:ext uri="{FF2B5EF4-FFF2-40B4-BE49-F238E27FC236}">
                <a16:creationId xmlns:a16="http://schemas.microsoft.com/office/drawing/2014/main" id="{982A5445-47D8-782C-9392-F35DAD226BD8}"/>
              </a:ext>
            </a:extLst>
          </p:cNvPr>
          <p:cNvSpPr txBox="1"/>
          <p:nvPr/>
        </p:nvSpPr>
        <p:spPr>
          <a:xfrm>
            <a:off x="6007611" y="3429000"/>
            <a:ext cx="3406284" cy="646331"/>
          </a:xfrm>
          <a:prstGeom prst="rect">
            <a:avLst/>
          </a:prstGeom>
          <a:noFill/>
        </p:spPr>
        <p:txBody>
          <a:bodyPr wrap="square">
            <a:spAutoFit/>
          </a:bodyPr>
          <a:lstStyle/>
          <a:p>
            <a:r>
              <a:rPr lang="ja-JP" altLang="en-US" sz="900"/>
              <a:t>出所</a:t>
            </a:r>
            <a:r>
              <a:rPr lang="en-US" altLang="ja-JP" sz="900"/>
              <a:t>)</a:t>
            </a:r>
            <a:r>
              <a:rPr lang="ja-JP" altLang="en-US" sz="900"/>
              <a:t>アズビル</a:t>
            </a:r>
            <a:r>
              <a:rPr lang="en-US" altLang="ja-JP" sz="900"/>
              <a:t>,</a:t>
            </a:r>
            <a:r>
              <a:rPr lang="ja-JP" altLang="en-US" sz="900"/>
              <a:t> ビル向けクラウドサービス</a:t>
            </a:r>
            <a:r>
              <a:rPr lang="en-US" altLang="ja-JP" sz="900"/>
              <a:t>, </a:t>
            </a:r>
            <a:r>
              <a:rPr lang="en-US" altLang="ja-JP" sz="900">
                <a:hlinkClick r:id="rId10"/>
              </a:rPr>
              <a:t>https://www.azbil.com/jp/product/building/document/catalog/AC-971.pdf</a:t>
            </a:r>
            <a:r>
              <a:rPr lang="ja-JP" altLang="en-US" sz="900"/>
              <a:t>　 （閲覧日：閲覧日：</a:t>
            </a:r>
            <a:r>
              <a:rPr lang="en-US" altLang="ja-JP" sz="900"/>
              <a:t>2025</a:t>
            </a:r>
            <a:r>
              <a:rPr lang="ja-JP" altLang="en-US" sz="900"/>
              <a:t>年</a:t>
            </a:r>
            <a:r>
              <a:rPr lang="en-US" altLang="ja-JP" sz="900"/>
              <a:t>4</a:t>
            </a:r>
            <a:r>
              <a:rPr lang="ja-JP" altLang="en-US" sz="900"/>
              <a:t>月</a:t>
            </a:r>
            <a:r>
              <a:rPr lang="en-US" altLang="ja-JP" sz="900"/>
              <a:t>8</a:t>
            </a:r>
            <a:r>
              <a:rPr lang="ja-JP" altLang="en-US" sz="900"/>
              <a:t>日）</a:t>
            </a:r>
          </a:p>
        </p:txBody>
      </p:sp>
    </p:spTree>
    <p:extLst>
      <p:ext uri="{BB962C8B-B14F-4D97-AF65-F5344CB8AC3E}">
        <p14:creationId xmlns:p14="http://schemas.microsoft.com/office/powerpoint/2010/main" val="125871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822A230-13AD-922D-71F9-4C96D170DB24}"/>
              </a:ext>
            </a:extLst>
          </p:cNvPr>
          <p:cNvGraphicFramePr>
            <a:graphicFrameLocks noChangeAspect="1"/>
          </p:cNvGraphicFramePr>
          <p:nvPr>
            <p:custDataLst>
              <p:tags r:id="rId1"/>
            </p:custDataLst>
            <p:extLst>
              <p:ext uri="{D42A27DB-BD31-4B8C-83A1-F6EECF244321}">
                <p14:modId xmlns:p14="http://schemas.microsoft.com/office/powerpoint/2010/main" val="1247573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7822A230-13AD-922D-71F9-4C96D170D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4-2</a:t>
            </a:r>
            <a:r>
              <a:rPr lang="ja-JP" altLang="en-US" dirty="0"/>
              <a:t> </a:t>
            </a:r>
            <a:r>
              <a:rPr kumimoji="1" lang="ja-JP" altLang="en-US" dirty="0"/>
              <a:t>サーバ室内の気温の管理</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797978681"/>
              </p:ext>
            </p:extLst>
          </p:nvPr>
        </p:nvGraphicFramePr>
        <p:xfrm>
          <a:off x="501650" y="1306724"/>
          <a:ext cx="5441950" cy="5222844"/>
        </p:xfrm>
        <a:graphic>
          <a:graphicData uri="http://schemas.openxmlformats.org/drawingml/2006/table">
            <a:tbl>
              <a:tblPr firstRow="1" bandRow="1">
                <a:tableStyleId>{5C22544A-7EE6-4342-B048-85BDC9FD1C3A}</a:tableStyleId>
              </a:tblPr>
              <a:tblGrid>
                <a:gridCol w="1142285">
                  <a:extLst>
                    <a:ext uri="{9D8B030D-6E8A-4147-A177-3AD203B41FA5}">
                      <a16:colId xmlns:a16="http://schemas.microsoft.com/office/drawing/2014/main" val="2355062713"/>
                    </a:ext>
                  </a:extLst>
                </a:gridCol>
                <a:gridCol w="4299665">
                  <a:extLst>
                    <a:ext uri="{9D8B030D-6E8A-4147-A177-3AD203B41FA5}">
                      <a16:colId xmlns:a16="http://schemas.microsoft.com/office/drawing/2014/main" val="4294276706"/>
                    </a:ext>
                  </a:extLst>
                </a:gridCol>
              </a:tblGrid>
              <a:tr h="566984">
                <a:tc>
                  <a:txBody>
                    <a:bodyPr/>
                    <a:lstStyle/>
                    <a:p>
                      <a:r>
                        <a:rPr kumimoji="1" lang="ja-JP" altLang="en-US" sz="1000" b="0" dirty="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kern="1200">
                          <a:solidFill>
                            <a:schemeClr val="tx1"/>
                          </a:solidFill>
                          <a:latin typeface="+mn-lt"/>
                          <a:ea typeface="+mn-ea"/>
                          <a:cs typeface="+mn-cs"/>
                        </a:rPr>
                        <a:t>サーバ室内が過冷却となっている場合があるため、サーバの稼働温度を考慮して室温を管理する（上昇させる）ことで、消費電力を削減。</a:t>
                      </a:r>
                      <a:endParaRPr kumimoji="1" lang="en-US" altLang="ja-JP" sz="1000" b="0" kern="1200">
                        <a:solidFill>
                          <a:schemeClr val="tx1"/>
                        </a:solidFill>
                        <a:latin typeface="+mn-lt"/>
                        <a:ea typeface="+mn-ea"/>
                        <a:cs typeface="+mn-cs"/>
                      </a:endParaRPr>
                    </a:p>
                    <a:p>
                      <a:pPr marL="171450" marR="0" lvl="0"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アメリカ暖房冷凍空調学会（</a:t>
                      </a:r>
                      <a:r>
                        <a:rPr kumimoji="1" lang="en-US" altLang="ja-JP" sz="1000" b="0">
                          <a:solidFill>
                            <a:schemeClr val="tx1"/>
                          </a:solidFill>
                        </a:rPr>
                        <a:t>ASHRAE)</a:t>
                      </a:r>
                      <a:r>
                        <a:rPr kumimoji="1" lang="ja-JP" altLang="en-US" sz="1000" b="0">
                          <a:solidFill>
                            <a:schemeClr val="tx1"/>
                          </a:solidFill>
                        </a:rPr>
                        <a:t>が、ガイドラインにおいてデータ処理環境の適正温度を規定</a:t>
                      </a:r>
                      <a:r>
                        <a:rPr kumimoji="1" lang="en-US" altLang="ja-JP" sz="1000" b="0">
                          <a:solidFill>
                            <a:schemeClr val="tx1"/>
                          </a:solidFill>
                        </a:rPr>
                        <a:t>(</a:t>
                      </a:r>
                      <a:r>
                        <a:rPr kumimoji="1" lang="ja-JP" altLang="en-US" sz="1000" b="0">
                          <a:solidFill>
                            <a:schemeClr val="tx1"/>
                          </a:solidFill>
                        </a:rPr>
                        <a:t>右表参照</a:t>
                      </a:r>
                      <a:r>
                        <a:rPr kumimoji="1" lang="en-US" altLang="ja-JP" sz="1000" b="0">
                          <a:solidFill>
                            <a:schemeClr val="tx1"/>
                          </a:solidFill>
                        </a:rPr>
                        <a:t>)</a:t>
                      </a:r>
                      <a:r>
                        <a:rPr kumimoji="1" lang="ja-JP" altLang="en-US" sz="1000" b="0">
                          <a:solidFill>
                            <a:schemeClr val="tx1"/>
                          </a:solidFill>
                        </a:rPr>
                        <a:t>。</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2448000">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消費電力の削減。現状のサーバ室温の設定が低い</a:t>
                      </a:r>
                      <a:r>
                        <a:rPr kumimoji="1" lang="en-US" altLang="ja-JP" sz="1000" b="0" dirty="0">
                          <a:solidFill>
                            <a:schemeClr val="tx1"/>
                          </a:solidFill>
                        </a:rPr>
                        <a:t>DC</a:t>
                      </a:r>
                      <a:r>
                        <a:rPr kumimoji="1" lang="ja-JP" altLang="en-US" sz="1000" b="0" dirty="0">
                          <a:solidFill>
                            <a:schemeClr val="tx1"/>
                          </a:solidFill>
                        </a:rPr>
                        <a:t>ほど省エネ効果が期待できる。</a:t>
                      </a:r>
                      <a:endParaRPr kumimoji="1" lang="en-US" altLang="ja-JP" sz="1000" b="0" dirty="0">
                        <a:solidFill>
                          <a:schemeClr val="tx1"/>
                        </a:solidFill>
                      </a:endParaRPr>
                    </a:p>
                    <a:p>
                      <a:pPr marL="88900" indent="-88900">
                        <a:buFont typeface="Arial" panose="020B0604020202020204" pitchFamily="34" charset="0"/>
                        <a:buChar char="•"/>
                      </a:pPr>
                      <a:r>
                        <a:rPr kumimoji="1" lang="ja-JP" altLang="en-US" sz="1000" b="0" dirty="0">
                          <a:solidFill>
                            <a:schemeClr val="tx1"/>
                          </a:solidFill>
                        </a:rPr>
                        <a:t>結露によるサーバの故障の防止。</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81548">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rPr>
                        <a:t>ASHRAE</a:t>
                      </a:r>
                      <a:r>
                        <a:rPr kumimoji="1" lang="ja-JP" altLang="en-US" sz="1000" b="0" dirty="0">
                          <a:solidFill>
                            <a:schemeClr val="tx1"/>
                          </a:solidFill>
                        </a:rPr>
                        <a:t>より</a:t>
                      </a:r>
                      <a:r>
                        <a:rPr kumimoji="1" lang="en-US" altLang="ja-JP" sz="1000" b="0" dirty="0">
                          <a:solidFill>
                            <a:schemeClr val="tx1"/>
                          </a:solidFill>
                        </a:rPr>
                        <a:t>ICT</a:t>
                      </a:r>
                      <a:r>
                        <a:rPr kumimoji="1" lang="ja-JP" altLang="en-US" sz="1000" b="0" dirty="0">
                          <a:solidFill>
                            <a:schemeClr val="tx1"/>
                          </a:solidFill>
                        </a:rPr>
                        <a:t>装置の運用温度が高いほど、</a:t>
                      </a:r>
                      <a:r>
                        <a:rPr kumimoji="1" lang="en-US" altLang="ja-JP" sz="1000" b="0" dirty="0">
                          <a:solidFill>
                            <a:schemeClr val="tx1"/>
                          </a:solidFill>
                        </a:rPr>
                        <a:t>ICT</a:t>
                      </a:r>
                      <a:r>
                        <a:rPr kumimoji="1" lang="ja-JP" altLang="en-US" sz="1000" b="0" dirty="0">
                          <a:solidFill>
                            <a:schemeClr val="tx1"/>
                          </a:solidFill>
                        </a:rPr>
                        <a:t>装置の故障率が高くなる関係が示されている。過剰な温度上昇はサーバの故障を引き起こす可能性がある点に留意が必要。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各</a:t>
                      </a:r>
                      <a:r>
                        <a:rPr kumimoji="1" lang="en-US" altLang="ja-JP" sz="1000" b="0" dirty="0">
                          <a:solidFill>
                            <a:schemeClr val="tx1"/>
                          </a:solidFill>
                        </a:rPr>
                        <a:t>IT</a:t>
                      </a:r>
                      <a:r>
                        <a:rPr kumimoji="1" lang="ja-JP" altLang="en-US" sz="1000" b="0" dirty="0">
                          <a:solidFill>
                            <a:schemeClr val="tx1"/>
                          </a:solidFill>
                        </a:rPr>
                        <a:t>機器の対応温度帯について調査が必要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古い</a:t>
                      </a:r>
                      <a:r>
                        <a:rPr kumimoji="1" lang="en-US" altLang="ja-JP" sz="1000" b="0" dirty="0">
                          <a:solidFill>
                            <a:schemeClr val="tx1"/>
                          </a:solidFill>
                        </a:rPr>
                        <a:t>DC</a:t>
                      </a:r>
                      <a:r>
                        <a:rPr kumimoji="1" lang="ja-JP" altLang="en-US" sz="1000" b="0" dirty="0">
                          <a:solidFill>
                            <a:schemeClr val="tx1"/>
                          </a:solidFill>
                        </a:rPr>
                        <a:t>の場合、温度計測している個所が少なく、計測温度に応じて風量を減少させると、計測していない箇所で高温個所が生じるリスクがある。調整時に、熱負荷分布上リスクの高いエリアの温度を個別にモニタしながら影響を評価するといった対応が求められ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204488"/>
                  </a:ext>
                </a:extLst>
              </a:tr>
              <a:tr h="309701">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indent="-85725">
                        <a:buFont typeface="Arial" panose="020B0604020202020204" pitchFamily="34" charset="0"/>
                        <a:buChar char="•"/>
                      </a:pPr>
                      <a:r>
                        <a:rPr kumimoji="1" lang="ja-JP" altLang="en-US" sz="1000" b="0">
                          <a:solidFill>
                            <a:schemeClr val="tx1"/>
                          </a:solidFill>
                        </a:rPr>
                        <a:t>既設の</a:t>
                      </a:r>
                      <a:r>
                        <a:rPr kumimoji="1" lang="en-US" altLang="ja-JP" sz="1000" b="0">
                          <a:solidFill>
                            <a:schemeClr val="tx1"/>
                          </a:solidFill>
                        </a:rPr>
                        <a:t>DC</a:t>
                      </a:r>
                      <a:r>
                        <a:rPr kumimoji="1" lang="ja-JP" altLang="en-US" sz="1000" b="0">
                          <a:solidFill>
                            <a:schemeClr val="tx1"/>
                          </a:solidFill>
                        </a:rPr>
                        <a:t>に導入する場合は、ユーザーから同意を得るための期間を要する。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026885"/>
                  </a:ext>
                </a:extLst>
              </a:tr>
              <a:tr h="181060">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marR="0" lvl="0" indent="-85725"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a:solidFill>
                            <a:schemeClr val="tx1"/>
                          </a:solidFill>
                        </a:rPr>
                        <a:t>自社での取り組みとなり、人件費程度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240444">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marR="0" lvl="0" indent="-85725"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自社での取り組みとなる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graphicFrame>
        <p:nvGraphicFramePr>
          <p:cNvPr id="6" name="表 5">
            <a:extLst>
              <a:ext uri="{FF2B5EF4-FFF2-40B4-BE49-F238E27FC236}">
                <a16:creationId xmlns:a16="http://schemas.microsoft.com/office/drawing/2014/main" id="{B8E15579-151D-3076-9288-1423537F871E}"/>
              </a:ext>
            </a:extLst>
          </p:cNvPr>
          <p:cNvGraphicFramePr>
            <a:graphicFrameLocks noGrp="1"/>
          </p:cNvGraphicFramePr>
          <p:nvPr>
            <p:extLst>
              <p:ext uri="{D42A27DB-BD31-4B8C-83A1-F6EECF244321}">
                <p14:modId xmlns:p14="http://schemas.microsoft.com/office/powerpoint/2010/main" val="741381746"/>
              </p:ext>
            </p:extLst>
          </p:nvPr>
        </p:nvGraphicFramePr>
        <p:xfrm>
          <a:off x="6028861" y="1657995"/>
          <a:ext cx="3031374" cy="1800891"/>
        </p:xfrm>
        <a:graphic>
          <a:graphicData uri="http://schemas.openxmlformats.org/drawingml/2006/table">
            <a:tbl>
              <a:tblPr firstRow="1" bandRow="1">
                <a:tableStyleId>{5C22544A-7EE6-4342-B048-85BDC9FD1C3A}</a:tableStyleId>
              </a:tblPr>
              <a:tblGrid>
                <a:gridCol w="1426529">
                  <a:extLst>
                    <a:ext uri="{9D8B030D-6E8A-4147-A177-3AD203B41FA5}">
                      <a16:colId xmlns:a16="http://schemas.microsoft.com/office/drawing/2014/main" val="601078326"/>
                    </a:ext>
                  </a:extLst>
                </a:gridCol>
                <a:gridCol w="713264">
                  <a:extLst>
                    <a:ext uri="{9D8B030D-6E8A-4147-A177-3AD203B41FA5}">
                      <a16:colId xmlns:a16="http://schemas.microsoft.com/office/drawing/2014/main" val="2348744607"/>
                    </a:ext>
                  </a:extLst>
                </a:gridCol>
                <a:gridCol w="891581">
                  <a:extLst>
                    <a:ext uri="{9D8B030D-6E8A-4147-A177-3AD203B41FA5}">
                      <a16:colId xmlns:a16="http://schemas.microsoft.com/office/drawing/2014/main" val="3071320600"/>
                    </a:ext>
                  </a:extLst>
                </a:gridCol>
              </a:tblGrid>
              <a:tr h="206999">
                <a:tc>
                  <a:txBody>
                    <a:bodyPr/>
                    <a:lstStyle/>
                    <a:p>
                      <a:r>
                        <a:rPr kumimoji="1" lang="ja-JP" altLang="en-US" sz="900">
                          <a:solidFill>
                            <a:schemeClr val="tx1"/>
                          </a:solidFill>
                        </a:rPr>
                        <a:t>評価</a:t>
                      </a: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分類</a:t>
                      </a:r>
                      <a:r>
                        <a:rPr kumimoji="1" lang="en-US" altLang="ja-JP" sz="900">
                          <a:solidFill>
                            <a:schemeClr val="tx1"/>
                          </a:solidFill>
                        </a:rPr>
                        <a:t>※</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900">
                          <a:solidFill>
                            <a:schemeClr val="tx1"/>
                          </a:solidFill>
                        </a:rPr>
                        <a:t>乾球温度</a:t>
                      </a:r>
                      <a:r>
                        <a:rPr kumimoji="1" lang="en-US" altLang="ja-JP" sz="900">
                          <a:solidFill>
                            <a:schemeClr val="tx1"/>
                          </a:solidFill>
                        </a:rPr>
                        <a:t>(</a:t>
                      </a:r>
                      <a:r>
                        <a:rPr kumimoji="1" lang="ja-JP" altLang="en-US" sz="900">
                          <a:solidFill>
                            <a:schemeClr val="tx1"/>
                          </a:solidFill>
                        </a:rPr>
                        <a:t>℃</a:t>
                      </a:r>
                      <a:r>
                        <a:rPr kumimoji="1" lang="en-US" altLang="ja-JP" sz="900">
                          <a:solidFill>
                            <a:schemeClr val="tx1"/>
                          </a:solidFill>
                        </a:rPr>
                        <a:t>)</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3811364"/>
                  </a:ext>
                </a:extLst>
              </a:tr>
              <a:tr h="351898">
                <a:tc>
                  <a:txBody>
                    <a:bodyPr/>
                    <a:lstStyle/>
                    <a:p>
                      <a:r>
                        <a:rPr kumimoji="1" lang="ja-JP" altLang="en-US" sz="900">
                          <a:solidFill>
                            <a:schemeClr val="tx1"/>
                          </a:solidFill>
                        </a:rPr>
                        <a:t>推奨</a:t>
                      </a:r>
                      <a:r>
                        <a:rPr kumimoji="1" lang="en-US" altLang="ja-JP" sz="900">
                          <a:solidFill>
                            <a:schemeClr val="tx1"/>
                          </a:solidFill>
                        </a:rPr>
                        <a:t>(Recommended)</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A1-A4</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18-27</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941728"/>
                  </a:ext>
                </a:extLst>
              </a:tr>
              <a:tr h="206999">
                <a:tc rowSpan="6">
                  <a:txBody>
                    <a:bodyPr/>
                    <a:lstStyle/>
                    <a:p>
                      <a:r>
                        <a:rPr kumimoji="1" lang="ja-JP" altLang="en-US" sz="900">
                          <a:solidFill>
                            <a:schemeClr val="tx1"/>
                          </a:solidFill>
                        </a:rPr>
                        <a:t>許容</a:t>
                      </a:r>
                      <a:endParaRPr kumimoji="1" lang="en-US" altLang="ja-JP" sz="900">
                        <a:solidFill>
                          <a:schemeClr val="tx1"/>
                        </a:solidFill>
                      </a:endParaRPr>
                    </a:p>
                    <a:p>
                      <a:r>
                        <a:rPr kumimoji="1" lang="en-US" altLang="ja-JP" sz="900">
                          <a:solidFill>
                            <a:schemeClr val="tx1"/>
                          </a:solidFill>
                        </a:rPr>
                        <a:t>(Allowable)</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A1</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accent6"/>
                          </a:solidFill>
                        </a:rPr>
                        <a:t>15-32</a:t>
                      </a:r>
                      <a:endParaRPr kumimoji="1" lang="ja-JP" altLang="en-US" sz="900">
                        <a:solidFill>
                          <a:schemeClr val="accent6"/>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416244"/>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a:t>
                      </a:r>
                      <a:r>
                        <a:rPr kumimoji="1" lang="ja-JP" altLang="en-US" sz="900">
                          <a:solidFill>
                            <a:schemeClr val="tx1"/>
                          </a:solidFill>
                        </a:rPr>
                        <a:t>２</a:t>
                      </a: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10-35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154675"/>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A3</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5-40</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876"/>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A4</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27085"/>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B</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5-35</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54950"/>
                  </a:ext>
                </a:extLst>
              </a:tr>
              <a:tr h="206999">
                <a:tc vMerge="1">
                  <a:txBody>
                    <a:bodyPr/>
                    <a:lstStyle/>
                    <a:p>
                      <a:endParaRPr kumimoji="1" lang="ja-JP" alt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C</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a:solidFill>
                            <a:schemeClr val="tx1"/>
                          </a:solidFill>
                        </a:rPr>
                        <a:t>5-40</a:t>
                      </a:r>
                      <a:endParaRPr kumimoji="1" lang="ja-JP" altLang="en-US" sz="900">
                        <a:solidFill>
                          <a:schemeClr val="tx1"/>
                        </a:solidFill>
                      </a:endParaRPr>
                    </a:p>
                  </a:txBody>
                  <a:tcPr marL="62099" marR="62099" marT="31050" marB="3105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558515"/>
                  </a:ext>
                </a:extLst>
              </a:tr>
            </a:tbl>
          </a:graphicData>
        </a:graphic>
      </p:graphicFrame>
      <p:sp>
        <p:nvSpPr>
          <p:cNvPr id="8" name="テキスト ボックス 7">
            <a:extLst>
              <a:ext uri="{FF2B5EF4-FFF2-40B4-BE49-F238E27FC236}">
                <a16:creationId xmlns:a16="http://schemas.microsoft.com/office/drawing/2014/main" id="{576A971B-3F1D-9821-D5B5-60F04A3D5D22}"/>
              </a:ext>
            </a:extLst>
          </p:cNvPr>
          <p:cNvSpPr txBox="1"/>
          <p:nvPr/>
        </p:nvSpPr>
        <p:spPr>
          <a:xfrm>
            <a:off x="6028861" y="4506587"/>
            <a:ext cx="3031374" cy="1959511"/>
          </a:xfrm>
          <a:prstGeom prst="rect">
            <a:avLst/>
          </a:prstGeom>
          <a:noFill/>
        </p:spPr>
        <p:txBody>
          <a:bodyPr wrap="square">
            <a:spAutoFit/>
          </a:bodyPr>
          <a:lstStyle/>
          <a:p>
            <a:pPr>
              <a:spcAft>
                <a:spcPts val="407"/>
              </a:spcAft>
            </a:pPr>
            <a:r>
              <a:rPr kumimoji="1" lang="en-US" altLang="ja-JP" sz="900"/>
              <a:t>※DC</a:t>
            </a:r>
            <a:r>
              <a:rPr kumimoji="1" lang="ja-JP" altLang="en-US" sz="900"/>
              <a:t>は基本的に</a:t>
            </a:r>
            <a:r>
              <a:rPr kumimoji="1" lang="en-US" altLang="ja-JP" sz="900"/>
              <a:t>A1</a:t>
            </a:r>
            <a:r>
              <a:rPr kumimoji="1" lang="ja-JP" altLang="en-US" sz="900"/>
              <a:t>の分類に相当</a:t>
            </a:r>
            <a:endParaRPr kumimoji="1" lang="en-US" altLang="ja-JP" sz="900"/>
          </a:p>
          <a:p>
            <a:pPr>
              <a:spcAft>
                <a:spcPts val="407"/>
              </a:spcAft>
            </a:pPr>
            <a:r>
              <a:rPr kumimoji="1" lang="en-US" altLang="ja-JP" sz="900"/>
              <a:t>A1</a:t>
            </a:r>
            <a:r>
              <a:rPr kumimoji="1" lang="ja-JP" altLang="en-US" sz="900"/>
              <a:t>：環境パラメータ（露点、温度、</a:t>
            </a:r>
            <a:r>
              <a:rPr kumimoji="1" lang="en-US" altLang="ja-JP" sz="900"/>
              <a:t>RH</a:t>
            </a:r>
            <a:r>
              <a:rPr kumimoji="1" lang="ja-JP" altLang="en-US" sz="900"/>
              <a:t>）が厳しく管理され、ミッションクリティカルなオペレーションを行う</a:t>
            </a:r>
            <a:r>
              <a:rPr kumimoji="1" lang="en-US" altLang="ja-JP" sz="900"/>
              <a:t>DC</a:t>
            </a:r>
            <a:r>
              <a:rPr kumimoji="1" lang="ja-JP" altLang="en-US" sz="900"/>
              <a:t>。</a:t>
            </a:r>
            <a:endParaRPr kumimoji="1" lang="en-US" altLang="ja-JP" sz="900"/>
          </a:p>
          <a:p>
            <a:pPr>
              <a:spcAft>
                <a:spcPts val="407"/>
              </a:spcAft>
            </a:pPr>
            <a:r>
              <a:rPr lang="en-US" altLang="ja-JP" sz="900"/>
              <a:t>A2-A4</a:t>
            </a:r>
            <a:r>
              <a:rPr lang="ja-JP" altLang="en-US" sz="900"/>
              <a:t>：環境パラメータ（露点、温度、</a:t>
            </a:r>
            <a:r>
              <a:rPr lang="en-US" altLang="ja-JP" sz="900"/>
              <a:t>RH</a:t>
            </a:r>
            <a:r>
              <a:rPr lang="ja-JP" altLang="en-US" sz="900"/>
              <a:t>）がある程度制御された</a:t>
            </a:r>
            <a:r>
              <a:rPr lang="en-US" altLang="ja-JP" sz="900"/>
              <a:t>IT</a:t>
            </a:r>
            <a:r>
              <a:rPr lang="ja-JP" altLang="en-US" sz="900"/>
              <a:t>スペース。数字が大きい分類ほど、温度・湿度の要求条件が厳しい。</a:t>
            </a:r>
            <a:endParaRPr lang="en-US" altLang="ja-JP" sz="900"/>
          </a:p>
          <a:p>
            <a:pPr>
              <a:spcAft>
                <a:spcPts val="407"/>
              </a:spcAft>
            </a:pPr>
            <a:r>
              <a:rPr lang="en-US" altLang="ja-JP" sz="900"/>
              <a:t>B</a:t>
            </a:r>
            <a:r>
              <a:rPr lang="ja-JP" altLang="en-US" sz="900"/>
              <a:t>：通信スペース（エントランスルーム、</a:t>
            </a:r>
            <a:r>
              <a:rPr lang="en-US" altLang="ja-JP" sz="900"/>
              <a:t>IT</a:t>
            </a:r>
            <a:r>
              <a:rPr lang="ja-JP" altLang="en-US" sz="900"/>
              <a:t>ルーム、機器ルーム）、オフィス、家庭など、環境パラメータを最小限にコントロールする場所。</a:t>
            </a:r>
            <a:endParaRPr lang="en-US" altLang="ja-JP" sz="900"/>
          </a:p>
          <a:p>
            <a:pPr>
              <a:spcAft>
                <a:spcPts val="407"/>
              </a:spcAft>
            </a:pPr>
            <a:r>
              <a:rPr lang="en-US" altLang="ja-JP" sz="900"/>
              <a:t>C</a:t>
            </a:r>
            <a:r>
              <a:rPr lang="ja-JP" altLang="en-US" sz="900"/>
              <a:t>：天候からの保護があり、冬季に十分な暖房と換気を備えている通信、販売時点管理（</a:t>
            </a:r>
            <a:r>
              <a:rPr lang="en-US" altLang="ja-JP" sz="900"/>
              <a:t>POS</a:t>
            </a:r>
            <a:r>
              <a:rPr lang="ja-JP" altLang="en-US" sz="900"/>
              <a:t>）、軽工業、工場のスペース。</a:t>
            </a:r>
            <a:endParaRPr lang="en-US" altLang="ja-JP" sz="900"/>
          </a:p>
        </p:txBody>
      </p:sp>
      <p:sp>
        <p:nvSpPr>
          <p:cNvPr id="10" name="テキスト ボックス 9">
            <a:extLst>
              <a:ext uri="{FF2B5EF4-FFF2-40B4-BE49-F238E27FC236}">
                <a16:creationId xmlns:a16="http://schemas.microsoft.com/office/drawing/2014/main" id="{AB246428-CBC5-1E86-90D9-513E0C703063}"/>
              </a:ext>
            </a:extLst>
          </p:cNvPr>
          <p:cNvSpPr txBox="1"/>
          <p:nvPr/>
        </p:nvSpPr>
        <p:spPr>
          <a:xfrm>
            <a:off x="6028860" y="1338235"/>
            <a:ext cx="3051401" cy="246221"/>
          </a:xfrm>
          <a:prstGeom prst="rect">
            <a:avLst/>
          </a:prstGeom>
          <a:noFill/>
        </p:spPr>
        <p:txBody>
          <a:bodyPr wrap="square">
            <a:spAutoFit/>
          </a:bodyPr>
          <a:lstStyle/>
          <a:p>
            <a:pPr algn="ctr"/>
            <a:r>
              <a:rPr lang="ja-JP" altLang="en-US" sz="1000"/>
              <a:t>データ処理環境における適正温度</a:t>
            </a:r>
            <a:endParaRPr lang="en-US" altLang="ja-JP" sz="1000"/>
          </a:p>
        </p:txBody>
      </p:sp>
      <p:sp>
        <p:nvSpPr>
          <p:cNvPr id="14" name="テキスト ボックス 13">
            <a:extLst>
              <a:ext uri="{FF2B5EF4-FFF2-40B4-BE49-F238E27FC236}">
                <a16:creationId xmlns:a16="http://schemas.microsoft.com/office/drawing/2014/main" id="{3A6445F7-B207-1B43-DDFF-BD928D58CDDC}"/>
              </a:ext>
            </a:extLst>
          </p:cNvPr>
          <p:cNvSpPr txBox="1"/>
          <p:nvPr/>
        </p:nvSpPr>
        <p:spPr>
          <a:xfrm>
            <a:off x="6008836" y="3495711"/>
            <a:ext cx="3051400" cy="923330"/>
          </a:xfrm>
          <a:prstGeom prst="rect">
            <a:avLst/>
          </a:prstGeom>
          <a:noFill/>
        </p:spPr>
        <p:txBody>
          <a:bodyPr wrap="square">
            <a:spAutoFit/>
          </a:bodyPr>
          <a:lstStyle/>
          <a:p>
            <a:r>
              <a:rPr lang="en-US" altLang="ja-JP" sz="900"/>
              <a:t>ASHRAE, 2021 Equipment Thermal Guidelines for Data Processing Environments, https://www.ashrae.org/file%20library/technical%20resources/bookstore/supplemental%20files/therm-gdlns-5th-r-e-refcard.pdf </a:t>
            </a:r>
            <a:r>
              <a:rPr lang="ja-JP" altLang="en-US" sz="900"/>
              <a:t>より三菱総合研究所作成</a:t>
            </a:r>
            <a:endParaRPr lang="en-US" altLang="ja-JP" sz="900"/>
          </a:p>
        </p:txBody>
      </p:sp>
      <p:pic>
        <p:nvPicPr>
          <p:cNvPr id="21" name="図 20" descr="グラフ, 散布図&#10;&#10;AI によって生成されたコンテンツは間違っている可能性があります。">
            <a:extLst>
              <a:ext uri="{FF2B5EF4-FFF2-40B4-BE49-F238E27FC236}">
                <a16:creationId xmlns:a16="http://schemas.microsoft.com/office/drawing/2014/main" id="{8D0462D8-6BA7-09F7-6ECF-1AB506B74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5733" y="2544486"/>
            <a:ext cx="2425679" cy="1584117"/>
          </a:xfrm>
          <a:prstGeom prst="rect">
            <a:avLst/>
          </a:prstGeom>
        </p:spPr>
      </p:pic>
      <p:sp>
        <p:nvSpPr>
          <p:cNvPr id="17" name="テキスト ボックス 16">
            <a:extLst>
              <a:ext uri="{FF2B5EF4-FFF2-40B4-BE49-F238E27FC236}">
                <a16:creationId xmlns:a16="http://schemas.microsoft.com/office/drawing/2014/main" id="{1065A974-6D91-9986-D51C-CC5493187070}"/>
              </a:ext>
            </a:extLst>
          </p:cNvPr>
          <p:cNvSpPr txBox="1"/>
          <p:nvPr/>
        </p:nvSpPr>
        <p:spPr>
          <a:xfrm>
            <a:off x="4186648" y="2636913"/>
            <a:ext cx="1569097" cy="1311641"/>
          </a:xfrm>
          <a:prstGeom prst="rect">
            <a:avLst/>
          </a:prstGeom>
          <a:noFill/>
        </p:spPr>
        <p:txBody>
          <a:bodyPr wrap="square" lIns="0" tIns="0" rIns="0" bIns="0" rtlCol="0">
            <a:spAutoFit/>
          </a:bodyPr>
          <a:lstStyle/>
          <a:p>
            <a:pPr defTabSz="465747" fontAlgn="ctr">
              <a:lnSpc>
                <a:spcPct val="130000"/>
              </a:lnSpc>
              <a:spcAft>
                <a:spcPts val="204"/>
              </a:spcAft>
              <a:buClr>
                <a:srgbClr val="003B83"/>
              </a:buClr>
              <a:buSzPct val="100000"/>
            </a:pPr>
            <a:r>
              <a:rPr kumimoji="1" lang="en-US" altLang="ja-JP" sz="900" dirty="0">
                <a:solidFill>
                  <a:srgbClr val="000000"/>
                </a:solidFill>
              </a:rPr>
              <a:t>※x-factor</a:t>
            </a:r>
          </a:p>
          <a:p>
            <a:pPr defTabSz="465747" fontAlgn="ctr">
              <a:lnSpc>
                <a:spcPct val="130000"/>
              </a:lnSpc>
              <a:spcAft>
                <a:spcPts val="204"/>
              </a:spcAft>
              <a:buClr>
                <a:srgbClr val="003B83"/>
              </a:buClr>
              <a:buSzPct val="100000"/>
            </a:pPr>
            <a:r>
              <a:rPr kumimoji="1" lang="en-US" altLang="ja-JP" sz="900" dirty="0">
                <a:solidFill>
                  <a:srgbClr val="000000"/>
                </a:solidFill>
              </a:rPr>
              <a:t>ASHRAE</a:t>
            </a:r>
            <a:r>
              <a:rPr kumimoji="1" lang="ja-JP" altLang="en-US" sz="900" dirty="0">
                <a:solidFill>
                  <a:srgbClr val="000000"/>
                </a:solidFill>
              </a:rPr>
              <a:t>の技術委員会</a:t>
            </a:r>
            <a:r>
              <a:rPr kumimoji="1" lang="en-US" altLang="ja-JP" sz="900" dirty="0">
                <a:solidFill>
                  <a:srgbClr val="000000"/>
                </a:solidFill>
              </a:rPr>
              <a:t>(TC9.9)</a:t>
            </a:r>
            <a:r>
              <a:rPr kumimoji="1" lang="ja-JP" altLang="en-US" sz="900" dirty="0">
                <a:solidFill>
                  <a:srgbClr val="000000"/>
                </a:solidFill>
              </a:rPr>
              <a:t>が提唱する、</a:t>
            </a:r>
            <a:r>
              <a:rPr kumimoji="1" lang="en-US" altLang="ja-JP" sz="900" dirty="0">
                <a:solidFill>
                  <a:srgbClr val="000000"/>
                </a:solidFill>
              </a:rPr>
              <a:t>ICT</a:t>
            </a:r>
            <a:r>
              <a:rPr kumimoji="1" lang="ja-JP" altLang="en-US" sz="900" dirty="0">
                <a:solidFill>
                  <a:srgbClr val="000000"/>
                </a:solidFill>
              </a:rPr>
              <a:t>装置の故障率の指標。</a:t>
            </a:r>
            <a:endParaRPr kumimoji="1" lang="en-US" altLang="ja-JP" sz="900" dirty="0">
              <a:solidFill>
                <a:srgbClr val="000000"/>
              </a:solidFill>
            </a:endParaRPr>
          </a:p>
          <a:p>
            <a:pPr defTabSz="465747" fontAlgn="ctr">
              <a:lnSpc>
                <a:spcPct val="130000"/>
              </a:lnSpc>
              <a:spcAft>
                <a:spcPts val="204"/>
              </a:spcAft>
              <a:buClr>
                <a:srgbClr val="003B83"/>
              </a:buClr>
              <a:buSzPct val="100000"/>
            </a:pPr>
            <a:r>
              <a:rPr kumimoji="1" lang="ja-JP" altLang="en-US" sz="900" dirty="0">
                <a:solidFill>
                  <a:srgbClr val="000000"/>
                </a:solidFill>
              </a:rPr>
              <a:t>運用温度 </a:t>
            </a:r>
            <a:r>
              <a:rPr kumimoji="1" lang="en-US" altLang="ja-JP" sz="900" dirty="0">
                <a:solidFill>
                  <a:srgbClr val="000000"/>
                </a:solidFill>
              </a:rPr>
              <a:t>20℃</a:t>
            </a:r>
            <a:r>
              <a:rPr kumimoji="1" lang="ja-JP" altLang="en-US" sz="900" dirty="0">
                <a:solidFill>
                  <a:srgbClr val="000000"/>
                </a:solidFill>
              </a:rPr>
              <a:t>で</a:t>
            </a:r>
            <a:r>
              <a:rPr kumimoji="1" lang="en-US" altLang="ja-JP" sz="900" dirty="0">
                <a:solidFill>
                  <a:srgbClr val="000000"/>
                </a:solidFill>
              </a:rPr>
              <a:t>24</a:t>
            </a:r>
            <a:r>
              <a:rPr kumimoji="1" lang="ja-JP" altLang="en-US" sz="900" dirty="0">
                <a:solidFill>
                  <a:srgbClr val="000000"/>
                </a:solidFill>
              </a:rPr>
              <a:t>時間 </a:t>
            </a:r>
            <a:r>
              <a:rPr kumimoji="1" lang="en-US" altLang="ja-JP" sz="900" dirty="0">
                <a:solidFill>
                  <a:srgbClr val="000000"/>
                </a:solidFill>
              </a:rPr>
              <a:t>365</a:t>
            </a:r>
            <a:r>
              <a:rPr kumimoji="1" lang="ja-JP" altLang="en-US" sz="900" dirty="0">
                <a:solidFill>
                  <a:srgbClr val="000000"/>
                </a:solidFill>
              </a:rPr>
              <a:t>日稼働した場合の</a:t>
            </a:r>
            <a:r>
              <a:rPr kumimoji="1" lang="en-US" altLang="ja-JP" sz="900" dirty="0">
                <a:solidFill>
                  <a:srgbClr val="000000"/>
                </a:solidFill>
              </a:rPr>
              <a:t>ICT</a:t>
            </a:r>
            <a:r>
              <a:rPr kumimoji="1" lang="ja-JP" altLang="en-US" sz="900" dirty="0">
                <a:solidFill>
                  <a:srgbClr val="000000"/>
                </a:solidFill>
              </a:rPr>
              <a:t>装置の故障率を</a:t>
            </a:r>
            <a:r>
              <a:rPr kumimoji="1" lang="en-US" altLang="ja-JP" sz="900" dirty="0">
                <a:solidFill>
                  <a:srgbClr val="000000"/>
                </a:solidFill>
              </a:rPr>
              <a:t>1.00</a:t>
            </a:r>
            <a:r>
              <a:rPr kumimoji="1" lang="ja-JP" altLang="en-US" sz="900" dirty="0">
                <a:solidFill>
                  <a:srgbClr val="000000"/>
                </a:solidFill>
              </a:rPr>
              <a:t>としている。</a:t>
            </a:r>
          </a:p>
        </p:txBody>
      </p:sp>
      <p:sp>
        <p:nvSpPr>
          <p:cNvPr id="18" name="テキスト ボックス 17">
            <a:extLst>
              <a:ext uri="{FF2B5EF4-FFF2-40B4-BE49-F238E27FC236}">
                <a16:creationId xmlns:a16="http://schemas.microsoft.com/office/drawing/2014/main" id="{FF937AF2-7F40-B457-550C-4E3D9264AB46}"/>
              </a:ext>
            </a:extLst>
          </p:cNvPr>
          <p:cNvSpPr txBox="1"/>
          <p:nvPr/>
        </p:nvSpPr>
        <p:spPr>
          <a:xfrm>
            <a:off x="1695733" y="4035094"/>
            <a:ext cx="4402864" cy="360099"/>
          </a:xfrm>
          <a:prstGeom prst="rect">
            <a:avLst/>
          </a:prstGeom>
          <a:noFill/>
        </p:spPr>
        <p:txBody>
          <a:bodyPr wrap="square" lIns="0" tIns="0" rIns="0" bIns="0" rtlCol="0">
            <a:spAutoFit/>
          </a:bodyPr>
          <a:lstStyle/>
          <a:p>
            <a:pPr defTabSz="465747" fontAlgn="ctr">
              <a:lnSpc>
                <a:spcPct val="130000"/>
              </a:lnSpc>
              <a:spcAft>
                <a:spcPts val="407"/>
              </a:spcAft>
              <a:buClr>
                <a:srgbClr val="003B83"/>
              </a:buClr>
              <a:buSzPct val="100000"/>
            </a:pPr>
            <a:r>
              <a:rPr kumimoji="1" lang="ja-JP" altLang="en-US" sz="900" dirty="0">
                <a:solidFill>
                  <a:srgbClr val="000000"/>
                </a:solidFill>
              </a:rPr>
              <a:t>出所</a:t>
            </a:r>
            <a:r>
              <a:rPr kumimoji="1" lang="en-US" altLang="ja-JP" sz="900" dirty="0">
                <a:solidFill>
                  <a:srgbClr val="000000"/>
                </a:solidFill>
              </a:rPr>
              <a:t>)NTT</a:t>
            </a:r>
            <a:r>
              <a:rPr kumimoji="1" lang="ja-JP" altLang="en-US" sz="900" dirty="0">
                <a:solidFill>
                  <a:srgbClr val="000000"/>
                </a:solidFill>
              </a:rPr>
              <a:t>ファシリティーズ</a:t>
            </a:r>
            <a:r>
              <a:rPr kumimoji="1" lang="en-US" altLang="ja-JP" sz="900" dirty="0">
                <a:solidFill>
                  <a:srgbClr val="000000"/>
                </a:solidFill>
              </a:rPr>
              <a:t>, </a:t>
            </a:r>
            <a:r>
              <a:rPr kumimoji="1" lang="ja-JP" altLang="en-US" sz="900" dirty="0">
                <a:solidFill>
                  <a:srgbClr val="000000"/>
                </a:solidFill>
              </a:rPr>
              <a:t>運用温度の動的設定による空調の省エネルギーの追求</a:t>
            </a:r>
            <a:r>
              <a:rPr kumimoji="1" lang="en-US" altLang="ja-JP" sz="900" dirty="0">
                <a:solidFill>
                  <a:srgbClr val="000000"/>
                </a:solidFill>
              </a:rPr>
              <a:t>, </a:t>
            </a:r>
            <a:r>
              <a:rPr kumimoji="1" lang="en-US" altLang="ja-JP" sz="900" dirty="0">
                <a:solidFill>
                  <a:srgbClr val="000000"/>
                </a:solidFill>
                <a:hlinkClick r:id="rId6"/>
              </a:rPr>
              <a:t>https://www.ntt-f.co.jp/ntt-fjd/feature/0017/</a:t>
            </a:r>
            <a:r>
              <a:rPr kumimoji="1" lang="en-US" altLang="ja-JP" sz="900" dirty="0">
                <a:solidFill>
                  <a:srgbClr val="000000"/>
                </a:solidFill>
              </a:rPr>
              <a:t> </a:t>
            </a:r>
            <a:r>
              <a:rPr lang="en-US" altLang="ja-JP" sz="900" dirty="0"/>
              <a:t>(</a:t>
            </a:r>
            <a:r>
              <a:rPr lang="ja-JP" altLang="en-US" sz="900" dirty="0"/>
              <a:t>閲覧日</a:t>
            </a:r>
            <a:r>
              <a:rPr lang="en-US" altLang="ja-JP" sz="900" dirty="0"/>
              <a:t>2025</a:t>
            </a:r>
            <a:r>
              <a:rPr lang="ja-JP" altLang="en-US" sz="900" dirty="0"/>
              <a:t>年</a:t>
            </a:r>
            <a:r>
              <a:rPr lang="en-US" altLang="ja-JP" sz="900" dirty="0"/>
              <a:t>5</a:t>
            </a:r>
            <a:r>
              <a:rPr lang="ja-JP" altLang="en-US" sz="900" dirty="0"/>
              <a:t>月</a:t>
            </a:r>
            <a:r>
              <a:rPr lang="en-US" altLang="ja-JP" sz="900" dirty="0"/>
              <a:t>21</a:t>
            </a:r>
            <a:r>
              <a:rPr lang="ja-JP" altLang="en-US" sz="900" dirty="0"/>
              <a:t>日</a:t>
            </a:r>
            <a:r>
              <a:rPr lang="en-US" altLang="ja-JP" sz="900" dirty="0"/>
              <a:t>)</a:t>
            </a:r>
            <a:endParaRPr lang="ja-JP" altLang="en-US" sz="900" dirty="0"/>
          </a:p>
        </p:txBody>
      </p:sp>
    </p:spTree>
    <p:extLst>
      <p:ext uri="{BB962C8B-B14F-4D97-AF65-F5344CB8AC3E}">
        <p14:creationId xmlns:p14="http://schemas.microsoft.com/office/powerpoint/2010/main" val="314718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728557A-A9F5-D577-8057-EF27F6C1DD6E}"/>
              </a:ext>
            </a:extLst>
          </p:cNvPr>
          <p:cNvGraphicFramePr>
            <a:graphicFrameLocks noChangeAspect="1"/>
          </p:cNvGraphicFramePr>
          <p:nvPr>
            <p:custDataLst>
              <p:tags r:id="rId1"/>
            </p:custDataLst>
            <p:extLst>
              <p:ext uri="{D42A27DB-BD31-4B8C-83A1-F6EECF244321}">
                <p14:modId xmlns:p14="http://schemas.microsoft.com/office/powerpoint/2010/main" val="3209283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0728557A-A9F5-D577-8057-EF27F6C1DD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kumimoji="1" lang="en-US" altLang="ja-JP" dirty="0"/>
              <a:t>4-3 </a:t>
            </a:r>
            <a:r>
              <a:rPr kumimoji="1" lang="ja-JP" altLang="en-US" dirty="0"/>
              <a:t>ケーブル類の整理</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3474903329"/>
              </p:ext>
            </p:extLst>
          </p:nvPr>
        </p:nvGraphicFramePr>
        <p:xfrm>
          <a:off x="641986" y="1300682"/>
          <a:ext cx="4889680" cy="5102584"/>
        </p:xfrm>
        <a:graphic>
          <a:graphicData uri="http://schemas.openxmlformats.org/drawingml/2006/table">
            <a:tbl>
              <a:tblPr firstRow="1" bandRow="1">
                <a:tableStyleId>{5C22544A-7EE6-4342-B048-85BDC9FD1C3A}</a:tableStyleId>
              </a:tblPr>
              <a:tblGrid>
                <a:gridCol w="1026362">
                  <a:extLst>
                    <a:ext uri="{9D8B030D-6E8A-4147-A177-3AD203B41FA5}">
                      <a16:colId xmlns:a16="http://schemas.microsoft.com/office/drawing/2014/main" val="2355062713"/>
                    </a:ext>
                  </a:extLst>
                </a:gridCol>
                <a:gridCol w="3863318">
                  <a:extLst>
                    <a:ext uri="{9D8B030D-6E8A-4147-A177-3AD203B41FA5}">
                      <a16:colId xmlns:a16="http://schemas.microsoft.com/office/drawing/2014/main" val="4294276706"/>
                    </a:ext>
                  </a:extLst>
                </a:gridCol>
              </a:tblGrid>
              <a:tr h="1056755">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kern="1200">
                          <a:solidFill>
                            <a:schemeClr val="tx1"/>
                          </a:solidFill>
                          <a:latin typeface="+mn-lt"/>
                          <a:ea typeface="+mn-ea"/>
                          <a:cs typeface="+mn-cs"/>
                        </a:rPr>
                        <a:t>ケーブルルートの見直しやケーブルの整理、不要なケーブルを撤去することで、空調効率を改善</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右上図</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。床下からのケーブル立ち上がり開口の余分な隙間を塞ぐことで、無駄な冷気の吹き出しを削減</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右下図</a:t>
                      </a:r>
                      <a:r>
                        <a:rPr kumimoji="1" lang="en-US" altLang="ja-JP" sz="1000" b="0" kern="1200">
                          <a:solidFill>
                            <a:schemeClr val="tx1"/>
                          </a:solidFill>
                          <a:latin typeface="+mn-lt"/>
                          <a:ea typeface="+mn-ea"/>
                          <a:cs typeface="+mn-cs"/>
                        </a:rPr>
                        <a:t>)</a:t>
                      </a:r>
                      <a:r>
                        <a:rPr kumimoji="1" lang="ja-JP" altLang="en-US" sz="1000" b="0" kern="1200">
                          <a:solidFill>
                            <a:schemeClr val="tx1"/>
                          </a:solidFill>
                          <a:latin typeface="+mn-lt"/>
                          <a:ea typeface="+mn-ea"/>
                          <a:cs typeface="+mn-cs"/>
                        </a:rPr>
                        <a:t>。</a:t>
                      </a:r>
                      <a:endParaRPr kumimoji="1" lang="en-US" altLang="ja-JP" sz="1000" b="0" kern="1200">
                        <a:solidFill>
                          <a:schemeClr val="tx1"/>
                        </a:solidFill>
                        <a:latin typeface="+mn-lt"/>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kern="1200">
                          <a:solidFill>
                            <a:schemeClr val="tx1"/>
                          </a:solidFill>
                          <a:latin typeface="+mn-lt"/>
                          <a:ea typeface="+mn-ea"/>
                          <a:cs typeface="+mn-cs"/>
                        </a:rPr>
                        <a:t>構内配線に関する標準規格として</a:t>
                      </a:r>
                      <a:r>
                        <a:rPr kumimoji="1" lang="en-US" altLang="ja-JP" sz="1000" b="0" kern="1200">
                          <a:solidFill>
                            <a:schemeClr val="tx1"/>
                          </a:solidFill>
                          <a:latin typeface="+mn-lt"/>
                          <a:ea typeface="+mn-ea"/>
                          <a:cs typeface="+mn-cs"/>
                        </a:rPr>
                        <a:t>ISO/IEC 11801</a:t>
                      </a:r>
                      <a:r>
                        <a:rPr kumimoji="1" lang="ja-JP" altLang="en-US" sz="1000" b="0" kern="1200">
                          <a:solidFill>
                            <a:schemeClr val="tx1"/>
                          </a:solidFill>
                          <a:latin typeface="+mn-lt"/>
                          <a:ea typeface="+mn-ea"/>
                          <a:cs typeface="+mn-cs"/>
                        </a:rPr>
                        <a:t>、</a:t>
                      </a:r>
                      <a:r>
                        <a:rPr kumimoji="1" lang="en-US" altLang="ja-JP" sz="1000" b="0" kern="1200">
                          <a:solidFill>
                            <a:schemeClr val="tx1"/>
                          </a:solidFill>
                          <a:latin typeface="+mn-lt"/>
                          <a:ea typeface="+mn-ea"/>
                          <a:cs typeface="+mn-cs"/>
                        </a:rPr>
                        <a:t>ANSI/TIA-568</a:t>
                      </a:r>
                      <a:r>
                        <a:rPr kumimoji="1" lang="ja-JP" altLang="en-US" sz="1000" b="0" kern="1200">
                          <a:solidFill>
                            <a:schemeClr val="tx1"/>
                          </a:solidFill>
                          <a:latin typeface="+mn-lt"/>
                          <a:ea typeface="+mn-ea"/>
                          <a:cs typeface="+mn-cs"/>
                        </a:rPr>
                        <a:t>が規定されている。</a:t>
                      </a:r>
                      <a:endParaRPr kumimoji="1" lang="en-US" altLang="ja-JP" sz="1000" b="0" kern="1200">
                        <a:solidFill>
                          <a:schemeClr val="tx1"/>
                        </a:solidFill>
                        <a:latin typeface="+mn-lt"/>
                        <a:ea typeface="+mn-ea"/>
                        <a:cs typeface="+mn-cs"/>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878533">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indent="-88900">
                        <a:buFont typeface="Arial" panose="020B0604020202020204" pitchFamily="34" charset="0"/>
                        <a:buChar char="•"/>
                      </a:pPr>
                      <a:r>
                        <a:rPr kumimoji="1" lang="ja-JP" altLang="en-US" sz="1000" b="0">
                          <a:solidFill>
                            <a:schemeClr val="tx1"/>
                          </a:solidFill>
                        </a:rPr>
                        <a:t>空気効率の改善や無駄な冷気の吹き出しを削減できる。</a:t>
                      </a:r>
                      <a:endParaRPr kumimoji="1" lang="en-US" altLang="ja-JP" sz="1000" b="0">
                        <a:solidFill>
                          <a:schemeClr val="tx1"/>
                        </a:solidFill>
                      </a:endParaRPr>
                    </a:p>
                    <a:p>
                      <a:pPr marL="88900" indent="-88900">
                        <a:buFont typeface="Arial" panose="020B0604020202020204" pitchFamily="34" charset="0"/>
                        <a:buChar char="•"/>
                      </a:pPr>
                      <a:r>
                        <a:rPr kumimoji="1" lang="ja-JP" altLang="en-US" sz="1000" b="0">
                          <a:solidFill>
                            <a:schemeClr val="tx1"/>
                          </a:solidFill>
                        </a:rPr>
                        <a:t>用途不明のケーブルが放置されている</a:t>
                      </a:r>
                      <a:r>
                        <a:rPr kumimoji="1" lang="en-US" altLang="ja-JP" sz="1000" b="0">
                          <a:solidFill>
                            <a:schemeClr val="tx1"/>
                          </a:solidFill>
                        </a:rPr>
                        <a:t>DC</a:t>
                      </a:r>
                      <a:r>
                        <a:rPr kumimoji="1" lang="ja-JP" altLang="en-US" sz="1000" b="0">
                          <a:solidFill>
                            <a:schemeClr val="tx1"/>
                          </a:solidFill>
                        </a:rPr>
                        <a:t>や、空調スペースを埋めるように配線されている</a:t>
                      </a:r>
                      <a:r>
                        <a:rPr kumimoji="1" lang="en-US" altLang="ja-JP" sz="1000" b="0">
                          <a:solidFill>
                            <a:schemeClr val="tx1"/>
                          </a:solidFill>
                        </a:rPr>
                        <a:t>DC</a:t>
                      </a:r>
                      <a:r>
                        <a:rPr kumimoji="1" lang="ja-JP" altLang="en-US" sz="1000" b="0">
                          <a:solidFill>
                            <a:schemeClr val="tx1"/>
                          </a:solidFill>
                        </a:rPr>
                        <a:t>ほど、空気の流れの改善が見込める。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06288">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ケーブルが積み重なって配置されている場合、不要なケーブルを撤去する際に、使用中のケーブルを引き抜いてしまう恐れがある。そのため、作業を行う際は、十分な事前調査が必要。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また、サーバ室内の作業が主となるため安全に十分考慮する必要。</a:t>
                      </a:r>
                      <a:endParaRPr kumimoji="1" lang="en-US" altLang="ja-JP" sz="1000" b="0" dirty="0">
                        <a:solidFill>
                          <a:schemeClr val="tx1"/>
                        </a:solidFill>
                      </a:endParaRPr>
                    </a:p>
                    <a:p>
                      <a:pPr marL="88900" marR="0" lvl="0" indent="-8890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ラック背面の配線はユーザ、床下の配線はユーザ又は</a:t>
                      </a:r>
                      <a:r>
                        <a:rPr kumimoji="1" lang="en-US" altLang="ja-JP" sz="1000" b="0" dirty="0">
                          <a:solidFill>
                            <a:schemeClr val="tx1"/>
                          </a:solidFill>
                        </a:rPr>
                        <a:t>DC</a:t>
                      </a:r>
                      <a:r>
                        <a:rPr kumimoji="1" lang="ja-JP" altLang="en-US" sz="1000" b="0" dirty="0">
                          <a:solidFill>
                            <a:schemeClr val="tx1"/>
                          </a:solidFill>
                        </a:rPr>
                        <a:t>事業者が整理。</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98355"/>
                  </a:ext>
                </a:extLst>
              </a:tr>
              <a:tr h="397054">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754546"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rPr>
                        <a:t>ケーブルの所有者（ユーザー等）や管理者（</a:t>
                      </a:r>
                      <a:r>
                        <a:rPr kumimoji="1" lang="en-US" altLang="ja-JP" sz="1000" b="0">
                          <a:solidFill>
                            <a:schemeClr val="tx1"/>
                          </a:solidFill>
                        </a:rPr>
                        <a:t>DC</a:t>
                      </a:r>
                      <a:r>
                        <a:rPr kumimoji="1" lang="ja-JP" altLang="en-US" sz="1000" b="0">
                          <a:solidFill>
                            <a:schemeClr val="tx1"/>
                          </a:solidFill>
                        </a:rPr>
                        <a:t>事業者内の関係部署）から同意を得るための期間を要する。</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475980"/>
                  </a:ext>
                </a:extLst>
              </a:tr>
              <a:tr h="272954">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00" b="0" dirty="0">
                          <a:solidFill>
                            <a:schemeClr val="tx1"/>
                          </a:solidFill>
                        </a:rPr>
                        <a:t>ケーブル種別は変わらないため、部材の追加費用は発生しない。</a:t>
                      </a:r>
                    </a:p>
                    <a:p>
                      <a:r>
                        <a:rPr kumimoji="1" lang="ja-JP" altLang="en-US" sz="1000" b="0" dirty="0">
                          <a:solidFill>
                            <a:schemeClr val="tx1"/>
                          </a:solidFill>
                        </a:rPr>
                        <a:t>現状調査やケーブル撤去等の人件費程度。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97054">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00" b="0" dirty="0">
                          <a:solidFill>
                            <a:schemeClr val="tx1"/>
                          </a:solidFill>
                        </a:rPr>
                        <a:t>ケーブル類の整理のみをサービス提供をしている事業者はいないため、主に自社やビル管理業務の中での取り組みとなる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pic>
        <p:nvPicPr>
          <p:cNvPr id="7" name="図 6">
            <a:extLst>
              <a:ext uri="{FF2B5EF4-FFF2-40B4-BE49-F238E27FC236}">
                <a16:creationId xmlns:a16="http://schemas.microsoft.com/office/drawing/2014/main" id="{9BF18026-D0D3-8789-F7A3-C9C531A5B7A3}"/>
              </a:ext>
            </a:extLst>
          </p:cNvPr>
          <p:cNvPicPr>
            <a:picLocks noChangeAspect="1"/>
          </p:cNvPicPr>
          <p:nvPr/>
        </p:nvPicPr>
        <p:blipFill>
          <a:blip r:embed="rId5"/>
          <a:stretch>
            <a:fillRect/>
          </a:stretch>
        </p:blipFill>
        <p:spPr>
          <a:xfrm>
            <a:off x="5735444" y="1611489"/>
            <a:ext cx="3483297" cy="1422258"/>
          </a:xfrm>
          <a:prstGeom prst="rect">
            <a:avLst/>
          </a:prstGeom>
        </p:spPr>
      </p:pic>
      <p:grpSp>
        <p:nvGrpSpPr>
          <p:cNvPr id="42" name="グループ化 41">
            <a:extLst>
              <a:ext uri="{FF2B5EF4-FFF2-40B4-BE49-F238E27FC236}">
                <a16:creationId xmlns:a16="http://schemas.microsoft.com/office/drawing/2014/main" id="{D4C95C1D-BC85-82A6-04AB-2452735FF3CC}"/>
              </a:ext>
            </a:extLst>
          </p:cNvPr>
          <p:cNvGrpSpPr/>
          <p:nvPr/>
        </p:nvGrpSpPr>
        <p:grpSpPr>
          <a:xfrm>
            <a:off x="1754299" y="2964417"/>
            <a:ext cx="3774765" cy="1011487"/>
            <a:chOff x="2267298" y="4450689"/>
            <a:chExt cx="5558239" cy="1489388"/>
          </a:xfrm>
        </p:grpSpPr>
        <p:sp>
          <p:nvSpPr>
            <p:cNvPr id="10" name="正方形/長方形 9">
              <a:extLst>
                <a:ext uri="{FF2B5EF4-FFF2-40B4-BE49-F238E27FC236}">
                  <a16:creationId xmlns:a16="http://schemas.microsoft.com/office/drawing/2014/main" id="{4538E343-E899-DEFF-1920-CD53F43A741E}"/>
                </a:ext>
              </a:extLst>
            </p:cNvPr>
            <p:cNvSpPr/>
            <p:nvPr/>
          </p:nvSpPr>
          <p:spPr>
            <a:xfrm>
              <a:off x="2267298" y="4450690"/>
              <a:ext cx="2376264" cy="1489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1" name="正方形/長方形 10">
              <a:extLst>
                <a:ext uri="{FF2B5EF4-FFF2-40B4-BE49-F238E27FC236}">
                  <a16:creationId xmlns:a16="http://schemas.microsoft.com/office/drawing/2014/main" id="{60E6075B-CFA1-F211-7B67-E76E2CB7FC6A}"/>
                </a:ext>
              </a:extLst>
            </p:cNvPr>
            <p:cNvSpPr/>
            <p:nvPr/>
          </p:nvSpPr>
          <p:spPr>
            <a:xfrm>
              <a:off x="5449273" y="4450689"/>
              <a:ext cx="2376264" cy="1489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nvGrpSpPr>
            <p:cNvPr id="23" name="グループ化 22">
              <a:extLst>
                <a:ext uri="{FF2B5EF4-FFF2-40B4-BE49-F238E27FC236}">
                  <a16:creationId xmlns:a16="http://schemas.microsoft.com/office/drawing/2014/main" id="{42B1DA78-9915-D151-327C-94E0C54049BF}"/>
                </a:ext>
              </a:extLst>
            </p:cNvPr>
            <p:cNvGrpSpPr/>
            <p:nvPr/>
          </p:nvGrpSpPr>
          <p:grpSpPr>
            <a:xfrm>
              <a:off x="2879366" y="5216868"/>
              <a:ext cx="1152128" cy="714691"/>
              <a:chOff x="2976900" y="5072851"/>
              <a:chExt cx="1152128" cy="714691"/>
            </a:xfrm>
          </p:grpSpPr>
          <p:sp>
            <p:nvSpPr>
              <p:cNvPr id="12" name="楕円 11">
                <a:extLst>
                  <a:ext uri="{FF2B5EF4-FFF2-40B4-BE49-F238E27FC236}">
                    <a16:creationId xmlns:a16="http://schemas.microsoft.com/office/drawing/2014/main" id="{FA84B8A4-179B-3749-58FE-0AE92A00B102}"/>
                  </a:ext>
                </a:extLst>
              </p:cNvPr>
              <p:cNvSpPr/>
              <p:nvPr/>
            </p:nvSpPr>
            <p:spPr>
              <a:xfrm>
                <a:off x="2976900"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3" name="楕円 12">
                <a:extLst>
                  <a:ext uri="{FF2B5EF4-FFF2-40B4-BE49-F238E27FC236}">
                    <a16:creationId xmlns:a16="http://schemas.microsoft.com/office/drawing/2014/main" id="{7D3F3CF8-4A46-057C-98D6-741681478A38}"/>
                  </a:ext>
                </a:extLst>
              </p:cNvPr>
              <p:cNvSpPr/>
              <p:nvPr/>
            </p:nvSpPr>
            <p:spPr>
              <a:xfrm>
                <a:off x="3378183"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4" name="楕円 13">
                <a:extLst>
                  <a:ext uri="{FF2B5EF4-FFF2-40B4-BE49-F238E27FC236}">
                    <a16:creationId xmlns:a16="http://schemas.microsoft.com/office/drawing/2014/main" id="{45F8FF3B-B9E5-35B2-6DA7-45CCF9F98B2E}"/>
                  </a:ext>
                </a:extLst>
              </p:cNvPr>
              <p:cNvSpPr/>
              <p:nvPr/>
            </p:nvSpPr>
            <p:spPr>
              <a:xfrm>
                <a:off x="3779466"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5" name="楕円 14">
                <a:extLst>
                  <a:ext uri="{FF2B5EF4-FFF2-40B4-BE49-F238E27FC236}">
                    <a16:creationId xmlns:a16="http://schemas.microsoft.com/office/drawing/2014/main" id="{025120A9-EC45-B577-8EA4-E52E3230A27C}"/>
                  </a:ext>
                </a:extLst>
              </p:cNvPr>
              <p:cNvSpPr/>
              <p:nvPr/>
            </p:nvSpPr>
            <p:spPr>
              <a:xfrm>
                <a:off x="3151681" y="5072851"/>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6" name="楕円 15">
                <a:extLst>
                  <a:ext uri="{FF2B5EF4-FFF2-40B4-BE49-F238E27FC236}">
                    <a16:creationId xmlns:a16="http://schemas.microsoft.com/office/drawing/2014/main" id="{53C5828B-0F48-2B76-77CD-22B0931D241B}"/>
                  </a:ext>
                </a:extLst>
              </p:cNvPr>
              <p:cNvSpPr/>
              <p:nvPr/>
            </p:nvSpPr>
            <p:spPr>
              <a:xfrm>
                <a:off x="3602892" y="5072851"/>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grpSp>
          <p:nvGrpSpPr>
            <p:cNvPr id="24" name="グループ化 23">
              <a:extLst>
                <a:ext uri="{FF2B5EF4-FFF2-40B4-BE49-F238E27FC236}">
                  <a16:creationId xmlns:a16="http://schemas.microsoft.com/office/drawing/2014/main" id="{BEB5CE55-C9D8-B5F1-F80D-301BEDC770E2}"/>
                </a:ext>
              </a:extLst>
            </p:cNvPr>
            <p:cNvGrpSpPr/>
            <p:nvPr/>
          </p:nvGrpSpPr>
          <p:grpSpPr>
            <a:xfrm>
              <a:off x="5664669" y="5580570"/>
              <a:ext cx="1945472" cy="350989"/>
              <a:chOff x="5398141" y="5436553"/>
              <a:chExt cx="1945472" cy="350989"/>
            </a:xfrm>
          </p:grpSpPr>
          <p:sp>
            <p:nvSpPr>
              <p:cNvPr id="17" name="楕円 16">
                <a:extLst>
                  <a:ext uri="{FF2B5EF4-FFF2-40B4-BE49-F238E27FC236}">
                    <a16:creationId xmlns:a16="http://schemas.microsoft.com/office/drawing/2014/main" id="{431F5EAE-1779-7B6F-8791-8D54BAF338DE}"/>
                  </a:ext>
                </a:extLst>
              </p:cNvPr>
              <p:cNvSpPr/>
              <p:nvPr/>
            </p:nvSpPr>
            <p:spPr>
              <a:xfrm>
                <a:off x="5398141"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8" name="楕円 17">
                <a:extLst>
                  <a:ext uri="{FF2B5EF4-FFF2-40B4-BE49-F238E27FC236}">
                    <a16:creationId xmlns:a16="http://schemas.microsoft.com/office/drawing/2014/main" id="{F6885619-15E8-392C-6C81-51F0C5759418}"/>
                  </a:ext>
                </a:extLst>
              </p:cNvPr>
              <p:cNvSpPr/>
              <p:nvPr/>
            </p:nvSpPr>
            <p:spPr>
              <a:xfrm>
                <a:off x="5797118"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19" name="楕円 18">
                <a:extLst>
                  <a:ext uri="{FF2B5EF4-FFF2-40B4-BE49-F238E27FC236}">
                    <a16:creationId xmlns:a16="http://schemas.microsoft.com/office/drawing/2014/main" id="{171B5A6C-4BCE-659C-5D05-4BC96BE3378E}"/>
                  </a:ext>
                </a:extLst>
              </p:cNvPr>
              <p:cNvSpPr/>
              <p:nvPr/>
            </p:nvSpPr>
            <p:spPr>
              <a:xfrm>
                <a:off x="6196095"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20" name="楕円 19">
                <a:extLst>
                  <a:ext uri="{FF2B5EF4-FFF2-40B4-BE49-F238E27FC236}">
                    <a16:creationId xmlns:a16="http://schemas.microsoft.com/office/drawing/2014/main" id="{DF58588C-A945-0F5E-FF14-27190A545EB0}"/>
                  </a:ext>
                </a:extLst>
              </p:cNvPr>
              <p:cNvSpPr/>
              <p:nvPr/>
            </p:nvSpPr>
            <p:spPr>
              <a:xfrm>
                <a:off x="6595073"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21" name="楕円 20">
                <a:extLst>
                  <a:ext uri="{FF2B5EF4-FFF2-40B4-BE49-F238E27FC236}">
                    <a16:creationId xmlns:a16="http://schemas.microsoft.com/office/drawing/2014/main" id="{BA887B46-D50F-38AA-7465-C27C460AD6D9}"/>
                  </a:ext>
                </a:extLst>
              </p:cNvPr>
              <p:cNvSpPr/>
              <p:nvPr/>
            </p:nvSpPr>
            <p:spPr>
              <a:xfrm>
                <a:off x="6994051" y="5436553"/>
                <a:ext cx="349562" cy="3509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grpSp>
        <p:cxnSp>
          <p:nvCxnSpPr>
            <p:cNvPr id="28" name="直線矢印コネクタ 27">
              <a:extLst>
                <a:ext uri="{FF2B5EF4-FFF2-40B4-BE49-F238E27FC236}">
                  <a16:creationId xmlns:a16="http://schemas.microsoft.com/office/drawing/2014/main" id="{2EDA7197-1F8B-4D80-96F2-469DA6ED6B70}"/>
                </a:ext>
              </a:extLst>
            </p:cNvPr>
            <p:cNvCxnSpPr>
              <a:cxnSpLocks/>
            </p:cNvCxnSpPr>
            <p:nvPr/>
          </p:nvCxnSpPr>
          <p:spPr>
            <a:xfrm>
              <a:off x="2591334" y="4715942"/>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610D26A-C547-5DF5-284B-DC8BAA269B3E}"/>
                </a:ext>
              </a:extLst>
            </p:cNvPr>
            <p:cNvCxnSpPr>
              <a:cxnSpLocks/>
            </p:cNvCxnSpPr>
            <p:nvPr/>
          </p:nvCxnSpPr>
          <p:spPr>
            <a:xfrm>
              <a:off x="2591334" y="5039978"/>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1037697-54A5-84C7-1BC6-18C6C89A5D9A}"/>
                </a:ext>
              </a:extLst>
            </p:cNvPr>
            <p:cNvCxnSpPr>
              <a:cxnSpLocks/>
            </p:cNvCxnSpPr>
            <p:nvPr/>
          </p:nvCxnSpPr>
          <p:spPr>
            <a:xfrm>
              <a:off x="2591334" y="5364014"/>
              <a:ext cx="355805"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B971C028-D950-558A-752D-AE6FB1E377AE}"/>
                </a:ext>
              </a:extLst>
            </p:cNvPr>
            <p:cNvCxnSpPr>
              <a:cxnSpLocks/>
            </p:cNvCxnSpPr>
            <p:nvPr/>
          </p:nvCxnSpPr>
          <p:spPr>
            <a:xfrm>
              <a:off x="5773309" y="4708619"/>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DF1342A-861C-7919-B043-21B3152D0CE9}"/>
                </a:ext>
              </a:extLst>
            </p:cNvPr>
            <p:cNvCxnSpPr>
              <a:cxnSpLocks/>
            </p:cNvCxnSpPr>
            <p:nvPr/>
          </p:nvCxnSpPr>
          <p:spPr>
            <a:xfrm>
              <a:off x="5773309" y="5032655"/>
              <a:ext cx="1728192"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B554D6C-A6AC-1465-9A64-CBDE109320CC}"/>
                </a:ext>
              </a:extLst>
            </p:cNvPr>
            <p:cNvCxnSpPr>
              <a:cxnSpLocks/>
            </p:cNvCxnSpPr>
            <p:nvPr/>
          </p:nvCxnSpPr>
          <p:spPr>
            <a:xfrm>
              <a:off x="5768465" y="5356691"/>
              <a:ext cx="1737881" cy="0"/>
            </a:xfrm>
            <a:prstGeom prst="straightConnector1">
              <a:avLst/>
            </a:prstGeom>
            <a:ln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05EF33A-1258-A70D-0E84-927C739CAF02}"/>
                </a:ext>
              </a:extLst>
            </p:cNvPr>
            <p:cNvSpPr txBox="1"/>
            <p:nvPr/>
          </p:nvSpPr>
          <p:spPr>
            <a:xfrm>
              <a:off x="3803139" y="5250917"/>
              <a:ext cx="880446" cy="305245"/>
            </a:xfrm>
            <a:prstGeom prst="rect">
              <a:avLst/>
            </a:prstGeom>
            <a:noFill/>
          </p:spPr>
          <p:txBody>
            <a:bodyPr wrap="square">
              <a:spAutoFit/>
            </a:bodyPr>
            <a:lstStyle/>
            <a:p>
              <a:r>
                <a:rPr kumimoji="1" lang="ja-JP" altLang="en-US" sz="747"/>
                <a:t>ケーブル</a:t>
              </a:r>
            </a:p>
          </p:txBody>
        </p:sp>
        <p:sp>
          <p:nvSpPr>
            <p:cNvPr id="39" name="テキスト ボックス 38">
              <a:extLst>
                <a:ext uri="{FF2B5EF4-FFF2-40B4-BE49-F238E27FC236}">
                  <a16:creationId xmlns:a16="http://schemas.microsoft.com/office/drawing/2014/main" id="{B9EF725D-ED6E-E872-27D4-7A4007654185}"/>
                </a:ext>
              </a:extLst>
            </p:cNvPr>
            <p:cNvSpPr txBox="1"/>
            <p:nvPr/>
          </p:nvSpPr>
          <p:spPr>
            <a:xfrm>
              <a:off x="2986753" y="4454333"/>
              <a:ext cx="1147955" cy="305245"/>
            </a:xfrm>
            <a:prstGeom prst="rect">
              <a:avLst/>
            </a:prstGeom>
            <a:noFill/>
          </p:spPr>
          <p:txBody>
            <a:bodyPr wrap="square">
              <a:spAutoFit/>
            </a:bodyPr>
            <a:lstStyle/>
            <a:p>
              <a:r>
                <a:rPr kumimoji="1" lang="ja-JP" altLang="en-US" sz="747">
                  <a:solidFill>
                    <a:schemeClr val="accent2"/>
                  </a:solidFill>
                </a:rPr>
                <a:t>空気の流れ</a:t>
              </a:r>
            </a:p>
          </p:txBody>
        </p:sp>
        <p:sp>
          <p:nvSpPr>
            <p:cNvPr id="40" name="矢印: 右 39">
              <a:extLst>
                <a:ext uri="{FF2B5EF4-FFF2-40B4-BE49-F238E27FC236}">
                  <a16:creationId xmlns:a16="http://schemas.microsoft.com/office/drawing/2014/main" id="{407534B9-4534-A251-3C01-819F416C8314}"/>
                </a:ext>
              </a:extLst>
            </p:cNvPr>
            <p:cNvSpPr/>
            <p:nvPr/>
          </p:nvSpPr>
          <p:spPr>
            <a:xfrm>
              <a:off x="4792872" y="4931966"/>
              <a:ext cx="507091" cy="63589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244" tIns="122244" rIns="122244" bIns="122244" rtlCol="0" anchor="t" anchorCtr="0">
              <a:noAutofit/>
            </a:bodyPr>
            <a:lstStyle/>
            <a:p>
              <a:pPr>
                <a:lnSpc>
                  <a:spcPct val="130000"/>
                </a:lnSpc>
                <a:spcAft>
                  <a:spcPts val="815"/>
                </a:spcAft>
              </a:pPr>
              <a:endParaRPr lang="ja-JP" altLang="en-US" sz="1358">
                <a:solidFill>
                  <a:schemeClr val="tx1"/>
                </a:solidFill>
                <a:latin typeface="+mn-ea"/>
              </a:endParaRPr>
            </a:p>
          </p:txBody>
        </p:sp>
        <p:sp>
          <p:nvSpPr>
            <p:cNvPr id="41" name="テキスト ボックス 40">
              <a:extLst>
                <a:ext uri="{FF2B5EF4-FFF2-40B4-BE49-F238E27FC236}">
                  <a16:creationId xmlns:a16="http://schemas.microsoft.com/office/drawing/2014/main" id="{F6A2C449-6C98-C5F1-84E9-6CE6D62397F6}"/>
                </a:ext>
              </a:extLst>
            </p:cNvPr>
            <p:cNvSpPr txBox="1"/>
            <p:nvPr/>
          </p:nvSpPr>
          <p:spPr>
            <a:xfrm>
              <a:off x="4672594" y="4635010"/>
              <a:ext cx="747647" cy="305245"/>
            </a:xfrm>
            <a:prstGeom prst="rect">
              <a:avLst/>
            </a:prstGeom>
            <a:noFill/>
          </p:spPr>
          <p:txBody>
            <a:bodyPr wrap="square">
              <a:spAutoFit/>
            </a:bodyPr>
            <a:lstStyle/>
            <a:p>
              <a:pPr algn="ctr"/>
              <a:r>
                <a:rPr kumimoji="1" lang="ja-JP" altLang="en-US" sz="747"/>
                <a:t>整理</a:t>
              </a:r>
            </a:p>
          </p:txBody>
        </p:sp>
      </p:grpSp>
      <p:sp>
        <p:nvSpPr>
          <p:cNvPr id="44" name="テキスト ボックス 43">
            <a:extLst>
              <a:ext uri="{FF2B5EF4-FFF2-40B4-BE49-F238E27FC236}">
                <a16:creationId xmlns:a16="http://schemas.microsoft.com/office/drawing/2014/main" id="{001D8470-7362-E495-DCF3-F042796EEEFC}"/>
              </a:ext>
            </a:extLst>
          </p:cNvPr>
          <p:cNvSpPr txBox="1"/>
          <p:nvPr/>
        </p:nvSpPr>
        <p:spPr>
          <a:xfrm>
            <a:off x="5735445" y="3047266"/>
            <a:ext cx="3423194" cy="246221"/>
          </a:xfrm>
          <a:prstGeom prst="rect">
            <a:avLst/>
          </a:prstGeom>
          <a:noFill/>
        </p:spPr>
        <p:txBody>
          <a:bodyPr wrap="square">
            <a:spAutoFit/>
          </a:bodyPr>
          <a:lstStyle/>
          <a:p>
            <a:pPr algn="ctr"/>
            <a:r>
              <a:rPr lang="ja-JP" altLang="en-US" sz="1000">
                <a:latin typeface="MS-Gothic"/>
              </a:rPr>
              <a:t>ラック内配線改善事例</a:t>
            </a:r>
            <a:endParaRPr lang="ja-JP" altLang="en-US" sz="1000"/>
          </a:p>
        </p:txBody>
      </p:sp>
      <p:sp>
        <p:nvSpPr>
          <p:cNvPr id="45" name="テキスト ボックス 44">
            <a:extLst>
              <a:ext uri="{FF2B5EF4-FFF2-40B4-BE49-F238E27FC236}">
                <a16:creationId xmlns:a16="http://schemas.microsoft.com/office/drawing/2014/main" id="{8A945E77-483D-7297-A8E8-8C73F3C59431}"/>
              </a:ext>
            </a:extLst>
          </p:cNvPr>
          <p:cNvSpPr txBox="1"/>
          <p:nvPr/>
        </p:nvSpPr>
        <p:spPr>
          <a:xfrm>
            <a:off x="5796964" y="3419708"/>
            <a:ext cx="3381650" cy="369332"/>
          </a:xfrm>
          <a:prstGeom prst="rect">
            <a:avLst/>
          </a:prstGeom>
          <a:noFill/>
        </p:spPr>
        <p:txBody>
          <a:bodyPr wrap="square">
            <a:spAutoFit/>
          </a:bodyPr>
          <a:lstStyle/>
          <a:p>
            <a:r>
              <a:rPr lang="ja-JP" altLang="en-US" sz="900"/>
              <a:t>出所</a:t>
            </a:r>
            <a:r>
              <a:rPr lang="en-US" altLang="ja-JP" sz="900"/>
              <a:t>)</a:t>
            </a:r>
            <a:r>
              <a:rPr lang="ja-JP" altLang="en-US" sz="900"/>
              <a:t>日本データセンター協会</a:t>
            </a:r>
            <a:r>
              <a:rPr lang="en-US" altLang="ja-JP" sz="900"/>
              <a:t>,</a:t>
            </a:r>
            <a:r>
              <a:rPr lang="ja-JP" altLang="en-US" sz="900"/>
              <a:t>データセンターにおける節電対策マニュアル 改訂版</a:t>
            </a:r>
            <a:r>
              <a:rPr lang="en-US" altLang="ja-JP" sz="900"/>
              <a:t>(Ver1.3)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pic>
        <p:nvPicPr>
          <p:cNvPr id="47" name="図 46">
            <a:extLst>
              <a:ext uri="{FF2B5EF4-FFF2-40B4-BE49-F238E27FC236}">
                <a16:creationId xmlns:a16="http://schemas.microsoft.com/office/drawing/2014/main" id="{56B91892-B0B3-5D71-01D4-0AB3DE6D358A}"/>
              </a:ext>
            </a:extLst>
          </p:cNvPr>
          <p:cNvPicPr>
            <a:picLocks noChangeAspect="1"/>
          </p:cNvPicPr>
          <p:nvPr/>
        </p:nvPicPr>
        <p:blipFill>
          <a:blip r:embed="rId6"/>
          <a:stretch>
            <a:fillRect/>
          </a:stretch>
        </p:blipFill>
        <p:spPr>
          <a:xfrm>
            <a:off x="5883886" y="3884596"/>
            <a:ext cx="1639848" cy="1890816"/>
          </a:xfrm>
          <a:prstGeom prst="rect">
            <a:avLst/>
          </a:prstGeom>
        </p:spPr>
      </p:pic>
      <p:sp>
        <p:nvSpPr>
          <p:cNvPr id="48" name="テキスト ボックス 47">
            <a:extLst>
              <a:ext uri="{FF2B5EF4-FFF2-40B4-BE49-F238E27FC236}">
                <a16:creationId xmlns:a16="http://schemas.microsoft.com/office/drawing/2014/main" id="{BDF84B80-A1EC-77F8-22BE-5CD79B51F804}"/>
              </a:ext>
            </a:extLst>
          </p:cNvPr>
          <p:cNvSpPr txBox="1"/>
          <p:nvPr/>
        </p:nvSpPr>
        <p:spPr>
          <a:xfrm>
            <a:off x="5883887" y="5812522"/>
            <a:ext cx="3334856" cy="784830"/>
          </a:xfrm>
          <a:prstGeom prst="rect">
            <a:avLst/>
          </a:prstGeom>
          <a:noFill/>
        </p:spPr>
        <p:txBody>
          <a:bodyPr wrap="square">
            <a:spAutoFit/>
          </a:bodyPr>
          <a:lstStyle/>
          <a:p>
            <a:r>
              <a:rPr lang="ja-JP" altLang="en-US" sz="900"/>
              <a:t>出所</a:t>
            </a:r>
            <a:r>
              <a:rPr lang="en-US" altLang="ja-JP" sz="900"/>
              <a:t>)Panduit, Cool Boot ® Raised Floor Air Sealing Grommet, </a:t>
            </a:r>
            <a:r>
              <a:rPr lang="en-US" altLang="ja-JP" sz="900">
                <a:hlinkClick r:id="rId7"/>
              </a:rPr>
              <a:t>https://www.panduit.com/content/dam/panduit/en/products/media/4/34/634/3634/100223634.pdf</a:t>
            </a:r>
            <a:r>
              <a:rPr lang="en-US" altLang="ja-JP" sz="900"/>
              <a:t> (</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p:txBody>
      </p:sp>
      <p:sp>
        <p:nvSpPr>
          <p:cNvPr id="49" name="テキスト ボックス 48">
            <a:extLst>
              <a:ext uri="{FF2B5EF4-FFF2-40B4-BE49-F238E27FC236}">
                <a16:creationId xmlns:a16="http://schemas.microsoft.com/office/drawing/2014/main" id="{63FD339F-9266-D222-DB40-8FC379C5180D}"/>
              </a:ext>
            </a:extLst>
          </p:cNvPr>
          <p:cNvSpPr txBox="1"/>
          <p:nvPr/>
        </p:nvSpPr>
        <p:spPr>
          <a:xfrm>
            <a:off x="7805520" y="3975904"/>
            <a:ext cx="1483157" cy="507831"/>
          </a:xfrm>
          <a:prstGeom prst="rect">
            <a:avLst/>
          </a:prstGeom>
          <a:noFill/>
        </p:spPr>
        <p:txBody>
          <a:bodyPr wrap="square">
            <a:spAutoFit/>
          </a:bodyPr>
          <a:lstStyle/>
          <a:p>
            <a:r>
              <a:rPr kumimoji="1" lang="ja-JP" altLang="en-US" sz="900"/>
              <a:t>床下からのケーブル立ち上がり開口の余分な隙間を塞ぐ製品</a:t>
            </a:r>
          </a:p>
        </p:txBody>
      </p:sp>
      <p:cxnSp>
        <p:nvCxnSpPr>
          <p:cNvPr id="51" name="直線コネクタ 50">
            <a:extLst>
              <a:ext uri="{FF2B5EF4-FFF2-40B4-BE49-F238E27FC236}">
                <a16:creationId xmlns:a16="http://schemas.microsoft.com/office/drawing/2014/main" id="{9FE652FE-ED3A-0588-420E-99A749107A3F}"/>
              </a:ext>
            </a:extLst>
          </p:cNvPr>
          <p:cNvCxnSpPr>
            <a:endCxn id="49" idx="1"/>
          </p:cNvCxnSpPr>
          <p:nvPr/>
        </p:nvCxnSpPr>
        <p:spPr>
          <a:xfrm flipV="1">
            <a:off x="7104721" y="4229820"/>
            <a:ext cx="700799" cy="160519"/>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5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EDE181-CF42-3320-F966-E407D3E7C5D2}"/>
              </a:ext>
            </a:extLst>
          </p:cNvPr>
          <p:cNvGraphicFramePr>
            <a:graphicFrameLocks noChangeAspect="1"/>
          </p:cNvGraphicFramePr>
          <p:nvPr>
            <p:custDataLst>
              <p:tags r:id="rId1"/>
            </p:custDataLst>
            <p:extLst>
              <p:ext uri="{D42A27DB-BD31-4B8C-83A1-F6EECF244321}">
                <p14:modId xmlns:p14="http://schemas.microsoft.com/office/powerpoint/2010/main" val="235864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46EDE181-CF42-3320-F966-E407D3E7C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ED228833-0060-F4FC-322C-0C46C54F6D48}"/>
              </a:ext>
            </a:extLst>
          </p:cNvPr>
          <p:cNvSpPr>
            <a:spLocks noGrp="1"/>
          </p:cNvSpPr>
          <p:nvPr>
            <p:ph type="title"/>
          </p:nvPr>
        </p:nvSpPr>
        <p:spPr/>
        <p:txBody>
          <a:bodyPr vert="horz"/>
          <a:lstStyle/>
          <a:p>
            <a:r>
              <a:rPr lang="en-US" altLang="ja-JP" dirty="0"/>
              <a:t>3</a:t>
            </a:r>
            <a:r>
              <a:rPr lang="ja-JP" altLang="en-US" dirty="0"/>
              <a:t>．参考資料</a:t>
            </a:r>
          </a:p>
        </p:txBody>
      </p:sp>
      <p:sp>
        <p:nvSpPr>
          <p:cNvPr id="7" name="テキスト プレースホルダー 6">
            <a:extLst>
              <a:ext uri="{FF2B5EF4-FFF2-40B4-BE49-F238E27FC236}">
                <a16:creationId xmlns:a16="http://schemas.microsoft.com/office/drawing/2014/main" id="{87A1DF19-1925-B055-95B1-95EE0F1A268B}"/>
              </a:ext>
            </a:extLst>
          </p:cNvPr>
          <p:cNvSpPr>
            <a:spLocks noGrp="1"/>
          </p:cNvSpPr>
          <p:nvPr>
            <p:ph type="body" sz="quarter" idx="14"/>
          </p:nvPr>
        </p:nvSpPr>
        <p:spPr/>
        <p:txBody>
          <a:bodyPr/>
          <a:lstStyle/>
          <a:p>
            <a:endParaRPr lang="ja-JP" altLang="en-US"/>
          </a:p>
        </p:txBody>
      </p:sp>
    </p:spTree>
    <p:extLst>
      <p:ext uri="{BB962C8B-B14F-4D97-AF65-F5344CB8AC3E}">
        <p14:creationId xmlns:p14="http://schemas.microsoft.com/office/powerpoint/2010/main" val="263206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7B7F-2E7B-D371-E122-E66571E9BEF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1D1805-FE10-4A98-4D32-4F2A5B79ED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0728557A-A9F5-D577-8057-EF27F6C1DD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C6500DE0-BE31-7BD7-3E40-E37470AD2F2C}"/>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A2234C80-F297-9153-B1BA-280C153DEC36}"/>
              </a:ext>
            </a:extLst>
          </p:cNvPr>
          <p:cNvSpPr txBox="1"/>
          <p:nvPr/>
        </p:nvSpPr>
        <p:spPr>
          <a:xfrm>
            <a:off x="632520" y="1426913"/>
            <a:ext cx="8496944" cy="4004173"/>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400" b="1" dirty="0">
                <a:solidFill>
                  <a:srgbClr val="000000"/>
                </a:solidFill>
                <a:latin typeface="+mj-lt"/>
              </a:rPr>
              <a:t>２．省エネ・高効率化に資する方策</a:t>
            </a:r>
            <a:endParaRPr kumimoji="1" lang="en-US" altLang="ja-JP" sz="1400" b="1" dirty="0">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-1</a:t>
            </a:r>
            <a:r>
              <a:rPr lang="ja-JP" altLang="en-US" sz="1100" b="1" dirty="0">
                <a:latin typeface="+mj-lt"/>
              </a:rPr>
              <a:t>　</a:t>
            </a:r>
            <a:r>
              <a:rPr kumimoji="1" lang="ja-JP" altLang="ja-JP" sz="1100" b="1" i="0" u="none" strike="noStrike" kern="1200" dirty="0">
                <a:effectLst/>
                <a:latin typeface="+mj-lt"/>
                <a:ea typeface="BIZ UDPゴシック" panose="020B0400000000000000" pitchFamily="50" charset="-128"/>
                <a:cs typeface="ＭＳ Ｐゴシック" panose="020B0600070205080204" pitchFamily="50" charset="-128"/>
              </a:rPr>
              <a:t>ブランクパネルの設置</a:t>
            </a:r>
            <a:endPar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i="0" u="none" strike="noStrike" dirty="0">
                <a:effectLst/>
                <a:latin typeface="+mj-lt"/>
              </a:rPr>
              <a:t>Panduit, https://www.panduit.co.jp/column/naruhodo/4319/</a:t>
            </a:r>
          </a:p>
          <a:p>
            <a:pPr marL="171450" indent="-171450" algn="l" rtl="0" eaLnBrk="1" fontAlgn="t" latinLnBrk="0" hangingPunct="1">
              <a:buFont typeface="Arial" panose="020B0604020202020204" pitchFamily="34" charset="0"/>
              <a:buChar char="•"/>
            </a:pPr>
            <a:r>
              <a:rPr lang="ja-JP" altLang="en-US" sz="1100" i="0" u="none" strike="noStrike" dirty="0">
                <a:effectLst/>
                <a:latin typeface="+mj-lt"/>
              </a:rPr>
              <a:t>タカチ電機工業</a:t>
            </a:r>
            <a:r>
              <a:rPr lang="en-US" altLang="ja-JP" sz="1100" i="0" u="none" strike="noStrike" dirty="0">
                <a:effectLst/>
                <a:latin typeface="+mj-lt"/>
              </a:rPr>
              <a:t>, https://www.takachi-el.co.jp/products/SPY</a:t>
            </a:r>
          </a:p>
          <a:p>
            <a:pPr marL="0" algn="l" rtl="0" eaLnBrk="1" fontAlgn="t" latinLnBrk="0" hangingPunct="1">
              <a:buNone/>
            </a:pPr>
            <a:endParaRPr lang="ja-JP" altLang="ja-JP" sz="1100" i="0" u="none" strike="noStrike" dirty="0">
              <a:effectLst/>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-2</a:t>
            </a:r>
            <a:r>
              <a:rPr kumimoji="1" lang="ja-JP" altLang="en-US" sz="1100" b="1" i="0" u="none" strike="noStrike" kern="1200" dirty="0">
                <a:effectLst/>
                <a:latin typeface="+mj-lt"/>
                <a:ea typeface="BIZ UDPゴシック" panose="020B0400000000000000" pitchFamily="50" charset="-128"/>
                <a:cs typeface="ＭＳ Ｐゴシック" panose="020B0600070205080204" pitchFamily="50" charset="-128"/>
              </a:rPr>
              <a:t>　</a:t>
            </a:r>
            <a:r>
              <a:rPr kumimoji="1" lang="ja-JP" altLang="ja-JP" sz="1100" b="1" i="0" u="none" strike="noStrike" kern="1200" dirty="0">
                <a:effectLst/>
                <a:latin typeface="+mj-lt"/>
                <a:ea typeface="BIZ UDPゴシック" panose="020B0400000000000000" pitchFamily="50" charset="-128"/>
                <a:cs typeface="ＭＳ Ｐゴシック" panose="020B0600070205080204" pitchFamily="50" charset="-128"/>
              </a:rPr>
              <a:t>コンテインメント</a:t>
            </a:r>
            <a:endPar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日東工業</a:t>
            </a:r>
            <a:r>
              <a:rPr lang="en-US" altLang="ja-JP" sz="1100" b="0" i="0" u="none" strike="noStrike" dirty="0">
                <a:effectLst/>
                <a:latin typeface="+mj-lt"/>
              </a:rPr>
              <a:t>, https://www.nito.co.jp/guide/joutsuu/solution/heat.html </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篠原電機</a:t>
            </a:r>
            <a:r>
              <a:rPr lang="en-US" altLang="ja-JP" sz="1100" b="0" i="0" u="none" strike="noStrike" dirty="0">
                <a:effectLst/>
                <a:latin typeface="+mj-lt"/>
              </a:rPr>
              <a:t>, https://www.shinohara-elec.co.jp/products/detail/P82000_files/shinohara-IT.pdf</a:t>
            </a: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j-lt"/>
              </a:rPr>
              <a:t>DC ASIA, https://www.dcasia-ltd.com/product/cooling/containment/aislelok/ </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バーテック</a:t>
            </a:r>
            <a:r>
              <a:rPr lang="en-US" altLang="ja-JP" sz="1100" b="0" i="0" u="none" strike="noStrike" dirty="0">
                <a:effectLst/>
                <a:latin typeface="+mj-lt"/>
              </a:rPr>
              <a:t>, https://burrtec.co.jp/datacenter/useful_content/importance_of_capping/</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高砂熱学</a:t>
            </a:r>
            <a:r>
              <a:rPr lang="en-US" altLang="ja-JP" sz="1100" b="0" i="0" u="none" strike="noStrike" dirty="0">
                <a:effectLst/>
                <a:latin typeface="+mj-lt"/>
              </a:rPr>
              <a:t>, https://www.tte-net.com/solution/pdf/gat.pdf</a:t>
            </a:r>
          </a:p>
          <a:p>
            <a:pPr marL="0" algn="l" rtl="0" eaLnBrk="1" fontAlgn="t" latinLnBrk="0" hangingPunct="1">
              <a:buNone/>
            </a:pPr>
            <a:endParaRPr lang="ja-JP" altLang="ja-JP" sz="1100" b="0" i="0" u="none" strike="noStrike" dirty="0">
              <a:effectLst/>
              <a:latin typeface="+mj-lt"/>
            </a:endParaRPr>
          </a:p>
          <a:p>
            <a:pPr marL="0" algn="l" rtl="0" eaLnBrk="1" fontAlgn="t" latinLnBrk="0" hangingPunct="1">
              <a:buNone/>
            </a:pPr>
            <a:r>
              <a:rPr kumimoji="1" lang="en-US" altLang="ja-JP" sz="1100" b="1" dirty="0">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effectLst/>
                <a:latin typeface="+mj-lt"/>
                <a:ea typeface="BIZ UDPゴシック" panose="020B0400000000000000" pitchFamily="50" charset="-128"/>
                <a:cs typeface="ＭＳ Ｐゴシック" panose="020B0600070205080204" pitchFamily="50" charset="-128"/>
              </a:rPr>
              <a:t>-3</a:t>
            </a:r>
            <a:r>
              <a:rPr kumimoji="1" lang="ja-JP" altLang="en-US" sz="1100" b="1" i="0" u="none" strike="noStrike" kern="1200" dirty="0">
                <a:effectLst/>
                <a:latin typeface="+mj-lt"/>
                <a:ea typeface="BIZ UDPゴシック" panose="020B0400000000000000" pitchFamily="50" charset="-128"/>
                <a:cs typeface="ＭＳ Ｐゴシック" panose="020B0600070205080204" pitchFamily="50" charset="-128"/>
              </a:rPr>
              <a:t>　</a:t>
            </a:r>
            <a:r>
              <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AI</a:t>
            </a:r>
            <a:r>
              <a:rPr kumimoji="1" lang="ja-JP"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空調</a:t>
            </a:r>
            <a:endPar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j-lt"/>
              </a:rPr>
              <a:t>NTT</a:t>
            </a:r>
            <a:r>
              <a:rPr lang="ja-JP" altLang="en-US" sz="1100" b="0" i="0" u="none" strike="noStrike" dirty="0">
                <a:effectLst/>
                <a:latin typeface="+mj-lt"/>
              </a:rPr>
              <a:t>ファシリティーズ</a:t>
            </a:r>
            <a:r>
              <a:rPr lang="en-US" altLang="ja-JP" sz="1100" b="0" i="0" u="none" strike="noStrike" dirty="0">
                <a:effectLst/>
                <a:latin typeface="+mj-lt"/>
              </a:rPr>
              <a:t>, https://www.ntt-f.co.jp/service/data_center/aco_dash/</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東海コミュニケーション</a:t>
            </a:r>
            <a:r>
              <a:rPr lang="ja-JP" altLang="en-US" sz="1100" dirty="0">
                <a:latin typeface="+mj-lt"/>
              </a:rPr>
              <a:t>ズ</a:t>
            </a:r>
            <a:r>
              <a:rPr lang="en-US" altLang="ja-JP" sz="1100" b="0" i="0" u="none" strike="noStrike" dirty="0">
                <a:effectLst/>
                <a:latin typeface="+mj-lt"/>
              </a:rPr>
              <a:t>, https://www.tokai-sfm.jp/server/</a:t>
            </a:r>
            <a:endParaRPr kumimoji="1" lang="en-US" altLang="ja-JP" sz="1100" dirty="0">
              <a:solidFill>
                <a:srgbClr val="000000"/>
              </a:solidFill>
              <a:latin typeface="+mj-lt"/>
              <a:ea typeface="BIZ UDPゴシック" panose="020B0400000000000000" pitchFamily="50" charset="-128"/>
            </a:endParaRPr>
          </a:p>
          <a:p>
            <a:pPr marL="0" algn="l" rtl="0" eaLnBrk="1" fontAlgn="t" latinLnBrk="0" hangingPunct="1">
              <a:buNone/>
            </a:pPr>
            <a:endParaRPr lang="ja-JP" altLang="ja-JP" sz="1100" b="0" i="0" u="none" strike="noStrike" dirty="0">
              <a:effectLst/>
              <a:latin typeface="+mj-lt"/>
            </a:endParaRPr>
          </a:p>
          <a:p>
            <a:pPr marL="0" algn="l" rtl="0" eaLnBrk="1" fontAlgn="t" latinLnBrk="0" hangingPunct="1">
              <a:buNone/>
            </a:pPr>
            <a:r>
              <a:rPr kumimoji="1" lang="en-US" altLang="ja-JP" sz="1100" b="1" dirty="0">
                <a:solidFill>
                  <a:srgbClr val="000000"/>
                </a:solidFill>
                <a:latin typeface="+mj-lt"/>
                <a:ea typeface="BIZ UDPゴシック" panose="020B0400000000000000" pitchFamily="50" charset="-128"/>
                <a:cs typeface="ＭＳ Ｐゴシック" panose="020B0600070205080204" pitchFamily="50" charset="-128"/>
              </a:rPr>
              <a:t>1</a:t>
            </a:r>
            <a:r>
              <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-4</a:t>
            </a:r>
            <a:r>
              <a:rPr lang="ja-JP" altLang="en-US" sz="1100" b="1" dirty="0">
                <a:latin typeface="+mj-lt"/>
              </a:rPr>
              <a:t>　</a:t>
            </a:r>
            <a:r>
              <a:rPr kumimoji="1" lang="ja-JP"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rPr>
              <a:t>屋外機への散水・日よけ</a:t>
            </a:r>
            <a:endParaRPr kumimoji="1" lang="en-US" altLang="ja-JP" sz="1100" b="1" i="0" u="none" strike="noStrike" kern="1200" dirty="0">
              <a:solidFill>
                <a:srgbClr val="000000"/>
              </a:solidFill>
              <a:effectLst/>
              <a:latin typeface="+mj-lt"/>
              <a:ea typeface="BIZ UDPゴシック" panose="020B0400000000000000" pitchFamily="50" charset="-128"/>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東北電力</a:t>
            </a:r>
            <a:r>
              <a:rPr lang="en-US" altLang="ja-JP" sz="1100" b="0" i="0" u="none" strike="noStrike" dirty="0">
                <a:effectLst/>
                <a:latin typeface="+mj-lt"/>
              </a:rPr>
              <a:t>, https://www.tohoku-epco.co.jp/ryokin_app/hojin/pdf/b22.pdf</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環境省</a:t>
            </a:r>
            <a:r>
              <a:rPr lang="en-US" altLang="ja-JP" sz="1100" b="0" i="0" u="none" strike="noStrike" dirty="0">
                <a:effectLst/>
                <a:latin typeface="+mj-lt"/>
              </a:rPr>
              <a:t>, https://www.env.go.jp/earth/ondanka/gel/ghg-guideline/search/pdf/01_123.pdf</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オーケー器材株式会社</a:t>
            </a:r>
            <a:r>
              <a:rPr lang="en-US" altLang="ja-JP" sz="1100" b="0" i="0" u="none" strike="noStrike" dirty="0">
                <a:effectLst/>
                <a:latin typeface="+mj-lt"/>
              </a:rPr>
              <a:t>, </a:t>
            </a:r>
            <a:r>
              <a:rPr lang="ja-JP" altLang="en-US" sz="1100" b="0" i="0" u="none" strike="noStrike" dirty="0">
                <a:effectLst/>
                <a:latin typeface="+mj-lt"/>
              </a:rPr>
              <a:t>スカイエネカット技術ガイド</a:t>
            </a:r>
            <a:r>
              <a:rPr lang="en-US" altLang="ja-JP" sz="1100" b="0" i="0" u="none" strike="noStrike" dirty="0">
                <a:effectLst/>
                <a:latin typeface="+mj-lt"/>
              </a:rPr>
              <a:t>【WEB</a:t>
            </a:r>
            <a:r>
              <a:rPr lang="ja-JP" altLang="en-US" sz="1100" b="0" i="0" u="none" strike="noStrike" dirty="0">
                <a:effectLst/>
                <a:latin typeface="+mj-lt"/>
              </a:rPr>
              <a:t>限定</a:t>
            </a:r>
            <a:r>
              <a:rPr lang="en-US" altLang="ja-JP" sz="1100" b="0" i="0" u="none" strike="noStrike" dirty="0">
                <a:effectLst/>
                <a:latin typeface="+mj-lt"/>
              </a:rPr>
              <a:t>】, https://ok-kizai.co.jp/system/feature/index/37</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j-lt"/>
              </a:rPr>
              <a:t>ヤブシタ</a:t>
            </a:r>
            <a:r>
              <a:rPr lang="en-US" altLang="ja-JP" sz="1100" b="0" i="0" u="none" strike="noStrike" dirty="0">
                <a:effectLst/>
                <a:latin typeface="+mj-lt"/>
              </a:rPr>
              <a:t>, https://www.yabushita-kikai.co.jp/files/pdf_catalog/20241002_AIRshade_catalog_WEB.pdf</a:t>
            </a:r>
          </a:p>
          <a:p>
            <a:pPr marL="0" algn="l" rtl="0" eaLnBrk="1" fontAlgn="t" latinLnBrk="0" hangingPunct="1">
              <a:buNone/>
            </a:pPr>
            <a:endParaRPr lang="ja-JP" altLang="ja-JP" sz="1200" b="0" i="0" u="none" strike="noStrike" dirty="0">
              <a:effectLst/>
              <a:latin typeface="+mj-lt"/>
            </a:endParaRPr>
          </a:p>
        </p:txBody>
      </p:sp>
    </p:spTree>
    <p:extLst>
      <p:ext uri="{BB962C8B-B14F-4D97-AF65-F5344CB8AC3E}">
        <p14:creationId xmlns:p14="http://schemas.microsoft.com/office/powerpoint/2010/main" val="325790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69A6-6BC4-305B-1384-58216168DFF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C74EBD4-D869-9484-6106-A6F7CF118F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101D1805-FE10-4A98-4D32-4F2A5B79ED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528D189D-8BBA-5ED5-DD88-CAACCDD2186E}"/>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63186419-B2D4-56CA-61DE-86F4D866B11A}"/>
              </a:ext>
            </a:extLst>
          </p:cNvPr>
          <p:cNvSpPr txBox="1"/>
          <p:nvPr/>
        </p:nvSpPr>
        <p:spPr>
          <a:xfrm>
            <a:off x="632520" y="1426913"/>
            <a:ext cx="8496944" cy="4570482"/>
          </a:xfrm>
          <a:prstGeom prst="rect">
            <a:avLst/>
          </a:prstGeom>
          <a:noFill/>
        </p:spPr>
        <p:txBody>
          <a:bodyPr wrap="square" lIns="0" tIns="0" rIns="0" bIns="0" rtlCol="0">
            <a:spAutoFit/>
          </a:bodyPr>
          <a:lstStyle/>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1-5</a:t>
            </a:r>
            <a:r>
              <a:rPr kumimoji="0" lang="ja-JP" altLang="en-US" sz="1100" b="1" i="0" u="none" strike="noStrike" kern="1200" cap="none" spc="0" normalizeH="0" baseline="0" noProof="0" dirty="0">
                <a:ln>
                  <a:noFill/>
                </a:ln>
                <a:solidFill>
                  <a:srgbClr val="000000"/>
                </a:solidFill>
                <a:effectLst/>
                <a:uLnTx/>
                <a:uFillTx/>
                <a:latin typeface="+mj-lt"/>
                <a:ea typeface="BIZ UDPゴシック"/>
              </a:rPr>
              <a:t>　リアドア</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Café, https://cafe-dc.com/glossary/%e3%83%aa%e3%82%a2%e3%83%89%e3%82%a2%e5%86%b7%e5%8d%b4/</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HPCwire</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Japan, https://www.hpcwire.jp/archives/81402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https://www.dcasia-ltd.com/blog/cooling/2325/</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https://www.dcasia-ltd.com/product/cooling/reardoor/motivair/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https://www.dcasia-ltd.com/product/cooling/reardoor/rackchiller-rear-door-cooler/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NTT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ファシリティーズ</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https://www.ntt-f.co.jp/service/data_center/cyber_air_door/</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nVent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endParaRPr kumimoji="0" lang="ja-JP"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1-6</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DLC</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https://www.dcasia-ltd.com/blog/cooling/2325/</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https://www.dcasia-ltd.com/product/cooling/cdu/motivair-cdu/</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DC ASIA, https://www.dcasia-ltd.com/product/cooling/cdu/nvent-cdu/</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日経</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XTECH, https://special.nikkeibp.co.jp/atclh/NXT/25/delltechnologies0228/</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HPE, https://www.hpe.com/jp/ja/product-catalog/detail/pip.hpe-cray-xd2000.1014691449.html?compute-hpc-cray</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ニデック</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https://www.nidec.com/jp/product/news/2024/news1205-02/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1-7</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サイドカー</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篠原電機</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https://www.shinohara-elec.co.jp/products/detail/P82000_files/shinohara-WP2025.pdf</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a:ln>
                  <a:noFill/>
                </a:ln>
                <a:solidFill>
                  <a:srgbClr val="000000"/>
                </a:solidFill>
                <a:effectLst/>
                <a:uLnTx/>
                <a:uFillTx/>
                <a:latin typeface="+mj-lt"/>
                <a:ea typeface="BIZ UDPゴシック"/>
              </a:rPr>
              <a:t>EE</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Times</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Japan, https://eetimes.itmedia.co.jp/ee/articles/2410/16/news049_2.html</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dirty="0" err="1">
                <a:ln>
                  <a:noFill/>
                </a:ln>
                <a:solidFill>
                  <a:srgbClr val="000000"/>
                </a:solidFill>
                <a:effectLst/>
                <a:uLnTx/>
                <a:uFillTx/>
                <a:latin typeface="+mj-lt"/>
                <a:ea typeface="BIZ UDPゴシック"/>
              </a:rPr>
              <a:t>ASUSTek</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Computer Inc., </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データセンター・ソリューション</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 https://www.asus.com/jp/event/nvidiagb200nvl72/</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p:txBody>
      </p:sp>
    </p:spTree>
    <p:extLst>
      <p:ext uri="{BB962C8B-B14F-4D97-AF65-F5344CB8AC3E}">
        <p14:creationId xmlns:p14="http://schemas.microsoft.com/office/powerpoint/2010/main" val="258444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A23F-BCF9-AEB7-200B-1C8E31862A0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DA5D43-2CBD-F7BE-FB4F-426DAC4711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4C74EBD4-D869-9484-6106-A6F7CF118F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F5BC7156-1701-7107-36BF-D541DE065182}"/>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94B18467-1678-C89F-C9E5-6D496B2F16B7}"/>
              </a:ext>
            </a:extLst>
          </p:cNvPr>
          <p:cNvSpPr txBox="1"/>
          <p:nvPr/>
        </p:nvSpPr>
        <p:spPr>
          <a:xfrm>
            <a:off x="632520" y="1426913"/>
            <a:ext cx="8496944" cy="3759491"/>
          </a:xfrm>
          <a:prstGeom prst="rect">
            <a:avLst/>
          </a:prstGeom>
          <a:noFill/>
        </p:spPr>
        <p:txBody>
          <a:bodyPr wrap="square" lIns="0" tIns="0" rIns="0" bIns="0" rtlCol="0">
            <a:spAutoFit/>
          </a:bodyPr>
          <a:lstStyle/>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2-1</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フリークーリング</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冷却塔・ドライクーラー</a:t>
            </a: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a:t>
            </a: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桑名金属工業製品カタログ</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日本</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BAC</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富士キメラ総研「データセンタービジネス市場調査総覧 </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2025</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年版」</a:t>
            </a:r>
          </a:p>
          <a:p>
            <a:pPr marL="0" marR="0" lvl="0" indent="0" algn="l" defTabSz="434523" rtl="0" eaLnBrk="1" fontAlgn="t"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0" marR="0" lvl="0" indent="0" algn="l" defTabSz="434523" rtl="0" eaLnBrk="1" fontAlgn="t"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2-2</a:t>
            </a:r>
            <a:r>
              <a:rPr kumimoji="1" lang="ja-JP" altLang="en-US"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rPr>
              <a:t>　アディアバティッククーラー</a:t>
            </a:r>
            <a:endParaRPr kumimoji="1" lang="en-US" altLang="ja-JP" sz="1100" b="1" i="0" u="none" strike="noStrike" kern="1200" cap="none" spc="0" normalizeH="0" baseline="0" noProof="0" dirty="0">
              <a:ln>
                <a:noFill/>
              </a:ln>
              <a:solidFill>
                <a:srgbClr val="000000"/>
              </a:solidFill>
              <a:effectLst/>
              <a:uLnTx/>
              <a:uFillTx/>
              <a:latin typeface="+mj-lt"/>
              <a:ea typeface="BIZ UDPゴシック" panose="020B0400000000000000" pitchFamily="50" charset="-128"/>
              <a:cs typeface="ＭＳ Ｐゴシック" panose="020B0600070205080204" pitchFamily="50" charset="-128"/>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j-lt"/>
                <a:ea typeface="BIZ UDPゴシック"/>
              </a:rPr>
              <a:t>日本</a:t>
            </a:r>
            <a:r>
              <a:rPr kumimoji="0" lang="en-US" altLang="ja-JP" sz="1100" b="0" i="0" u="none" strike="noStrike" kern="1200" cap="none" spc="0" normalizeH="0" baseline="0" noProof="0" dirty="0">
                <a:ln>
                  <a:noFill/>
                </a:ln>
                <a:solidFill>
                  <a:srgbClr val="000000"/>
                </a:solidFill>
                <a:effectLst/>
                <a:uLnTx/>
                <a:uFillTx/>
                <a:latin typeface="+mj-lt"/>
                <a:ea typeface="BIZ UDPゴシック"/>
              </a:rPr>
              <a:t>BAC</a:t>
            </a:r>
            <a:r>
              <a:rPr kumimoji="0" lang="ja-JP" altLang="en-US" sz="1100" b="0" i="0" u="none" strike="noStrike" kern="1200" cap="none" spc="0" normalizeH="0" baseline="0" noProof="0" dirty="0">
                <a:ln>
                  <a:noFill/>
                </a:ln>
                <a:solidFill>
                  <a:srgbClr val="000000"/>
                </a:solidFill>
                <a:effectLst/>
                <a:uLnTx/>
                <a:uFillTx/>
                <a:latin typeface="+mj-lt"/>
                <a:ea typeface="BIZ UDPゴシック"/>
              </a:rPr>
              <a:t>社資料</a:t>
            </a: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100" b="0" i="0" u="none" strike="noStrike" kern="1200" cap="none" spc="0" normalizeH="0" baseline="0" noProof="0" dirty="0">
              <a:ln>
                <a:noFill/>
              </a:ln>
              <a:solidFill>
                <a:srgbClr val="000000"/>
              </a:solidFill>
              <a:effectLst/>
              <a:uLnTx/>
              <a:uFillTx/>
              <a:latin typeface="+mj-lt"/>
              <a:ea typeface="BIZ UDPゴシック"/>
            </a:endParaRPr>
          </a:p>
          <a:p>
            <a:pPr algn="l" defTabSz="685800" fontAlgn="ctr">
              <a:lnSpc>
                <a:spcPct val="130000"/>
              </a:lnSpc>
              <a:spcAft>
                <a:spcPts val="1200"/>
              </a:spcAft>
              <a:buClr>
                <a:srgbClr val="003B83"/>
              </a:buClr>
              <a:buSzPct val="100000"/>
            </a:pPr>
            <a:r>
              <a:rPr kumimoji="1" lang="en-US" altLang="ja-JP" sz="1100" b="1" i="0" u="none" strike="noStrike" kern="1200" dirty="0">
                <a:solidFill>
                  <a:srgbClr val="000000"/>
                </a:solidFill>
                <a:effectLst/>
                <a:latin typeface="+mn-ea"/>
                <a:cs typeface="ＭＳ Ｐゴシック" panose="020B0600070205080204" pitchFamily="50" charset="-128"/>
              </a:rPr>
              <a:t>3-1</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利用率の低いサーバーの撤去</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n-ea"/>
              </a:rPr>
              <a:t>DC Asia</a:t>
            </a:r>
            <a:r>
              <a:rPr lang="ja-JP" altLang="en-US" sz="1100" b="0" i="0" u="none" strike="noStrike" dirty="0">
                <a:effectLst/>
                <a:latin typeface="+mn-ea"/>
              </a:rPr>
              <a:t>＜データセンターの余剰容量を発見し、リソースを有効活用するためのヒント＞</a:t>
            </a:r>
            <a:r>
              <a:rPr lang="en-US" altLang="ja-JP" sz="1100" b="0" i="0" u="none" strike="noStrike" dirty="0">
                <a:effectLst/>
                <a:latin typeface="+mn-ea"/>
              </a:rPr>
              <a:t>, https://www.dcasia-ltd.com/blog/dcim/6570//</a:t>
            </a:r>
          </a:p>
          <a:p>
            <a:pPr marL="0" algn="l" rtl="0" eaLnBrk="1" fontAlgn="t" latinLnBrk="0" hangingPunct="1">
              <a:buNone/>
            </a:pP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3</a:t>
            </a:r>
            <a:r>
              <a:rPr kumimoji="1" lang="en-US" altLang="ja-JP" sz="1100" b="1" i="0" u="none" strike="noStrike" kern="1200" dirty="0">
                <a:solidFill>
                  <a:srgbClr val="000000"/>
                </a:solidFill>
                <a:effectLst/>
                <a:latin typeface="+mn-ea"/>
                <a:cs typeface="ＭＳ Ｐゴシック" panose="020B0600070205080204" pitchFamily="50" charset="-128"/>
              </a:rPr>
              <a:t>-2</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省電力サーバーの導入</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algn="l" rtl="0" eaLnBrk="1" fontAlgn="t" latinLnBrk="0" hangingPunct="1">
              <a:buFont typeface="Arial" panose="020B0604020202020204" pitchFamily="34" charset="0"/>
              <a:buChar char="•"/>
            </a:pPr>
            <a:r>
              <a:rPr kumimoji="1" lang="ja-JP" altLang="en-US" sz="1100" dirty="0">
                <a:solidFill>
                  <a:srgbClr val="000000"/>
                </a:solidFill>
                <a:latin typeface="+mn-ea"/>
              </a:rPr>
              <a:t>国際エネルギースタープログラム＜国際エネルギースタープログラム＞</a:t>
            </a:r>
            <a:r>
              <a:rPr kumimoji="1" lang="en-US" altLang="ja-JP" sz="1100" dirty="0">
                <a:solidFill>
                  <a:srgbClr val="000000"/>
                </a:solidFill>
                <a:latin typeface="+mn-ea"/>
              </a:rPr>
              <a:t>, https://www.energystar.go.jp/pamph/pdf/energy_star_pamphlet_apr_2021.pdf?update=230116</a:t>
            </a:r>
          </a:p>
          <a:p>
            <a:pPr marL="171450" indent="-171450" algn="l" rtl="0" eaLnBrk="1" fontAlgn="t" latinLnBrk="0" hangingPunct="1">
              <a:buFont typeface="Arial" panose="020B0604020202020204" pitchFamily="34" charset="0"/>
              <a:buChar char="•"/>
            </a:pPr>
            <a:r>
              <a:rPr lang="en-US" altLang="ja-JP" sz="1100" b="0" i="0" u="none" strike="noStrike" dirty="0">
                <a:effectLst/>
                <a:latin typeface="+mn-ea"/>
              </a:rPr>
              <a:t>Dell</a:t>
            </a:r>
            <a:r>
              <a:rPr lang="ja-JP" altLang="en-US" sz="1100" b="0" i="0" u="none" strike="noStrike" dirty="0">
                <a:effectLst/>
                <a:latin typeface="+mn-ea"/>
              </a:rPr>
              <a:t>＜</a:t>
            </a:r>
            <a:r>
              <a:rPr lang="en-US" altLang="ja-JP" sz="1100" b="0" i="0" u="none" strike="noStrike" dirty="0">
                <a:effectLst/>
                <a:latin typeface="+mn-ea"/>
              </a:rPr>
              <a:t>PowerEdge R760xa</a:t>
            </a:r>
            <a:r>
              <a:rPr lang="ja-JP" altLang="en-US" sz="1100" b="0" i="0" u="none" strike="noStrike" dirty="0">
                <a:effectLst/>
                <a:latin typeface="+mn-ea"/>
              </a:rPr>
              <a:t>ラックサーバー＞</a:t>
            </a:r>
            <a:r>
              <a:rPr lang="en-US" altLang="ja-JP" sz="1100" b="0" i="0" u="none" strike="noStrike" dirty="0">
                <a:effectLst/>
                <a:latin typeface="+mn-ea"/>
              </a:rPr>
              <a:t>, https://www.dell.com/ja-jp/shop/ipovw/poweredge-r760xa#techspecs_section</a:t>
            </a:r>
          </a:p>
          <a:p>
            <a:pPr marL="171450" indent="-171450" algn="l" rtl="0" eaLnBrk="1" fontAlgn="t" latinLnBrk="0" hangingPunct="1">
              <a:buFont typeface="Arial" panose="020B0604020202020204" pitchFamily="34" charset="0"/>
              <a:buChar char="•"/>
            </a:pPr>
            <a:r>
              <a:rPr lang="ja-JP" altLang="en-US" sz="1100" b="0" i="0" u="none" strike="noStrike" dirty="0">
                <a:effectLst/>
                <a:latin typeface="+mn-ea"/>
              </a:rPr>
              <a:t>富士通＜</a:t>
            </a:r>
            <a:r>
              <a:rPr lang="en-US" altLang="ja-JP" sz="1100" b="0" i="0" u="none" strike="noStrike" dirty="0">
                <a:effectLst/>
                <a:latin typeface="+mn-ea"/>
              </a:rPr>
              <a:t>PRIMERGY TX1310 M5</a:t>
            </a:r>
            <a:r>
              <a:rPr lang="ja-JP" altLang="en-US" sz="1100" b="0" i="0" u="none" strike="noStrike" dirty="0">
                <a:effectLst/>
                <a:latin typeface="+mn-ea"/>
              </a:rPr>
              <a:t>＞</a:t>
            </a:r>
            <a:r>
              <a:rPr lang="en-US" altLang="ja-JP" sz="1100" b="0" i="0" u="none" strike="noStrike" dirty="0">
                <a:effectLst/>
                <a:latin typeface="+mn-ea"/>
              </a:rPr>
              <a:t>,  https://jp.fujitsu.com/platform/server/primergy/products/lineup/tx1310m5/</a:t>
            </a:r>
          </a:p>
          <a:p>
            <a:pPr marL="171450" indent="-171450" algn="l" rtl="0" eaLnBrk="1" fontAlgn="t" latinLnBrk="0" hangingPunct="1">
              <a:buFont typeface="Arial" panose="020B0604020202020204" pitchFamily="34" charset="0"/>
              <a:buChar char="•"/>
            </a:pPr>
            <a:endParaRPr lang="en-US" altLang="ja-JP" sz="1100" b="0" i="0" u="none" strike="noStrike" dirty="0">
              <a:effectLst/>
              <a:latin typeface="+mn-ea"/>
            </a:endParaRPr>
          </a:p>
          <a:p>
            <a:pPr marL="171450" marR="0" lvl="0" indent="-171450" algn="l" defTabSz="434523"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100" b="0" i="0" u="none" strike="noStrike" kern="1200" cap="none" spc="0" normalizeH="0" baseline="0" noProof="0" dirty="0">
              <a:ln>
                <a:noFill/>
              </a:ln>
              <a:solidFill>
                <a:srgbClr val="000000"/>
              </a:solidFill>
              <a:effectLst/>
              <a:uLnTx/>
              <a:uFillTx/>
              <a:latin typeface="+mj-lt"/>
              <a:ea typeface="BIZ UDPゴシック"/>
            </a:endParaRPr>
          </a:p>
        </p:txBody>
      </p:sp>
    </p:spTree>
    <p:extLst>
      <p:ext uri="{BB962C8B-B14F-4D97-AF65-F5344CB8AC3E}">
        <p14:creationId xmlns:p14="http://schemas.microsoft.com/office/powerpoint/2010/main" val="60662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C0E5-CAC6-33B7-FA37-0AA281C6395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E797EE-8F04-175A-F4A4-E206889951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1DDA5D43-2CBD-F7BE-FB4F-426DAC471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4F9F5C45-E0CB-F82E-CB8B-98E975672987}"/>
              </a:ext>
            </a:extLst>
          </p:cNvPr>
          <p:cNvSpPr>
            <a:spLocks noGrp="1"/>
          </p:cNvSpPr>
          <p:nvPr>
            <p:ph type="body" sz="quarter" idx="11"/>
          </p:nvPr>
        </p:nvSpPr>
        <p:spPr/>
        <p:txBody>
          <a:bodyPr/>
          <a:lstStyle/>
          <a:p>
            <a:r>
              <a:rPr lang="ja-JP" altLang="en-US" dirty="0"/>
              <a:t>参考資料　一覧</a:t>
            </a:r>
          </a:p>
        </p:txBody>
      </p:sp>
      <p:sp>
        <p:nvSpPr>
          <p:cNvPr id="4" name="テキスト ボックス 3">
            <a:extLst>
              <a:ext uri="{FF2B5EF4-FFF2-40B4-BE49-F238E27FC236}">
                <a16:creationId xmlns:a16="http://schemas.microsoft.com/office/drawing/2014/main" id="{9D532CF5-C7FB-300E-606C-D7073CE34997}"/>
              </a:ext>
            </a:extLst>
          </p:cNvPr>
          <p:cNvSpPr txBox="1"/>
          <p:nvPr/>
        </p:nvSpPr>
        <p:spPr>
          <a:xfrm>
            <a:off x="632520" y="1426913"/>
            <a:ext cx="8496944" cy="2877711"/>
          </a:xfrm>
          <a:prstGeom prst="rect">
            <a:avLst/>
          </a:prstGeom>
          <a:noFill/>
        </p:spPr>
        <p:txBody>
          <a:bodyPr wrap="square" lIns="0" tIns="0" rIns="0" bIns="0" rtlCol="0">
            <a:spAutoFit/>
          </a:bodyPr>
          <a:lstStyle/>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-1</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省エネ診断サービス</a:t>
            </a:r>
            <a:endParaRPr lang="ja-JP" altLang="ja-JP" sz="1100" b="1" i="0" u="none" strike="noStrike" dirty="0">
              <a:effectLst/>
              <a:latin typeface="+mn-ea"/>
            </a:endParaRP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NTT</a:t>
            </a:r>
            <a:r>
              <a:rPr kumimoji="1" lang="ja-JP" altLang="en-US" sz="1100" b="0" i="0" u="none" strike="noStrike" kern="1200" dirty="0">
                <a:solidFill>
                  <a:srgbClr val="000000"/>
                </a:solidFill>
                <a:effectLst/>
                <a:latin typeface="+mn-ea"/>
                <a:cs typeface="ＭＳ Ｐゴシック" panose="020B0600070205080204" pitchFamily="50" charset="-128"/>
              </a:rPr>
              <a:t>データ</a:t>
            </a:r>
            <a:r>
              <a:rPr kumimoji="1" lang="en-US" altLang="ja-JP" sz="1100" b="0" i="0" u="none" strike="noStrike" kern="1200" dirty="0">
                <a:solidFill>
                  <a:srgbClr val="000000"/>
                </a:solidFill>
                <a:effectLst/>
                <a:latin typeface="+mn-ea"/>
                <a:cs typeface="ＭＳ Ｐゴシック" panose="020B0600070205080204" pitchFamily="50" charset="-128"/>
              </a:rPr>
              <a:t>,</a:t>
            </a:r>
            <a:r>
              <a:rPr kumimoji="1" lang="ja-JP" altLang="en-US" sz="1100" b="0" i="0" u="none" strike="noStrike" kern="1200" dirty="0">
                <a:solidFill>
                  <a:srgbClr val="000000"/>
                </a:solidFill>
                <a:effectLst/>
                <a:latin typeface="+mn-ea"/>
                <a:cs typeface="ＭＳ Ｐゴシック" panose="020B0600070205080204" pitchFamily="50" charset="-128"/>
              </a:rPr>
              <a:t>スマート空調制御システム＜室内環境のリアルタイム可視化システム「</a:t>
            </a:r>
            <a:r>
              <a:rPr kumimoji="1" lang="en-US" altLang="ja-JP" sz="1100" b="0" i="0" u="none" strike="noStrike" kern="1200" dirty="0">
                <a:solidFill>
                  <a:srgbClr val="000000"/>
                </a:solidFill>
                <a:effectLst/>
                <a:latin typeface="+mn-ea"/>
                <a:cs typeface="ＭＳ Ｐゴシック" panose="020B0600070205080204" pitchFamily="50" charset="-128"/>
              </a:rPr>
              <a:t>Green DC energy management™</a:t>
            </a:r>
            <a:r>
              <a:rPr kumimoji="1" lang="ja-JP" altLang="en-US" sz="1100" b="0" i="0" u="none" strike="noStrike" kern="1200" dirty="0">
                <a:solidFill>
                  <a:srgbClr val="000000"/>
                </a:solidFill>
                <a:effectLst/>
                <a:latin typeface="+mn-ea"/>
                <a:cs typeface="ＭＳ Ｐゴシック" panose="020B0600070205080204" pitchFamily="50" charset="-128"/>
              </a:rPr>
              <a:t>」を開発＞</a:t>
            </a:r>
            <a:r>
              <a:rPr kumimoji="1" lang="en-US" altLang="ja-JP" sz="1100" b="0" i="0" u="none" strike="noStrike" kern="1200" dirty="0">
                <a:solidFill>
                  <a:srgbClr val="000000"/>
                </a:solidFill>
                <a:effectLst/>
                <a:latin typeface="+mn-ea"/>
                <a:cs typeface="ＭＳ Ｐゴシック" panose="020B0600070205080204" pitchFamily="50" charset="-128"/>
              </a:rPr>
              <a:t>, https://www.nttdata.com/global/ja/news/release/2022/072901/</a:t>
            </a:r>
          </a:p>
          <a:p>
            <a:pPr marL="171450" indent="-171450" algn="l" rtl="0" eaLnBrk="1" fontAlgn="t" latinLnBrk="0" hangingPunct="1">
              <a:buFont typeface="Arial" panose="020B0604020202020204" pitchFamily="34" charset="0"/>
              <a:buChar char="•"/>
            </a:pPr>
            <a:r>
              <a:rPr kumimoji="1" lang="ja-JP" altLang="en-US" sz="1100" b="0" i="0" u="none" strike="noStrike" kern="1200" dirty="0">
                <a:solidFill>
                  <a:srgbClr val="000000"/>
                </a:solidFill>
                <a:effectLst/>
                <a:latin typeface="+mn-ea"/>
                <a:cs typeface="ＭＳ Ｐゴシック" panose="020B0600070205080204" pitchFamily="50" charset="-128"/>
              </a:rPr>
              <a:t>アズビル</a:t>
            </a:r>
            <a:r>
              <a:rPr kumimoji="1" lang="en-US" altLang="ja-JP" sz="1100" b="0" i="0" u="none" strike="noStrike" kern="1200" dirty="0">
                <a:solidFill>
                  <a:srgbClr val="000000"/>
                </a:solidFill>
                <a:effectLst/>
                <a:latin typeface="+mn-ea"/>
                <a:cs typeface="ＭＳ Ｐゴシック" panose="020B0600070205080204" pitchFamily="50" charset="-128"/>
              </a:rPr>
              <a:t>, </a:t>
            </a:r>
            <a:r>
              <a:rPr kumimoji="1" lang="ja-JP" altLang="en-US" sz="1100" b="0" i="0" u="none" strike="noStrike" kern="1200" dirty="0">
                <a:solidFill>
                  <a:srgbClr val="000000"/>
                </a:solidFill>
                <a:effectLst/>
                <a:latin typeface="+mn-ea"/>
                <a:cs typeface="ＭＳ Ｐゴシック" panose="020B0600070205080204" pitchFamily="50" charset="-128"/>
              </a:rPr>
              <a:t>ビル向けクラウドサービス</a:t>
            </a:r>
            <a:r>
              <a:rPr kumimoji="1" lang="en-US" altLang="ja-JP" sz="1100" b="0" i="0" u="none" strike="noStrike" kern="1200" dirty="0">
                <a:solidFill>
                  <a:srgbClr val="000000"/>
                </a:solidFill>
                <a:effectLst/>
                <a:latin typeface="+mn-ea"/>
                <a:cs typeface="ＭＳ Ｐゴシック" panose="020B0600070205080204" pitchFamily="50" charset="-128"/>
              </a:rPr>
              <a:t>, https://www.azbil.com/jp/product/building/document/catalog/AC-971.pdf</a:t>
            </a: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NTT</a:t>
            </a:r>
            <a:r>
              <a:rPr kumimoji="1" lang="ja-JP" altLang="en-US" sz="1100" b="0" i="0" u="none" strike="noStrike" kern="1200" dirty="0">
                <a:solidFill>
                  <a:srgbClr val="000000"/>
                </a:solidFill>
                <a:effectLst/>
                <a:latin typeface="+mn-ea"/>
                <a:cs typeface="ＭＳ Ｐゴシック" panose="020B0600070205080204" pitchFamily="50" charset="-128"/>
              </a:rPr>
              <a:t>データ</a:t>
            </a:r>
            <a:r>
              <a:rPr kumimoji="1" lang="en-US" altLang="ja-JP" sz="1100" b="0" i="0" u="none" strike="noStrike" kern="1200" dirty="0">
                <a:solidFill>
                  <a:srgbClr val="000000"/>
                </a:solidFill>
                <a:effectLst/>
                <a:latin typeface="+mn-ea"/>
                <a:cs typeface="ＭＳ Ｐゴシック" panose="020B0600070205080204" pitchFamily="50" charset="-128"/>
              </a:rPr>
              <a:t>,</a:t>
            </a:r>
            <a:r>
              <a:rPr kumimoji="1" lang="ja-JP" altLang="en-US" sz="1100" b="0" i="0" u="none" strike="noStrike" kern="1200" dirty="0">
                <a:solidFill>
                  <a:srgbClr val="000000"/>
                </a:solidFill>
                <a:effectLst/>
                <a:latin typeface="+mn-ea"/>
                <a:cs typeface="ＭＳ Ｐゴシック" panose="020B0600070205080204" pitchFamily="50" charset="-128"/>
              </a:rPr>
              <a:t>スマート空調制御システム＜室内環境のリアルタイム可視化システム「</a:t>
            </a:r>
            <a:r>
              <a:rPr kumimoji="1" lang="en-US" altLang="ja-JP" sz="1100" b="0" i="0" u="none" strike="noStrike" kern="1200" dirty="0">
                <a:solidFill>
                  <a:srgbClr val="000000"/>
                </a:solidFill>
                <a:effectLst/>
                <a:latin typeface="+mn-ea"/>
                <a:cs typeface="ＭＳ Ｐゴシック" panose="020B0600070205080204" pitchFamily="50" charset="-128"/>
              </a:rPr>
              <a:t>Green DC energy management™</a:t>
            </a:r>
            <a:r>
              <a:rPr kumimoji="1" lang="ja-JP" altLang="en-US" sz="1100" b="0" i="0" u="none" strike="noStrike" kern="1200" dirty="0">
                <a:solidFill>
                  <a:srgbClr val="000000"/>
                </a:solidFill>
                <a:effectLst/>
                <a:latin typeface="+mn-ea"/>
                <a:cs typeface="ＭＳ Ｐゴシック" panose="020B0600070205080204" pitchFamily="50" charset="-128"/>
              </a:rPr>
              <a:t>」を開発＞</a:t>
            </a:r>
            <a:r>
              <a:rPr kumimoji="1" lang="en-US" altLang="ja-JP" sz="1100" b="0" i="0" u="none" strike="noStrike" kern="1200" dirty="0">
                <a:solidFill>
                  <a:srgbClr val="000000"/>
                </a:solidFill>
                <a:effectLst/>
                <a:latin typeface="+mn-ea"/>
                <a:cs typeface="ＭＳ Ｐゴシック" panose="020B0600070205080204" pitchFamily="50" charset="-128"/>
              </a:rPr>
              <a:t>, https://www.nttdata.com/global/ja/news/release/2022/072901/</a:t>
            </a:r>
          </a:p>
          <a:p>
            <a:pPr marL="0" algn="l" rtl="0" eaLnBrk="1" fontAlgn="t" latinLnBrk="0" hangingPunct="1">
              <a:buNone/>
            </a:pPr>
            <a:endParaRPr kumimoji="1" lang="en-US" altLang="ja-JP" sz="1100" dirty="0">
              <a:solidFill>
                <a:srgbClr val="000000"/>
              </a:solidFill>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-2</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サーバー室内の気温の管理</a:t>
            </a:r>
            <a:endParaRPr lang="ja-JP" altLang="ja-JP" sz="1100" b="1" i="0" u="none" strike="noStrike" dirty="0">
              <a:effectLst/>
              <a:latin typeface="+mn-ea"/>
            </a:endParaRP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MC Digital Realty, https://www.mc-digitalrealty.com/blog/21</a:t>
            </a:r>
          </a:p>
          <a:p>
            <a:pPr marL="171450" indent="-171450" algn="l" rtl="0" eaLnBrk="1" fontAlgn="t" latinLnBrk="0" hangingPunct="1">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ASHRAE</a:t>
            </a:r>
            <a:r>
              <a:rPr kumimoji="1" lang="en-US" altLang="ja-JP" sz="1100" dirty="0">
                <a:solidFill>
                  <a:srgbClr val="000000"/>
                </a:solidFill>
                <a:latin typeface="+mn-ea"/>
                <a:cs typeface="ＭＳ Ｐゴシック" panose="020B0600070205080204" pitchFamily="50" charset="-128"/>
              </a:rPr>
              <a:t>, 2021 Equipment Thermal Guidelines for Data Processing Environments, https://www.ashrae.org/file%20library/technical%20resources/bookstore/supplemental%20files/therm-gdlns-5th-r-e-refcard.pdf</a:t>
            </a:r>
            <a:endParaRPr kumimoji="1" lang="en-US" altLang="ja-JP" sz="1100" b="0" i="0" u="none" strike="noStrike" kern="1200" dirty="0">
              <a:solidFill>
                <a:srgbClr val="000000"/>
              </a:solidFill>
              <a:effectLst/>
              <a:latin typeface="+mn-ea"/>
              <a:cs typeface="ＭＳ Ｐゴシック" panose="020B0600070205080204" pitchFamily="50" charset="-128"/>
            </a:endParaRPr>
          </a:p>
          <a:p>
            <a:pPr marL="0" algn="l" rtl="0" eaLnBrk="1" fontAlgn="t" latinLnBrk="0" hangingPunct="1">
              <a:buNone/>
            </a:pPr>
            <a:endParaRPr kumimoji="1" lang="en-US" altLang="ja-JP" sz="1100" dirty="0">
              <a:solidFill>
                <a:srgbClr val="000000"/>
              </a:solidFill>
              <a:latin typeface="+mn-ea"/>
              <a:cs typeface="ＭＳ Ｐゴシック" panose="020B0600070205080204" pitchFamily="50" charset="-128"/>
            </a:endParaRPr>
          </a:p>
          <a:p>
            <a:pPr marL="0" algn="l" rtl="0" eaLnBrk="1" fontAlgn="t" latinLnBrk="0" hangingPunct="1">
              <a:buNone/>
            </a:pPr>
            <a:r>
              <a:rPr kumimoji="1" lang="en-US" altLang="ja-JP" sz="1100" b="1" dirty="0">
                <a:solidFill>
                  <a:srgbClr val="000000"/>
                </a:solidFill>
                <a:latin typeface="+mn-ea"/>
                <a:cs typeface="ＭＳ Ｐゴシック" panose="020B0600070205080204" pitchFamily="50" charset="-128"/>
              </a:rPr>
              <a:t>4</a:t>
            </a:r>
            <a:r>
              <a:rPr kumimoji="1" lang="en-US" altLang="ja-JP" sz="1100" b="1" i="0" u="none" strike="noStrike" kern="1200" dirty="0">
                <a:solidFill>
                  <a:srgbClr val="000000"/>
                </a:solidFill>
                <a:effectLst/>
                <a:latin typeface="+mn-ea"/>
                <a:cs typeface="ＭＳ Ｐゴシック" panose="020B0600070205080204" pitchFamily="50" charset="-128"/>
              </a:rPr>
              <a:t>-3</a:t>
            </a:r>
            <a:r>
              <a:rPr lang="ja-JP" altLang="en-US" sz="1100" b="1" dirty="0">
                <a:latin typeface="+mn-ea"/>
              </a:rPr>
              <a:t>　</a:t>
            </a:r>
            <a:r>
              <a:rPr kumimoji="1" lang="ja-JP" altLang="ja-JP" sz="1100" b="1" i="0" u="none" strike="noStrike" kern="1200" dirty="0">
                <a:solidFill>
                  <a:srgbClr val="000000"/>
                </a:solidFill>
                <a:effectLst/>
                <a:latin typeface="+mn-ea"/>
                <a:cs typeface="ＭＳ Ｐゴシック" panose="020B0600070205080204" pitchFamily="50" charset="-128"/>
              </a:rPr>
              <a:t>ケーブル類の整理</a:t>
            </a:r>
            <a:endParaRPr kumimoji="1" lang="en-US" altLang="ja-JP" sz="1100" b="1" i="0" u="none" strike="noStrike" kern="1200" dirty="0">
              <a:solidFill>
                <a:srgbClr val="000000"/>
              </a:solidFill>
              <a:effectLst/>
              <a:latin typeface="+mn-ea"/>
              <a:cs typeface="ＭＳ Ｐゴシック" panose="020B0600070205080204" pitchFamily="50" charset="-128"/>
            </a:endParaRPr>
          </a:p>
          <a:p>
            <a:pPr marL="171450" indent="-171450" fontAlgn="t">
              <a:buFont typeface="Arial" panose="020B0604020202020204" pitchFamily="34" charset="0"/>
              <a:buChar char="•"/>
            </a:pPr>
            <a:r>
              <a:rPr kumimoji="1" lang="en-US" altLang="ja-JP" sz="1100" b="0" i="0" u="none" strike="noStrike" kern="1200" dirty="0">
                <a:solidFill>
                  <a:srgbClr val="000000"/>
                </a:solidFill>
                <a:effectLst/>
                <a:latin typeface="+mn-ea"/>
                <a:cs typeface="ＭＳ Ｐゴシック" panose="020B0600070205080204" pitchFamily="50" charset="-128"/>
              </a:rPr>
              <a:t>MC Digital Realty, https://www.mc-digitalrealty.com/blog/21</a:t>
            </a:r>
          </a:p>
          <a:p>
            <a:pPr marL="171450" indent="-171450" fontAlgn="t">
              <a:buFont typeface="Arial" panose="020B0604020202020204" pitchFamily="34" charset="0"/>
              <a:buChar char="•"/>
            </a:pPr>
            <a:r>
              <a:rPr kumimoji="1" lang="ja-JP" altLang="en-US" sz="1100" dirty="0">
                <a:solidFill>
                  <a:srgbClr val="000000"/>
                </a:solidFill>
                <a:latin typeface="+mn-ea"/>
              </a:rPr>
              <a:t>日本データセンター協会</a:t>
            </a:r>
            <a:r>
              <a:rPr kumimoji="1" lang="en-US" altLang="ja-JP" sz="1100" dirty="0">
                <a:solidFill>
                  <a:srgbClr val="000000"/>
                </a:solidFill>
                <a:latin typeface="+mn-ea"/>
              </a:rPr>
              <a:t>, </a:t>
            </a:r>
            <a:r>
              <a:rPr kumimoji="1" lang="ja-JP" altLang="en-US" sz="1100" dirty="0">
                <a:solidFill>
                  <a:srgbClr val="000000"/>
                </a:solidFill>
                <a:latin typeface="+mn-ea"/>
              </a:rPr>
              <a:t>データセンターにおける節電対策マニュアル</a:t>
            </a:r>
            <a:endParaRPr kumimoji="1" lang="en-US" altLang="ja-JP" sz="1100" dirty="0">
              <a:solidFill>
                <a:srgbClr val="000000"/>
              </a:solidFill>
              <a:latin typeface="+mn-ea"/>
            </a:endParaRPr>
          </a:p>
          <a:p>
            <a:pPr marL="171450" indent="-171450" fontAlgn="t">
              <a:buFont typeface="Arial" panose="020B0604020202020204" pitchFamily="34" charset="0"/>
              <a:buChar char="•"/>
            </a:pPr>
            <a:r>
              <a:rPr kumimoji="1" lang="en-US" altLang="ja-JP" sz="1100" dirty="0">
                <a:solidFill>
                  <a:srgbClr val="000000"/>
                </a:solidFill>
                <a:latin typeface="+mn-ea"/>
              </a:rPr>
              <a:t>FS JAPAN</a:t>
            </a:r>
            <a:r>
              <a:rPr kumimoji="1" lang="ja-JP" altLang="en-US" sz="1100" dirty="0">
                <a:solidFill>
                  <a:srgbClr val="000000"/>
                </a:solidFill>
                <a:latin typeface="+mn-ea"/>
              </a:rPr>
              <a:t>株式会社</a:t>
            </a:r>
            <a:r>
              <a:rPr kumimoji="1" lang="en-US" altLang="ja-JP" sz="1100" dirty="0">
                <a:solidFill>
                  <a:srgbClr val="000000"/>
                </a:solidFill>
                <a:latin typeface="+mn-ea"/>
              </a:rPr>
              <a:t>, https://www.fs.com/jp/blog/basic-knowledge-tips-for-data-center-cabling-13260.html</a:t>
            </a:r>
            <a:endParaRPr kumimoji="1" lang="en-US" altLang="ja-JP" sz="1100" b="0" i="0" u="none" strike="noStrike" kern="1200" dirty="0">
              <a:solidFill>
                <a:srgbClr val="000000"/>
              </a:solidFill>
              <a:effectLst/>
              <a:latin typeface="+mn-ea"/>
              <a:cs typeface="ＭＳ Ｐゴシック" panose="020B0600070205080204" pitchFamily="50" charset="-128"/>
            </a:endParaRPr>
          </a:p>
        </p:txBody>
      </p:sp>
    </p:spTree>
    <p:extLst>
      <p:ext uri="{BB962C8B-B14F-4D97-AF65-F5344CB8AC3E}">
        <p14:creationId xmlns:p14="http://schemas.microsoft.com/office/powerpoint/2010/main" val="9270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4F598-CC5C-A2EF-DE90-FBF4CADDF218}"/>
              </a:ext>
            </a:extLst>
          </p:cNvPr>
          <p:cNvGraphicFramePr>
            <a:graphicFrameLocks noChangeAspect="1"/>
          </p:cNvGraphicFramePr>
          <p:nvPr>
            <p:custDataLst>
              <p:tags r:id="rId1"/>
            </p:custDataLst>
            <p:extLst>
              <p:ext uri="{D42A27DB-BD31-4B8C-83A1-F6EECF244321}">
                <p14:modId xmlns:p14="http://schemas.microsoft.com/office/powerpoint/2010/main" val="217550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F5F4F598-CC5C-A2EF-DE90-FBF4CADDF2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D53359EC-D368-FF5F-FF30-462768A1C4F1}"/>
              </a:ext>
            </a:extLst>
          </p:cNvPr>
          <p:cNvSpPr>
            <a:spLocks noGrp="1"/>
          </p:cNvSpPr>
          <p:nvPr>
            <p:ph type="body" sz="quarter" idx="17"/>
          </p:nvPr>
        </p:nvSpPr>
        <p:spPr>
          <a:xfrm>
            <a:off x="503260" y="1339002"/>
            <a:ext cx="8899781" cy="2312043"/>
          </a:xfrm>
        </p:spPr>
        <p:txBody>
          <a:bodyPr/>
          <a:lstStyle/>
          <a:p>
            <a:r>
              <a:rPr lang="ja-JP" altLang="en-US" dirty="0"/>
              <a:t>ＡＩ技術等の進展に伴い、都内のデータセンター（以下、「ＤＣ」という。）においても、高性能なサーバの導入等により電力消費は増加する見込みであり、送電網などの社会コスト低減の観点から、ＤＣへの省エネ・高効率化技術の実装が重要となる。</a:t>
            </a:r>
          </a:p>
          <a:p>
            <a:r>
              <a:rPr lang="ja-JP" altLang="en-US" dirty="0"/>
              <a:t>本報告書は、ＤＣの省エネ・高効率化に資する主要な方策について、有識者やベンダー等へのヒアリング調査を実施し、</a:t>
            </a:r>
            <a:r>
              <a:rPr lang="en-US" altLang="ja-JP" dirty="0"/>
              <a:t>DC</a:t>
            </a:r>
            <a:r>
              <a:rPr lang="ja-JP" altLang="en-US" dirty="0"/>
              <a:t>事業者等がそれぞれの方策の概要を把握するとともに、導入可能性の検討に活用することを目的として、各種情報の収集・とりまとめを行った。</a:t>
            </a:r>
            <a:endParaRPr lang="en-US" altLang="ja-JP" dirty="0"/>
          </a:p>
          <a:p>
            <a:endParaRPr lang="en-US" altLang="ja-JP" dirty="0"/>
          </a:p>
        </p:txBody>
      </p:sp>
      <p:sp>
        <p:nvSpPr>
          <p:cNvPr id="5" name="テキスト プレースホルダー 4">
            <a:extLst>
              <a:ext uri="{FF2B5EF4-FFF2-40B4-BE49-F238E27FC236}">
                <a16:creationId xmlns:a16="http://schemas.microsoft.com/office/drawing/2014/main" id="{0649A026-B244-D026-E820-E7FACDC6DF59}"/>
              </a:ext>
            </a:extLst>
          </p:cNvPr>
          <p:cNvSpPr>
            <a:spLocks noGrp="1"/>
          </p:cNvSpPr>
          <p:nvPr>
            <p:ph type="body" sz="quarter" idx="11"/>
          </p:nvPr>
        </p:nvSpPr>
        <p:spPr/>
        <p:txBody>
          <a:bodyPr/>
          <a:lstStyle/>
          <a:p>
            <a:r>
              <a:rPr lang="en-US" altLang="ja-JP"/>
              <a:t>1</a:t>
            </a:r>
            <a:r>
              <a:rPr lang="ja-JP" altLang="en-US"/>
              <a:t>． 背景・目的</a:t>
            </a:r>
          </a:p>
        </p:txBody>
      </p:sp>
    </p:spTree>
    <p:extLst>
      <p:ext uri="{BB962C8B-B14F-4D97-AF65-F5344CB8AC3E}">
        <p14:creationId xmlns:p14="http://schemas.microsoft.com/office/powerpoint/2010/main" val="37097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C96F9E0-5107-2EBE-366D-E4F4FC4EB566}"/>
              </a:ext>
            </a:extLst>
          </p:cNvPr>
          <p:cNvGraphicFramePr>
            <a:graphicFrameLocks noChangeAspect="1"/>
          </p:cNvGraphicFramePr>
          <p:nvPr>
            <p:custDataLst>
              <p:tags r:id="rId1"/>
            </p:custDataLst>
            <p:extLst>
              <p:ext uri="{D42A27DB-BD31-4B8C-83A1-F6EECF244321}">
                <p14:modId xmlns:p14="http://schemas.microsoft.com/office/powerpoint/2010/main" val="335350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8" name="think-cell data - do not delete" hidden="1">
                        <a:extLst>
                          <a:ext uri="{FF2B5EF4-FFF2-40B4-BE49-F238E27FC236}">
                            <a16:creationId xmlns:a16="http://schemas.microsoft.com/office/drawing/2014/main" id="{CC96F9E0-5107-2EBE-366D-E4F4FC4EB5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AC420BC9-68A3-137D-A702-ADDC639932A4}"/>
              </a:ext>
            </a:extLst>
          </p:cNvPr>
          <p:cNvSpPr>
            <a:spLocks noGrp="1"/>
          </p:cNvSpPr>
          <p:nvPr>
            <p:ph type="title"/>
          </p:nvPr>
        </p:nvSpPr>
        <p:spPr/>
        <p:txBody>
          <a:bodyPr vert="horz"/>
          <a:lstStyle/>
          <a:p>
            <a:r>
              <a:rPr lang="ja-JP" altLang="en-US" dirty="0"/>
              <a:t>２．省エネ・高効率化に資する方策</a:t>
            </a:r>
          </a:p>
        </p:txBody>
      </p:sp>
      <p:sp>
        <p:nvSpPr>
          <p:cNvPr id="7" name="テキスト プレースホルダー 6">
            <a:extLst>
              <a:ext uri="{FF2B5EF4-FFF2-40B4-BE49-F238E27FC236}">
                <a16:creationId xmlns:a16="http://schemas.microsoft.com/office/drawing/2014/main" id="{350057D7-8191-DF93-8DF4-221FA32BAF6E}"/>
              </a:ext>
            </a:extLst>
          </p:cNvPr>
          <p:cNvSpPr>
            <a:spLocks noGrp="1"/>
          </p:cNvSpPr>
          <p:nvPr>
            <p:ph type="body" sz="quarter" idx="14"/>
          </p:nvPr>
        </p:nvSpPr>
        <p:spPr/>
        <p:txBody>
          <a:bodyPr/>
          <a:lstStyle/>
          <a:p>
            <a:endParaRPr lang="ja-JP" altLang="en-US"/>
          </a:p>
        </p:txBody>
      </p:sp>
    </p:spTree>
    <p:extLst>
      <p:ext uri="{BB962C8B-B14F-4D97-AF65-F5344CB8AC3E}">
        <p14:creationId xmlns:p14="http://schemas.microsoft.com/office/powerpoint/2010/main" val="332921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276773B-9283-623D-B3B9-06890A8C133C}"/>
              </a:ext>
            </a:extLst>
          </p:cNvPr>
          <p:cNvGraphicFramePr>
            <a:graphicFrameLocks noChangeAspect="1"/>
          </p:cNvGraphicFramePr>
          <p:nvPr>
            <p:custDataLst>
              <p:tags r:id="rId1"/>
            </p:custDataLst>
            <p:extLst>
              <p:ext uri="{D42A27DB-BD31-4B8C-83A1-F6EECF244321}">
                <p14:modId xmlns:p14="http://schemas.microsoft.com/office/powerpoint/2010/main" val="1444157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0276773B-9283-623D-B3B9-06890A8C13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AD010D5D-BE5F-B101-5BAB-2679E597EBB8}"/>
              </a:ext>
            </a:extLst>
          </p:cNvPr>
          <p:cNvSpPr>
            <a:spLocks noGrp="1"/>
          </p:cNvSpPr>
          <p:nvPr>
            <p:ph type="body" sz="quarter" idx="11"/>
          </p:nvPr>
        </p:nvSpPr>
        <p:spPr/>
        <p:txBody>
          <a:bodyPr/>
          <a:lstStyle/>
          <a:p>
            <a:r>
              <a:rPr lang="ja-JP" altLang="en-US" dirty="0"/>
              <a:t>省エネ・高効率化に資する方策 一覧</a:t>
            </a:r>
          </a:p>
        </p:txBody>
      </p:sp>
      <p:graphicFrame>
        <p:nvGraphicFramePr>
          <p:cNvPr id="11" name="表 10">
            <a:extLst>
              <a:ext uri="{FF2B5EF4-FFF2-40B4-BE49-F238E27FC236}">
                <a16:creationId xmlns:a16="http://schemas.microsoft.com/office/drawing/2014/main" id="{33106CCA-EC73-869A-1A42-C0C77930BA81}"/>
              </a:ext>
            </a:extLst>
          </p:cNvPr>
          <p:cNvGraphicFramePr>
            <a:graphicFrameLocks noGrp="1"/>
          </p:cNvGraphicFramePr>
          <p:nvPr>
            <p:extLst>
              <p:ext uri="{D42A27DB-BD31-4B8C-83A1-F6EECF244321}">
                <p14:modId xmlns:p14="http://schemas.microsoft.com/office/powerpoint/2010/main" val="4075549213"/>
              </p:ext>
            </p:extLst>
          </p:nvPr>
        </p:nvGraphicFramePr>
        <p:xfrm>
          <a:off x="632520" y="1506621"/>
          <a:ext cx="8640960" cy="4959477"/>
        </p:xfrm>
        <a:graphic>
          <a:graphicData uri="http://schemas.openxmlformats.org/drawingml/2006/table">
            <a:tbl>
              <a:tblPr firstRow="1" bandRow="1">
                <a:tableStyleId>{72833802-FEF1-4C79-8D5D-14CF1EAF98D9}</a:tableStyleId>
              </a:tblPr>
              <a:tblGrid>
                <a:gridCol w="1209313">
                  <a:extLst>
                    <a:ext uri="{9D8B030D-6E8A-4147-A177-3AD203B41FA5}">
                      <a16:colId xmlns:a16="http://schemas.microsoft.com/office/drawing/2014/main" val="388922908"/>
                    </a:ext>
                  </a:extLst>
                </a:gridCol>
                <a:gridCol w="1002967">
                  <a:extLst>
                    <a:ext uri="{9D8B030D-6E8A-4147-A177-3AD203B41FA5}">
                      <a16:colId xmlns:a16="http://schemas.microsoft.com/office/drawing/2014/main" val="2166984843"/>
                    </a:ext>
                  </a:extLst>
                </a:gridCol>
                <a:gridCol w="622300">
                  <a:extLst>
                    <a:ext uri="{9D8B030D-6E8A-4147-A177-3AD203B41FA5}">
                      <a16:colId xmlns:a16="http://schemas.microsoft.com/office/drawing/2014/main" val="457881666"/>
                    </a:ext>
                  </a:extLst>
                </a:gridCol>
                <a:gridCol w="2159000">
                  <a:extLst>
                    <a:ext uri="{9D8B030D-6E8A-4147-A177-3AD203B41FA5}">
                      <a16:colId xmlns:a16="http://schemas.microsoft.com/office/drawing/2014/main" val="2739353420"/>
                    </a:ext>
                  </a:extLst>
                </a:gridCol>
                <a:gridCol w="3647380">
                  <a:extLst>
                    <a:ext uri="{9D8B030D-6E8A-4147-A177-3AD203B41FA5}">
                      <a16:colId xmlns:a16="http://schemas.microsoft.com/office/drawing/2014/main" val="1038671736"/>
                    </a:ext>
                  </a:extLst>
                </a:gridCol>
              </a:tblGrid>
              <a:tr h="162529">
                <a:tc gridSpan="4">
                  <a:txBody>
                    <a:bodyPr/>
                    <a:lstStyle/>
                    <a:p>
                      <a:pPr algn="ctr"/>
                      <a:r>
                        <a:rPr kumimoji="1" lang="ja-JP" altLang="en-US" sz="1400" dirty="0"/>
                        <a:t>名称</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a:t>概要</a:t>
                      </a:r>
                    </a:p>
                  </a:txBody>
                  <a:tcPr/>
                </a:tc>
                <a:extLst>
                  <a:ext uri="{0D108BD9-81ED-4DB2-BD59-A6C34878D82A}">
                    <a16:rowId xmlns:a16="http://schemas.microsoft.com/office/drawing/2014/main" val="2931966256"/>
                  </a:ext>
                </a:extLst>
              </a:tr>
              <a:tr h="340566">
                <a:tc rowSpan="7">
                  <a:txBody>
                    <a:bodyPr/>
                    <a:lstStyle/>
                    <a:p>
                      <a:r>
                        <a:rPr kumimoji="1" lang="en-US" altLang="ja-JP" sz="1400" dirty="0"/>
                        <a:t>1.</a:t>
                      </a:r>
                      <a:r>
                        <a:rPr kumimoji="1" lang="ja-JP" altLang="en-US" sz="1400" dirty="0"/>
                        <a:t>冷却設備・サービス関連</a:t>
                      </a:r>
                    </a:p>
                  </a:txBody>
                  <a:tcPr>
                    <a:lnB w="12700" cap="flat" cmpd="sng" algn="ctr">
                      <a:solidFill>
                        <a:schemeClr val="bg2">
                          <a:lumMod val="90000"/>
                        </a:schemeClr>
                      </a:solidFill>
                      <a:prstDash val="solid"/>
                      <a:round/>
                      <a:headEnd type="none" w="med" len="med"/>
                      <a:tailEnd type="none" w="med" len="med"/>
                    </a:lnB>
                  </a:tcPr>
                </a:tc>
                <a:tc rowSpan="4">
                  <a:txBody>
                    <a:bodyPr/>
                    <a:lstStyle/>
                    <a:p>
                      <a:r>
                        <a:rPr kumimoji="1" lang="ja-JP" altLang="en-US" sz="1400" dirty="0"/>
                        <a:t>空冷方式</a:t>
                      </a:r>
                    </a:p>
                  </a:txBody>
                  <a:tcPr>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1-1</a:t>
                      </a:r>
                      <a:endParaRPr kumimoji="1" lang="ja-JP" altLang="en-US" sz="1400" dirty="0"/>
                    </a:p>
                  </a:txBody>
                  <a:tcPr anchor="ctr"/>
                </a:tc>
                <a:tc>
                  <a:txBody>
                    <a:bodyPr/>
                    <a:lstStyle/>
                    <a:p>
                      <a:r>
                        <a:rPr kumimoji="1" lang="ja-JP" altLang="en-US" sz="1400" dirty="0"/>
                        <a:t>ブランクパネルの設置</a:t>
                      </a:r>
                    </a:p>
                  </a:txBody>
                  <a:tcPr anchor="ctr"/>
                </a:tc>
                <a:tc>
                  <a:txBody>
                    <a:bodyPr/>
                    <a:lstStyle/>
                    <a:p>
                      <a:pPr>
                        <a:lnSpc>
                          <a:spcPct val="120000"/>
                        </a:lnSpc>
                      </a:pPr>
                      <a:r>
                        <a:rPr kumimoji="1" lang="ja-JP" altLang="en-US" sz="1050" dirty="0"/>
                        <a:t>ラックの未使用部分にブランクパネルを設置し、サーバー熱排気の吸気側への逆流を防ぐことで、冷却効率を向上させる。</a:t>
                      </a:r>
                    </a:p>
                  </a:txBody>
                  <a:tcPr/>
                </a:tc>
                <a:extLst>
                  <a:ext uri="{0D108BD9-81ED-4DB2-BD59-A6C34878D82A}">
                    <a16:rowId xmlns:a16="http://schemas.microsoft.com/office/drawing/2014/main" val="2840158993"/>
                  </a:ext>
                </a:extLst>
              </a:tr>
              <a:tr h="34056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1-2</a:t>
                      </a:r>
                      <a:endParaRPr kumimoji="1" lang="ja-JP" altLang="en-US" sz="1400" dirty="0"/>
                    </a:p>
                  </a:txBody>
                  <a:tcPr anchor="ctr"/>
                </a:tc>
                <a:tc>
                  <a:txBody>
                    <a:bodyPr/>
                    <a:lstStyle/>
                    <a:p>
                      <a:r>
                        <a:rPr kumimoji="1" lang="ja-JP" altLang="en-US" sz="1400" dirty="0"/>
                        <a:t>コンテインメント</a:t>
                      </a:r>
                    </a:p>
                  </a:txBody>
                  <a:tcPr anchor="ctr"/>
                </a:tc>
                <a:tc>
                  <a:txBody>
                    <a:bodyPr/>
                    <a:lstStyle/>
                    <a:p>
                      <a:pPr marL="0" algn="l" defTabSz="1007772" rtl="0" eaLnBrk="1" latinLnBrk="0" hangingPunct="1">
                        <a:lnSpc>
                          <a:spcPct val="120000"/>
                        </a:lnSpc>
                      </a:pPr>
                      <a:r>
                        <a:rPr kumimoji="1" lang="ja-JP" altLang="en-US" sz="1050" kern="1200">
                          <a:solidFill>
                            <a:schemeClr val="tx1"/>
                          </a:solidFill>
                          <a:latin typeface="+mn-lt"/>
                          <a:ea typeface="+mn-ea"/>
                          <a:cs typeface="+mn-cs"/>
                        </a:rPr>
                        <a:t>ラック列の前面（吸気側）と背面（排気側）の間を物理的に遮断し、熱い排気と冷えた吸気の混合を防止することで、冷却効率を向上させる。</a:t>
                      </a:r>
                    </a:p>
                  </a:txBody>
                  <a:tcPr/>
                </a:tc>
                <a:extLst>
                  <a:ext uri="{0D108BD9-81ED-4DB2-BD59-A6C34878D82A}">
                    <a16:rowId xmlns:a16="http://schemas.microsoft.com/office/drawing/2014/main" val="3436024922"/>
                  </a:ext>
                </a:extLst>
              </a:tr>
              <a:tr h="30474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1-3</a:t>
                      </a:r>
                      <a:endParaRPr kumimoji="1" lang="ja-JP" altLang="en-US" sz="1400" dirty="0"/>
                    </a:p>
                  </a:txBody>
                  <a:tcPr anchor="ctr"/>
                </a:tc>
                <a:tc>
                  <a:txBody>
                    <a:bodyPr/>
                    <a:lstStyle/>
                    <a:p>
                      <a:r>
                        <a:rPr kumimoji="1" lang="en-US" altLang="ja-JP" sz="1400" dirty="0"/>
                        <a:t>AI</a:t>
                      </a:r>
                      <a:r>
                        <a:rPr kumimoji="1" lang="ja-JP" altLang="en-US" sz="1400" dirty="0"/>
                        <a:t>空調</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dirty="0"/>
                        <a:t>サーバ室内外のセンサーからの情報を</a:t>
                      </a:r>
                      <a:r>
                        <a:rPr kumimoji="1" lang="en-US" altLang="ja-JP" sz="1050" dirty="0"/>
                        <a:t>AI</a:t>
                      </a:r>
                      <a:r>
                        <a:rPr kumimoji="1" lang="ja-JP" altLang="en-US" sz="1050" dirty="0"/>
                        <a:t>で処理して空調の運転をきめ細かく制御することで、消費電力を削減する。</a:t>
                      </a:r>
                    </a:p>
                  </a:txBody>
                  <a:tcPr/>
                </a:tc>
                <a:extLst>
                  <a:ext uri="{0D108BD9-81ED-4DB2-BD59-A6C34878D82A}">
                    <a16:rowId xmlns:a16="http://schemas.microsoft.com/office/drawing/2014/main" val="544204745"/>
                  </a:ext>
                </a:extLst>
              </a:tr>
              <a:tr h="30474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dirty="0"/>
                        <a:t>1-4</a:t>
                      </a:r>
                      <a:endParaRPr kumimoji="1" lang="ja-JP" altLang="en-US" sz="1400" dirty="0"/>
                    </a:p>
                  </a:txBody>
                  <a:tcPr anchor="ctr"/>
                </a:tc>
                <a:tc>
                  <a:txBody>
                    <a:bodyPr/>
                    <a:lstStyle/>
                    <a:p>
                      <a:r>
                        <a:rPr kumimoji="1" lang="ja-JP" altLang="en-US" sz="1400" dirty="0"/>
                        <a:t>屋外機への散水・日よけの設置</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dirty="0"/>
                        <a:t>屋外機への散水や日よけの設置により、特に暑い時期における空調の屋外機の過熱を防ぎ、空調の運転効率を向上させる。</a:t>
                      </a:r>
                    </a:p>
                  </a:txBody>
                  <a:tcPr anchor="ctr"/>
                </a:tc>
                <a:extLst>
                  <a:ext uri="{0D108BD9-81ED-4DB2-BD59-A6C34878D82A}">
                    <a16:rowId xmlns:a16="http://schemas.microsoft.com/office/drawing/2014/main" val="3360638472"/>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rowSpan="3">
                  <a:txBody>
                    <a:bodyPr/>
                    <a:lstStyle/>
                    <a:p>
                      <a:r>
                        <a:rPr kumimoji="1" lang="ja-JP" altLang="en-US" sz="1400" dirty="0"/>
                        <a:t>液冷方式</a:t>
                      </a:r>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1-5</a:t>
                      </a:r>
                      <a:endParaRPr kumimoji="1" lang="ja-JP" altLang="en-US" sz="1400" dirty="0"/>
                    </a:p>
                  </a:txBody>
                  <a:tcPr anchor="ctr"/>
                </a:tc>
                <a:tc>
                  <a:txBody>
                    <a:bodyPr/>
                    <a:lstStyle/>
                    <a:p>
                      <a:pPr>
                        <a:lnSpc>
                          <a:spcPts val="1600"/>
                        </a:lnSpc>
                      </a:pPr>
                      <a:r>
                        <a:rPr kumimoji="1" lang="ja-JP" altLang="en-US" sz="1400" b="0" dirty="0">
                          <a:solidFill>
                            <a:schemeClr val="tx1"/>
                          </a:solidFill>
                        </a:rPr>
                        <a:t>リアドア</a:t>
                      </a:r>
                    </a:p>
                  </a:txBody>
                  <a:tcPr anchor="ctr"/>
                </a:tc>
                <a:tc>
                  <a:txBody>
                    <a:bodyPr/>
                    <a:lstStyle/>
                    <a:p>
                      <a:pPr>
                        <a:lnSpc>
                          <a:spcPts val="1600"/>
                        </a:lnSpc>
                      </a:pPr>
                      <a:r>
                        <a:rPr kumimoji="1" lang="ja-JP" altLang="en-US" sz="1050" b="0" dirty="0">
                          <a:solidFill>
                            <a:schemeClr val="tx1"/>
                          </a:solidFill>
                        </a:rPr>
                        <a:t>サーバーの排熱をリアドア（ラック背面扉）を流れる水で冷やす方式。従来サーバーを利用可能。</a:t>
                      </a:r>
                    </a:p>
                  </a:txBody>
                  <a:tcPr anchor="ctr"/>
                </a:tc>
                <a:extLst>
                  <a:ext uri="{0D108BD9-81ED-4DB2-BD59-A6C34878D82A}">
                    <a16:rowId xmlns:a16="http://schemas.microsoft.com/office/drawing/2014/main" val="859291974"/>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1-6</a:t>
                      </a:r>
                      <a:endParaRPr kumimoji="1" lang="ja-JP" altLang="en-US" sz="1400" dirty="0"/>
                    </a:p>
                  </a:txBody>
                  <a:tcPr anchor="ctr"/>
                </a:tc>
                <a:tc>
                  <a:txBody>
                    <a:bodyPr/>
                    <a:lstStyle/>
                    <a:p>
                      <a:pPr>
                        <a:lnSpc>
                          <a:spcPts val="1600"/>
                        </a:lnSpc>
                      </a:pPr>
                      <a:r>
                        <a:rPr kumimoji="1" lang="en-US" altLang="ja-JP" sz="1400" b="0" dirty="0">
                          <a:solidFill>
                            <a:schemeClr val="tx1"/>
                          </a:solidFill>
                        </a:rPr>
                        <a:t>DLC</a:t>
                      </a:r>
                      <a:endParaRPr kumimoji="1" lang="ja-JP" altLang="en-US" sz="1400" b="0" dirty="0">
                        <a:solidFill>
                          <a:schemeClr val="tx1"/>
                        </a:solidFill>
                      </a:endParaRPr>
                    </a:p>
                  </a:txBody>
                  <a:tcPr anchor="ctr"/>
                </a:tc>
                <a:tc>
                  <a:txBody>
                    <a:bodyPr/>
                    <a:lstStyle/>
                    <a:p>
                      <a:pPr>
                        <a:lnSpc>
                          <a:spcPts val="1600"/>
                        </a:lnSpc>
                      </a:pPr>
                      <a:r>
                        <a:rPr kumimoji="1" lang="ja-JP" altLang="en-US" sz="1050" b="0">
                          <a:solidFill>
                            <a:schemeClr val="tx1"/>
                          </a:solidFill>
                        </a:rPr>
                        <a:t>冷却水をチューブによってサーバー内部に引き入れ、コールドプレートに流し込むことで冷却。</a:t>
                      </a:r>
                      <a:r>
                        <a:rPr kumimoji="1" lang="en-US" altLang="ja-JP" sz="1050" b="0">
                          <a:solidFill>
                            <a:schemeClr val="tx1"/>
                          </a:solidFill>
                        </a:rPr>
                        <a:t>DLC</a:t>
                      </a:r>
                      <a:r>
                        <a:rPr kumimoji="1" lang="ja-JP" altLang="en-US" sz="1050" b="0">
                          <a:solidFill>
                            <a:schemeClr val="tx1"/>
                          </a:solidFill>
                        </a:rPr>
                        <a:t>専用サーバーが必要。</a:t>
                      </a:r>
                    </a:p>
                  </a:txBody>
                  <a:tcPr anchor="ctr"/>
                </a:tc>
                <a:extLst>
                  <a:ext uri="{0D108BD9-81ED-4DB2-BD59-A6C34878D82A}">
                    <a16:rowId xmlns:a16="http://schemas.microsoft.com/office/drawing/2014/main" val="1360199356"/>
                  </a:ext>
                </a:extLst>
              </a:tr>
              <a:tr h="373816">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1-7</a:t>
                      </a:r>
                      <a:endParaRPr kumimoji="1" lang="ja-JP" altLang="en-US" sz="1400" dirty="0"/>
                    </a:p>
                  </a:txBody>
                  <a:tcPr anchor="ctr"/>
                </a:tc>
                <a:tc>
                  <a:txBody>
                    <a:bodyPr/>
                    <a:lstStyle/>
                    <a:p>
                      <a:pPr>
                        <a:lnSpc>
                          <a:spcPts val="1600"/>
                        </a:lnSpc>
                      </a:pPr>
                      <a:r>
                        <a:rPr kumimoji="1" lang="ja-JP" altLang="en-US" sz="1400" b="0" dirty="0">
                          <a:solidFill>
                            <a:schemeClr val="tx1"/>
                          </a:solidFill>
                        </a:rPr>
                        <a:t>サイドカー</a:t>
                      </a:r>
                    </a:p>
                  </a:txBody>
                  <a:tcPr anchor="ctr"/>
                </a:tc>
                <a:tc>
                  <a:txBody>
                    <a:bodyPr/>
                    <a:lstStyle/>
                    <a:p>
                      <a:pPr>
                        <a:lnSpc>
                          <a:spcPts val="1600"/>
                        </a:lnSpc>
                      </a:pPr>
                      <a:r>
                        <a:rPr kumimoji="1" lang="ja-JP" altLang="en-US" sz="1050" b="0" dirty="0">
                          <a:solidFill>
                            <a:schemeClr val="tx1"/>
                          </a:solidFill>
                        </a:rPr>
                        <a:t>サーバーの冷却方式は</a:t>
                      </a:r>
                      <a:r>
                        <a:rPr kumimoji="1" lang="en-US" altLang="ja-JP" sz="1050" b="0" dirty="0">
                          <a:solidFill>
                            <a:schemeClr val="tx1"/>
                          </a:solidFill>
                        </a:rPr>
                        <a:t>DLC</a:t>
                      </a:r>
                      <a:r>
                        <a:rPr kumimoji="1" lang="ja-JP" altLang="en-US" sz="1050" b="0" dirty="0">
                          <a:solidFill>
                            <a:schemeClr val="tx1"/>
                          </a:solidFill>
                        </a:rPr>
                        <a:t>と同様だが、温水を空調で冷やす点が異なる。既存</a:t>
                      </a:r>
                      <a:r>
                        <a:rPr kumimoji="1" lang="en-US" altLang="ja-JP" sz="1050" b="0" dirty="0">
                          <a:solidFill>
                            <a:schemeClr val="tx1"/>
                          </a:solidFill>
                        </a:rPr>
                        <a:t>DC</a:t>
                      </a:r>
                      <a:r>
                        <a:rPr kumimoji="1" lang="ja-JP" altLang="en-US" sz="1050" b="0" dirty="0">
                          <a:solidFill>
                            <a:schemeClr val="tx1"/>
                          </a:solidFill>
                        </a:rPr>
                        <a:t>で適用可能。</a:t>
                      </a:r>
                    </a:p>
                  </a:txBody>
                  <a:tcPr anchor="ctr"/>
                </a:tc>
                <a:extLst>
                  <a:ext uri="{0D108BD9-81ED-4DB2-BD59-A6C34878D82A}">
                    <a16:rowId xmlns:a16="http://schemas.microsoft.com/office/drawing/2014/main" val="3192344628"/>
                  </a:ext>
                </a:extLst>
              </a:tr>
              <a:tr h="265464">
                <a:tc rowSpan="2" gridSpan="2">
                  <a:txBody>
                    <a:bodyPr/>
                    <a:lstStyle/>
                    <a:p>
                      <a:r>
                        <a:rPr kumimoji="1" lang="ja-JP" altLang="en-US" sz="1400" dirty="0"/>
                        <a:t>２</a:t>
                      </a:r>
                      <a:r>
                        <a:rPr kumimoji="1" lang="en-US" altLang="ja-JP" sz="1400" dirty="0"/>
                        <a:t>.</a:t>
                      </a:r>
                      <a:r>
                        <a:rPr kumimoji="1" lang="ja-JP" altLang="en-US" sz="1400" dirty="0"/>
                        <a:t>熱源設備関連</a:t>
                      </a:r>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rowSpan="2" h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2-1</a:t>
                      </a:r>
                      <a:endParaRPr kumimoji="1" lang="ja-JP" altLang="en-US" sz="1400" dirty="0"/>
                    </a:p>
                  </a:txBody>
                  <a:tcPr anchor="ctr"/>
                </a:tc>
                <a:tc>
                  <a:txBody>
                    <a:bodyPr/>
                    <a:lstStyle/>
                    <a:p>
                      <a:pPr>
                        <a:lnSpc>
                          <a:spcPts val="1600"/>
                        </a:lnSpc>
                      </a:pPr>
                      <a:r>
                        <a:rPr kumimoji="1" lang="ja-JP" altLang="en-US" sz="1400" b="0" dirty="0">
                          <a:solidFill>
                            <a:schemeClr val="tx1"/>
                          </a:solidFill>
                        </a:rPr>
                        <a:t>フリークーリング</a:t>
                      </a:r>
                      <a:endParaRPr kumimoji="1" lang="en-US" altLang="ja-JP" sz="1400" b="0" dirty="0">
                        <a:solidFill>
                          <a:schemeClr val="tx1"/>
                        </a:solidFill>
                      </a:endParaRPr>
                    </a:p>
                    <a:p>
                      <a:pPr marL="0" marR="0" lvl="0" indent="0" algn="l" defTabSz="1007772" rtl="0" eaLnBrk="1" fontAlgn="auto" latinLnBrk="0" hangingPunct="1">
                        <a:lnSpc>
                          <a:spcPts val="1600"/>
                        </a:lnSpc>
                        <a:spcBef>
                          <a:spcPts val="0"/>
                        </a:spcBef>
                        <a:spcAft>
                          <a:spcPts val="0"/>
                        </a:spcAft>
                        <a:buClrTx/>
                        <a:buSzTx/>
                        <a:buFontTx/>
                        <a:buNone/>
                        <a:tabLst/>
                        <a:defRPr/>
                      </a:pPr>
                      <a:r>
                        <a:rPr kumimoji="1" lang="ja-JP" altLang="en-US" sz="1400" b="0" dirty="0">
                          <a:solidFill>
                            <a:schemeClr val="tx1"/>
                          </a:solidFill>
                        </a:rPr>
                        <a:t>（冷却塔・ドライクーラー）</a:t>
                      </a:r>
                    </a:p>
                  </a:txBody>
                  <a:tcPr anchor="ctr"/>
                </a:tc>
                <a:tc>
                  <a:txBody>
                    <a:bodyPr/>
                    <a:lstStyle/>
                    <a:p>
                      <a:pPr>
                        <a:lnSpc>
                          <a:spcPts val="1600"/>
                        </a:lnSpc>
                      </a:pPr>
                      <a:r>
                        <a:rPr kumimoji="1" lang="ja-JP" altLang="en-US" sz="1050" b="0" dirty="0">
                          <a:solidFill>
                            <a:schemeClr val="tx1"/>
                          </a:solidFill>
                        </a:rPr>
                        <a:t>外気との温度差を利用して冷却を行い、エネルギー効率を高める。</a:t>
                      </a:r>
                    </a:p>
                  </a:txBody>
                  <a:tcPr anchor="ctr"/>
                </a:tc>
                <a:extLst>
                  <a:ext uri="{0D108BD9-81ED-4DB2-BD59-A6C34878D82A}">
                    <a16:rowId xmlns:a16="http://schemas.microsoft.com/office/drawing/2014/main" val="1645536180"/>
                  </a:ext>
                </a:extLst>
              </a:tr>
              <a:tr h="373816">
                <a:tc gridSpan="2"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hMerge="1" vMerge="1">
                  <a:txBody>
                    <a:bodyPr/>
                    <a:lstStyle/>
                    <a:p>
                      <a:endParaRPr kumimoji="1" lang="ja-JP" altLang="en-US" sz="1400" dirty="0"/>
                    </a:p>
                  </a:txBody>
                  <a:tcP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2-2</a:t>
                      </a:r>
                      <a:endParaRPr kumimoji="1" lang="ja-JP" altLang="en-US" sz="1400" dirty="0"/>
                    </a:p>
                  </a:txBody>
                  <a:tcPr anchor="ctr"/>
                </a:tc>
                <a:tc>
                  <a:txBody>
                    <a:bodyPr/>
                    <a:lstStyle/>
                    <a:p>
                      <a:pPr marL="0" marR="0" lvl="0" indent="0" algn="l" defTabSz="1007772" rtl="0" eaLnBrk="1" fontAlgn="auto" latinLnBrk="0" hangingPunct="1">
                        <a:lnSpc>
                          <a:spcPts val="1600"/>
                        </a:lnSpc>
                        <a:spcBef>
                          <a:spcPts val="0"/>
                        </a:spcBef>
                        <a:spcAft>
                          <a:spcPts val="0"/>
                        </a:spcAft>
                        <a:buClrTx/>
                        <a:buSzTx/>
                        <a:buFontTx/>
                        <a:buNone/>
                        <a:tabLst/>
                        <a:defRPr/>
                      </a:pPr>
                      <a:r>
                        <a:rPr lang="ja-JP" altLang="en-US" sz="1400" dirty="0"/>
                        <a:t>アディアバティック</a:t>
                      </a:r>
                      <a:br>
                        <a:rPr lang="en-US" altLang="ja-JP" sz="1400" dirty="0"/>
                      </a:br>
                      <a:r>
                        <a:rPr lang="ja-JP" altLang="en-US" sz="1400" dirty="0"/>
                        <a:t>クーラー</a:t>
                      </a:r>
                      <a:endParaRPr kumimoji="1" lang="ja-JP" altLang="en-US" sz="1400" b="0" dirty="0">
                        <a:solidFill>
                          <a:schemeClr val="tx1"/>
                        </a:solidFill>
                      </a:endParaRPr>
                    </a:p>
                  </a:txBody>
                  <a:tcPr anchor="ctr"/>
                </a:tc>
                <a:tc>
                  <a:txBody>
                    <a:bodyPr/>
                    <a:lstStyle/>
                    <a:p>
                      <a:pPr>
                        <a:lnSpc>
                          <a:spcPts val="1600"/>
                        </a:lnSpc>
                      </a:pPr>
                      <a:r>
                        <a:rPr kumimoji="1" lang="ja-JP" altLang="en-US" sz="1050" b="0" dirty="0">
                          <a:solidFill>
                            <a:schemeClr val="tx1"/>
                          </a:solidFill>
                        </a:rPr>
                        <a:t>水が蒸発する際に温度が下がる過程を利用して冷却を行い、特に湿度が低い地域で効果的であるとされる。</a:t>
                      </a:r>
                    </a:p>
                  </a:txBody>
                  <a:tcPr anchor="ctr"/>
                </a:tc>
                <a:extLst>
                  <a:ext uri="{0D108BD9-81ED-4DB2-BD59-A6C34878D82A}">
                    <a16:rowId xmlns:a16="http://schemas.microsoft.com/office/drawing/2014/main" val="3785279405"/>
                  </a:ext>
                </a:extLst>
              </a:tr>
            </a:tbl>
          </a:graphicData>
        </a:graphic>
      </p:graphicFrame>
    </p:spTree>
    <p:extLst>
      <p:ext uri="{BB962C8B-B14F-4D97-AF65-F5344CB8AC3E}">
        <p14:creationId xmlns:p14="http://schemas.microsoft.com/office/powerpoint/2010/main" val="87337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CDC1-E87D-0214-0591-A25ED065C0C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67DEAC4-657F-7FF7-92F8-89ED0C4F91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6" name="think-cell data - do not delete" hidden="1">
                        <a:extLst>
                          <a:ext uri="{FF2B5EF4-FFF2-40B4-BE49-F238E27FC236}">
                            <a16:creationId xmlns:a16="http://schemas.microsoft.com/office/drawing/2014/main" id="{0276773B-9283-623D-B3B9-06890A8C13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B4DF9A28-1EC2-8FA0-065B-D3189AFDF1FF}"/>
              </a:ext>
            </a:extLst>
          </p:cNvPr>
          <p:cNvSpPr>
            <a:spLocks noGrp="1"/>
          </p:cNvSpPr>
          <p:nvPr>
            <p:ph type="body" sz="quarter" idx="11"/>
          </p:nvPr>
        </p:nvSpPr>
        <p:spPr/>
        <p:txBody>
          <a:bodyPr/>
          <a:lstStyle/>
          <a:p>
            <a:r>
              <a:rPr lang="ja-JP" altLang="en-US" dirty="0"/>
              <a:t>省エネ・高効率化に資する方策 一覧</a:t>
            </a:r>
          </a:p>
        </p:txBody>
      </p:sp>
      <p:graphicFrame>
        <p:nvGraphicFramePr>
          <p:cNvPr id="11" name="表 10">
            <a:extLst>
              <a:ext uri="{FF2B5EF4-FFF2-40B4-BE49-F238E27FC236}">
                <a16:creationId xmlns:a16="http://schemas.microsoft.com/office/drawing/2014/main" id="{5DB85A18-7947-CCEF-6CFC-9A03359844FA}"/>
              </a:ext>
            </a:extLst>
          </p:cNvPr>
          <p:cNvGraphicFramePr>
            <a:graphicFrameLocks noGrp="1"/>
          </p:cNvGraphicFramePr>
          <p:nvPr>
            <p:extLst>
              <p:ext uri="{D42A27DB-BD31-4B8C-83A1-F6EECF244321}">
                <p14:modId xmlns:p14="http://schemas.microsoft.com/office/powerpoint/2010/main" val="507213272"/>
              </p:ext>
            </p:extLst>
          </p:nvPr>
        </p:nvGraphicFramePr>
        <p:xfrm>
          <a:off x="632520" y="1484784"/>
          <a:ext cx="8640959" cy="3069463"/>
        </p:xfrm>
        <a:graphic>
          <a:graphicData uri="http://schemas.openxmlformats.org/drawingml/2006/table">
            <a:tbl>
              <a:tblPr firstRow="1" bandRow="1">
                <a:tableStyleId>{72833802-FEF1-4C79-8D5D-14CF1EAF98D9}</a:tableStyleId>
              </a:tblPr>
              <a:tblGrid>
                <a:gridCol w="1406098">
                  <a:extLst>
                    <a:ext uri="{9D8B030D-6E8A-4147-A177-3AD203B41FA5}">
                      <a16:colId xmlns:a16="http://schemas.microsoft.com/office/drawing/2014/main" val="388922908"/>
                    </a:ext>
                  </a:extLst>
                </a:gridCol>
                <a:gridCol w="695266">
                  <a:extLst>
                    <a:ext uri="{9D8B030D-6E8A-4147-A177-3AD203B41FA5}">
                      <a16:colId xmlns:a16="http://schemas.microsoft.com/office/drawing/2014/main" val="457881666"/>
                    </a:ext>
                  </a:extLst>
                </a:gridCol>
                <a:gridCol w="2579156">
                  <a:extLst>
                    <a:ext uri="{9D8B030D-6E8A-4147-A177-3AD203B41FA5}">
                      <a16:colId xmlns:a16="http://schemas.microsoft.com/office/drawing/2014/main" val="2739353420"/>
                    </a:ext>
                  </a:extLst>
                </a:gridCol>
                <a:gridCol w="3960439">
                  <a:extLst>
                    <a:ext uri="{9D8B030D-6E8A-4147-A177-3AD203B41FA5}">
                      <a16:colId xmlns:a16="http://schemas.microsoft.com/office/drawing/2014/main" val="1038671736"/>
                    </a:ext>
                  </a:extLst>
                </a:gridCol>
              </a:tblGrid>
              <a:tr h="216024">
                <a:tc gridSpan="3">
                  <a:txBody>
                    <a:bodyPr/>
                    <a:lstStyle/>
                    <a:p>
                      <a:pPr algn="ctr"/>
                      <a:r>
                        <a:rPr kumimoji="1" lang="ja-JP" altLang="en-US" sz="1400" dirty="0"/>
                        <a:t>名称</a:t>
                      </a:r>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400"/>
                        <a:t>概要</a:t>
                      </a:r>
                    </a:p>
                  </a:txBody>
                  <a:tcPr/>
                </a:tc>
                <a:extLst>
                  <a:ext uri="{0D108BD9-81ED-4DB2-BD59-A6C34878D82A}">
                    <a16:rowId xmlns:a16="http://schemas.microsoft.com/office/drawing/2014/main" val="2931966256"/>
                  </a:ext>
                </a:extLst>
              </a:tr>
              <a:tr h="396044">
                <a:tc rowSpan="2">
                  <a:txBody>
                    <a:bodyPr/>
                    <a:lstStyle/>
                    <a:p>
                      <a:r>
                        <a:rPr kumimoji="1" lang="en-US" altLang="ja-JP" sz="1400" dirty="0"/>
                        <a:t>3.IT</a:t>
                      </a:r>
                      <a:r>
                        <a:rPr kumimoji="1" lang="ja-JP" altLang="en-US" sz="1400" dirty="0"/>
                        <a:t>関連</a:t>
                      </a:r>
                    </a:p>
                  </a:txBody>
                  <a:tcPr>
                    <a:lnB w="12700" cap="flat" cmpd="sng" algn="ctr">
                      <a:solidFill>
                        <a:schemeClr val="bg2">
                          <a:lumMod val="90000"/>
                        </a:schemeClr>
                      </a:solidFill>
                      <a:prstDash val="solid"/>
                      <a:round/>
                      <a:headEnd type="none" w="med" len="med"/>
                      <a:tailEnd type="none" w="med" len="med"/>
                    </a:lnB>
                  </a:tcPr>
                </a:tc>
                <a:tc>
                  <a:txBody>
                    <a:bodyPr/>
                    <a:lstStyle/>
                    <a:p>
                      <a:r>
                        <a:rPr kumimoji="1" lang="en-US" altLang="ja-JP" sz="1400" dirty="0"/>
                        <a:t>3-1</a:t>
                      </a:r>
                      <a:endParaRPr kumimoji="1" lang="ja-JP" altLang="en-US" sz="1400" dirty="0"/>
                    </a:p>
                  </a:txBody>
                  <a:tcPr anchor="ctr"/>
                </a:tc>
                <a:tc>
                  <a:txBody>
                    <a:bodyPr/>
                    <a:lstStyle/>
                    <a:p>
                      <a:r>
                        <a:rPr kumimoji="1" lang="ja-JP" altLang="en-US" sz="1400"/>
                        <a:t>利用率の低いサーバーの撤去</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サーバーごとの消費電力を測定して利用率の低いサーバーを特定し、サーバーの集約、撤去により全体のサーバー数を減少させることで、消費電力を削減する。</a:t>
                      </a:r>
                    </a:p>
                  </a:txBody>
                  <a:tcPr anchor="ctr"/>
                </a:tc>
                <a:extLst>
                  <a:ext uri="{0D108BD9-81ED-4DB2-BD59-A6C34878D82A}">
                    <a16:rowId xmlns:a16="http://schemas.microsoft.com/office/drawing/2014/main" val="1943472356"/>
                  </a:ext>
                </a:extLst>
              </a:tr>
              <a:tr h="396044">
                <a:tc vMerge="1">
                  <a:txBody>
                    <a:bodyPr/>
                    <a:lstStyle/>
                    <a:p>
                      <a:endParaRPr kumimoji="1" lang="ja-JP" altLang="en-US"/>
                    </a:p>
                  </a:txBody>
                  <a:tcPr/>
                </a:tc>
                <a:tc>
                  <a:txBody>
                    <a:bodyPr/>
                    <a:lstStyle/>
                    <a:p>
                      <a:r>
                        <a:rPr kumimoji="1" lang="en-US" altLang="ja-JP" sz="1400" dirty="0"/>
                        <a:t>3-2</a:t>
                      </a:r>
                      <a:endParaRPr kumimoji="1" lang="ja-JP" altLang="en-US" sz="1400" dirty="0"/>
                    </a:p>
                  </a:txBody>
                  <a:tcPr anchor="ctr"/>
                </a:tc>
                <a:tc>
                  <a:txBody>
                    <a:bodyPr/>
                    <a:lstStyle/>
                    <a:p>
                      <a:r>
                        <a:rPr kumimoji="1" lang="ja-JP" altLang="en-US" sz="1400"/>
                        <a:t>省電力サーバーの導入</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省電力サーバーの認証（国際エナジースタープログラム）を受けたサーバーを導入することで、サーバー消費電力を削減する。</a:t>
                      </a:r>
                    </a:p>
                  </a:txBody>
                  <a:tcPr anchor="ctr"/>
                </a:tc>
                <a:extLst>
                  <a:ext uri="{0D108BD9-81ED-4DB2-BD59-A6C34878D82A}">
                    <a16:rowId xmlns:a16="http://schemas.microsoft.com/office/drawing/2014/main" val="711468792"/>
                  </a:ext>
                </a:extLst>
              </a:tr>
              <a:tr h="396044">
                <a:tc rowSpan="3">
                  <a:txBody>
                    <a:bodyPr/>
                    <a:lstStyle/>
                    <a:p>
                      <a:r>
                        <a:rPr kumimoji="1" lang="en-US" altLang="ja-JP" sz="1400" dirty="0"/>
                        <a:t>4.</a:t>
                      </a:r>
                      <a:r>
                        <a:rPr kumimoji="1" lang="ja-JP" altLang="en-US" sz="1400" dirty="0"/>
                        <a:t>運用関連</a:t>
                      </a:r>
                    </a:p>
                  </a:txBody>
                  <a:tcPr>
                    <a:lnT w="12700" cap="flat" cmpd="sng" algn="ctr">
                      <a:solidFill>
                        <a:schemeClr val="bg2">
                          <a:lumMod val="90000"/>
                        </a:schemeClr>
                      </a:solidFill>
                      <a:prstDash val="solid"/>
                      <a:round/>
                      <a:headEnd type="none" w="med" len="med"/>
                      <a:tailEnd type="none" w="med" len="med"/>
                    </a:lnT>
                  </a:tcPr>
                </a:tc>
                <a:tc>
                  <a:txBody>
                    <a:bodyPr/>
                    <a:lstStyle/>
                    <a:p>
                      <a:r>
                        <a:rPr kumimoji="1" lang="en-US" altLang="ja-JP" sz="1400" dirty="0"/>
                        <a:t>4-1</a:t>
                      </a:r>
                      <a:endParaRPr kumimoji="1" lang="ja-JP" altLang="en-US" sz="1400" dirty="0"/>
                    </a:p>
                  </a:txBody>
                  <a:tcPr anchor="ctr"/>
                </a:tc>
                <a:tc>
                  <a:txBody>
                    <a:bodyPr/>
                    <a:lstStyle/>
                    <a:p>
                      <a:r>
                        <a:rPr kumimoji="1" lang="ja-JP" altLang="en-US" sz="1400"/>
                        <a:t>省エネ診断サービス（空調シミュレーション等）</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例えばサーバー室内のサーバーの排熱状況や空気の流れ等を調査し、空調効率を向上させる（消費電力を削減する）など、省エネに関する総合的なアドバイスを行う。</a:t>
                      </a:r>
                    </a:p>
                  </a:txBody>
                  <a:tcPr anchor="ctr"/>
                </a:tc>
                <a:extLst>
                  <a:ext uri="{0D108BD9-81ED-4DB2-BD59-A6C34878D82A}">
                    <a16:rowId xmlns:a16="http://schemas.microsoft.com/office/drawing/2014/main" val="3313009182"/>
                  </a:ext>
                </a:extLst>
              </a:tr>
              <a:tr h="396044">
                <a:tc vMerge="1">
                  <a:txBody>
                    <a:bodyPr/>
                    <a:lstStyle/>
                    <a:p>
                      <a:endParaRPr kumimoji="1" lang="ja-JP" altLang="en-US"/>
                    </a:p>
                  </a:txBody>
                  <a:tcPr/>
                </a:tc>
                <a:tc>
                  <a:txBody>
                    <a:bodyPr/>
                    <a:lstStyle/>
                    <a:p>
                      <a:r>
                        <a:rPr kumimoji="1" lang="en-US" altLang="ja-JP" sz="1400" dirty="0"/>
                        <a:t>4-2</a:t>
                      </a:r>
                      <a:endParaRPr kumimoji="1" lang="ja-JP" altLang="en-US" sz="1400" dirty="0"/>
                    </a:p>
                  </a:txBody>
                  <a:tcPr anchor="ctr"/>
                </a:tc>
                <a:tc>
                  <a:txBody>
                    <a:bodyPr/>
                    <a:lstStyle/>
                    <a:p>
                      <a:r>
                        <a:rPr kumimoji="1" lang="ja-JP" altLang="en-US" sz="1400"/>
                        <a:t>サーバー室内の気温の管理</a:t>
                      </a:r>
                    </a:p>
                  </a:txBody>
                  <a:tcPr anchor="ctr"/>
                </a:tc>
                <a:tc>
                  <a:txBody>
                    <a:bodyPr/>
                    <a:lstStyle/>
                    <a:p>
                      <a:pPr marL="0" marR="0" lvl="0" indent="0" algn="l" defTabSz="684524"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サーバ室内の気温は、過冷却の場合が少なくないため、サーバーの稼働温度を踏まえて室温を管理する（上昇させる）ことで、消費電力を削減する。</a:t>
                      </a:r>
                    </a:p>
                  </a:txBody>
                  <a:tcPr/>
                </a:tc>
                <a:extLst>
                  <a:ext uri="{0D108BD9-81ED-4DB2-BD59-A6C34878D82A}">
                    <a16:rowId xmlns:a16="http://schemas.microsoft.com/office/drawing/2014/main" val="1045015292"/>
                  </a:ext>
                </a:extLst>
              </a:tr>
              <a:tr h="396044">
                <a:tc vMerge="1">
                  <a:txBody>
                    <a:bodyPr/>
                    <a:lstStyle/>
                    <a:p>
                      <a:endParaRPr kumimoji="1" lang="ja-JP" altLang="en-US"/>
                    </a:p>
                  </a:txBody>
                  <a:tcPr/>
                </a:tc>
                <a:tc>
                  <a:txBody>
                    <a:bodyPr/>
                    <a:lstStyle/>
                    <a:p>
                      <a:r>
                        <a:rPr kumimoji="1" lang="en-US" altLang="ja-JP" sz="1400" dirty="0"/>
                        <a:t>4-3</a:t>
                      </a:r>
                      <a:endParaRPr kumimoji="1" lang="ja-JP" altLang="en-US" sz="1400" dirty="0"/>
                    </a:p>
                  </a:txBody>
                  <a:tcPr anchor="ctr"/>
                </a:tc>
                <a:tc>
                  <a:txBody>
                    <a:bodyPr/>
                    <a:lstStyle/>
                    <a:p>
                      <a:r>
                        <a:rPr kumimoji="1" lang="ja-JP" altLang="en-US" sz="1400"/>
                        <a:t>ケーブル類の整理</a:t>
                      </a:r>
                    </a:p>
                  </a:txBody>
                  <a:tcPr anchor="ctr"/>
                </a:tc>
                <a:tc>
                  <a:txBody>
                    <a:bodyPr/>
                    <a:lstStyle/>
                    <a:p>
                      <a:pPr marL="0" algn="l" defTabSz="1007772" rtl="0" eaLnBrk="1" latinLnBrk="0" hangingPunct="1">
                        <a:lnSpc>
                          <a:spcPct val="120000"/>
                        </a:lnSpc>
                      </a:pPr>
                      <a:r>
                        <a:rPr kumimoji="1" lang="ja-JP" altLang="en-US" sz="1050" kern="1200" dirty="0">
                          <a:solidFill>
                            <a:schemeClr val="tx1"/>
                          </a:solidFill>
                          <a:latin typeface="+mn-lt"/>
                          <a:ea typeface="+mn-ea"/>
                          <a:cs typeface="+mn-cs"/>
                        </a:rPr>
                        <a:t>ラック背面や床下などに放置された不要なケーブル類の排除や、きれいに配線することにより、ラック内やサーバー室内の空気の流れが円滑にし、冷却効率を向上させる。</a:t>
                      </a:r>
                    </a:p>
                  </a:txBody>
                  <a:tcPr/>
                </a:tc>
                <a:extLst>
                  <a:ext uri="{0D108BD9-81ED-4DB2-BD59-A6C34878D82A}">
                    <a16:rowId xmlns:a16="http://schemas.microsoft.com/office/drawing/2014/main" val="3807001707"/>
                  </a:ext>
                </a:extLst>
              </a:tr>
            </a:tbl>
          </a:graphicData>
        </a:graphic>
      </p:graphicFrame>
    </p:spTree>
    <p:extLst>
      <p:ext uri="{BB962C8B-B14F-4D97-AF65-F5344CB8AC3E}">
        <p14:creationId xmlns:p14="http://schemas.microsoft.com/office/powerpoint/2010/main" val="330733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5BB8D8E-187C-E2FA-3E7B-C26BCBBF3950}"/>
              </a:ext>
            </a:extLst>
          </p:cNvPr>
          <p:cNvGraphicFramePr>
            <a:graphicFrameLocks noChangeAspect="1"/>
          </p:cNvGraphicFramePr>
          <p:nvPr>
            <p:custDataLst>
              <p:tags r:id="rId1"/>
            </p:custDataLst>
            <p:extLst>
              <p:ext uri="{D42A27DB-BD31-4B8C-83A1-F6EECF244321}">
                <p14:modId xmlns:p14="http://schemas.microsoft.com/office/powerpoint/2010/main" val="3660875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10" name="think-cell data - do not delete" hidden="1">
                        <a:extLst>
                          <a:ext uri="{FF2B5EF4-FFF2-40B4-BE49-F238E27FC236}">
                            <a16:creationId xmlns:a16="http://schemas.microsoft.com/office/drawing/2014/main" id="{95BB8D8E-187C-E2FA-3E7B-C26BCBBF39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1-1</a:t>
            </a:r>
            <a:r>
              <a:rPr lang="ja-JP" altLang="en-US" dirty="0"/>
              <a:t> ブランクパネルの設置</a:t>
            </a:r>
            <a:endParaRPr kumimoji="1" lang="ja-JP" altLang="en-US" dirty="0"/>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1439242588"/>
              </p:ext>
            </p:extLst>
          </p:nvPr>
        </p:nvGraphicFramePr>
        <p:xfrm>
          <a:off x="294275" y="1284921"/>
          <a:ext cx="5954869" cy="5273270"/>
        </p:xfrm>
        <a:graphic>
          <a:graphicData uri="http://schemas.openxmlformats.org/drawingml/2006/table">
            <a:tbl>
              <a:tblPr firstRow="1" bandRow="1">
                <a:tableStyleId>{5C22544A-7EE6-4342-B048-85BDC9FD1C3A}</a:tableStyleId>
              </a:tblPr>
              <a:tblGrid>
                <a:gridCol w="1081084">
                  <a:extLst>
                    <a:ext uri="{9D8B030D-6E8A-4147-A177-3AD203B41FA5}">
                      <a16:colId xmlns:a16="http://schemas.microsoft.com/office/drawing/2014/main" val="2355062713"/>
                    </a:ext>
                  </a:extLst>
                </a:gridCol>
                <a:gridCol w="4873785">
                  <a:extLst>
                    <a:ext uri="{9D8B030D-6E8A-4147-A177-3AD203B41FA5}">
                      <a16:colId xmlns:a16="http://schemas.microsoft.com/office/drawing/2014/main" val="4294276706"/>
                    </a:ext>
                  </a:extLst>
                </a:gridCol>
              </a:tblGrid>
              <a:tr h="779157">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は前面から冷気を吸入し、内部を冷やして背面から熱気を排出する機器が多い。ラック内に未使用スペースがあると、排出された高温の熱気が循環し、サーバーの前面から再吸入されてしまいサーバーが正常に冷却されず熱を帯びてしまう。また、ホットスポットができると、空調機器による過冷却になる可能性がある。そのため、ラック内の未使用スペースにブランクパネルを設置することで空気の循環を防ぎ、効果的な冷却が可能にな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630365">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ja-JP" altLang="en-US" sz="1000" dirty="0"/>
                        <a:t>サーバーが過熱状態になることを防止し、ホットスポット（局所的な高温状態）の発生を軽減する。</a:t>
                      </a:r>
                      <a:endParaRPr lang="en-US" altLang="ja-JP" sz="1000" dirty="0"/>
                    </a:p>
                    <a:p>
                      <a:pPr marL="171450" indent="-171450">
                        <a:buFont typeface="Arial" panose="020B0604020202020204" pitchFamily="34" charset="0"/>
                        <a:buChar char="•"/>
                      </a:pPr>
                      <a:r>
                        <a:rPr lang="ja-JP" altLang="en-US" sz="1000" dirty="0"/>
                        <a:t>ラック周辺の温度分布が均等化され、空調吹き出し温度を適切に設定することが可能となり、空調の消費電力を抑制できる。</a:t>
                      </a:r>
                      <a:endParaRPr lang="en-US" altLang="ja-JP" sz="1000" dirty="0"/>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t>ある事業者の事例では、熱だまりやホットアイル側からの熱気の流入が発生しやすくなる高負荷のラックでブランクパネルを設置し、サーバ冷却効率向上によって熱だまりの解消やサーバ温度の上昇の改善が見られたことが報告されている。</a:t>
                      </a:r>
                      <a:endParaRPr lang="en-US" altLang="ja-JP" sz="1000" dirty="0"/>
                    </a:p>
                    <a:p>
                      <a:pPr marL="171450" indent="-171450">
                        <a:buFont typeface="Arial" panose="020B0604020202020204" pitchFamily="34" charset="0"/>
                        <a:buChar char="•"/>
                      </a:pPr>
                      <a:r>
                        <a:rPr lang="ja-JP" altLang="en-US" sz="1000" dirty="0"/>
                        <a:t>ブランクパネル設置の実験例：</a:t>
                      </a:r>
                      <a:endParaRPr lang="en-US" altLang="ja-JP" sz="1000" dirty="0"/>
                    </a:p>
                    <a:p>
                      <a:pPr marL="268288" indent="-115888">
                        <a:buFont typeface="Wingdings" panose="05000000000000000000" pitchFamily="2" charset="2"/>
                        <a:buChar char="Ø"/>
                      </a:pPr>
                      <a:r>
                        <a:rPr lang="en-US" altLang="ja-JP" sz="1000" dirty="0"/>
                        <a:t>APC</a:t>
                      </a:r>
                      <a:r>
                        <a:rPr lang="ja-JP" altLang="en-US" sz="1000" dirty="0"/>
                        <a:t>が公開しているホワイトペーパーで紹介されている実験では、サーバーが高密度に設置されたラックにおいて、ブランクパネル設置前の最大吸気温度は</a:t>
                      </a:r>
                      <a:r>
                        <a:rPr lang="en-US" altLang="ja-JP" sz="1000" dirty="0"/>
                        <a:t>35</a:t>
                      </a:r>
                      <a:r>
                        <a:rPr lang="ja-JP" altLang="en-US" sz="1000" dirty="0"/>
                        <a:t>度だったが、設置により吸気温度が</a:t>
                      </a:r>
                      <a:r>
                        <a:rPr lang="en-US" altLang="ja-JP" sz="1000" dirty="0"/>
                        <a:t>23</a:t>
                      </a:r>
                      <a:r>
                        <a:rPr lang="ja-JP" altLang="en-US" sz="1000" dirty="0"/>
                        <a:t>度まで低下した。</a:t>
                      </a:r>
                      <a:endParaRPr lang="en-US" altLang="ja-JP" sz="1000" dirty="0"/>
                    </a:p>
                    <a:p>
                      <a:pPr marL="268288" indent="-115888">
                        <a:buFont typeface="Wingdings" panose="05000000000000000000" pitchFamily="2" charset="2"/>
                        <a:buChar char="Ø"/>
                      </a:pPr>
                      <a:r>
                        <a:rPr lang="ja-JP" altLang="en-US" sz="1000" dirty="0"/>
                        <a:t>ブランクパネルによる温度引き下げ効果が大きいのは、ブランクパネル設置箇所のすぐ上と隣である。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265561">
                <a:tc>
                  <a:txBody>
                    <a:bodyPr/>
                    <a:lstStyle/>
                    <a:p>
                      <a:r>
                        <a:rPr kumimoji="1" lang="ja-JP" altLang="en-US" sz="1000" b="0">
                          <a:solidFill>
                            <a:schemeClr val="tx1"/>
                          </a:solidFill>
                        </a:rPr>
                        <a:t>課題・留意事項</a:t>
                      </a:r>
                    </a:p>
                    <a:p>
                      <a:endParaRPr kumimoji="1" lang="ja-JP" altLang="en-US"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コロケーションの場合、ラック内はユーザーの資産であるため、データセンター事業者がブランクパネルを自ら設置することはできず、ユーザーの判断となる。</a:t>
                      </a:r>
                      <a:endParaRPr kumimoji="1" lang="en-US" altLang="ja-JP" sz="1000" b="0" dirty="0">
                        <a:solidFill>
                          <a:schemeClr val="tx1"/>
                        </a:solidFill>
                      </a:endParaRPr>
                    </a:p>
                    <a:p>
                      <a:pPr marL="171450" indent="-171450">
                        <a:buFont typeface="Arial" panose="020B0604020202020204" pitchFamily="34" charset="0"/>
                        <a:buChar char="•"/>
                      </a:pPr>
                      <a:r>
                        <a:rPr kumimoji="1" lang="en-US" altLang="ja-JP" sz="1000" b="0" dirty="0">
                          <a:solidFill>
                            <a:schemeClr val="tx1"/>
                          </a:solidFill>
                        </a:rPr>
                        <a:t>IT</a:t>
                      </a:r>
                      <a:r>
                        <a:rPr kumimoji="1" lang="ja-JP" altLang="en-US" sz="1000" b="0" dirty="0">
                          <a:solidFill>
                            <a:schemeClr val="tx1"/>
                          </a:solidFill>
                        </a:rPr>
                        <a:t>機器の設置方法や仕様が原因でブランクパネルを設置できない例として、サーバーラックの前後にケーブルが敷設されている、サーバーのスイッチポートと</a:t>
                      </a:r>
                      <a:r>
                        <a:rPr kumimoji="1" lang="en-US" altLang="ja-JP" sz="1000" b="0" dirty="0">
                          <a:solidFill>
                            <a:schemeClr val="tx1"/>
                          </a:solidFill>
                        </a:rPr>
                        <a:t>LAN</a:t>
                      </a:r>
                      <a:r>
                        <a:rPr kumimoji="1" lang="ja-JP" altLang="en-US" sz="1000" b="0" dirty="0">
                          <a:solidFill>
                            <a:schemeClr val="tx1"/>
                          </a:solidFill>
                        </a:rPr>
                        <a:t>ポートが逆面に設置されている、サーバー等機器の排熱口が機器の前後以外に設置されている場合などがある。そのため、ユーザーが</a:t>
                      </a:r>
                      <a:r>
                        <a:rPr kumimoji="1" lang="en-US" altLang="ja-JP" sz="1000" b="0" dirty="0">
                          <a:solidFill>
                            <a:schemeClr val="tx1"/>
                          </a:solidFill>
                        </a:rPr>
                        <a:t>IT</a:t>
                      </a:r>
                      <a:r>
                        <a:rPr kumimoji="1" lang="ja-JP" altLang="en-US" sz="1000" b="0" dirty="0">
                          <a:solidFill>
                            <a:schemeClr val="tx1"/>
                          </a:solidFill>
                        </a:rPr>
                        <a:t>機器を適切に設置することが重要である。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メンテナンスを重視する場合、ツールレスで取り外し可能な製品が適している。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ホットアイル側が比較的高温になるため、熱がコールドアイル側に伝搬することを懸念する場合、メタル製ではなく樹脂製の製品がより適している。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294713"/>
                  </a:ext>
                </a:extLst>
              </a:tr>
              <a:tr h="171151">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最短数日以内に入手可能</a:t>
                      </a:r>
                      <a:endParaRPr kumimoji="1" lang="en-US" altLang="ja-JP" sz="1000" b="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718793"/>
                  </a:ext>
                </a:extLst>
              </a:tr>
              <a:tr h="171151">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参考として、１枚６００円程度</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2189"/>
                  </a:ext>
                </a:extLst>
              </a:tr>
              <a:tr h="238370">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Panduit, </a:t>
                      </a:r>
                      <a:r>
                        <a:rPr kumimoji="1" lang="ja-JP" altLang="en-US" sz="1000" b="0" dirty="0">
                          <a:solidFill>
                            <a:schemeClr val="tx1"/>
                          </a:solidFill>
                        </a:rPr>
                        <a:t>日東工業</a:t>
                      </a:r>
                      <a:r>
                        <a:rPr kumimoji="1" lang="en-US" altLang="ja-JP" sz="1000" b="0" dirty="0">
                          <a:solidFill>
                            <a:schemeClr val="tx1"/>
                          </a:solidFill>
                        </a:rPr>
                        <a:t>, </a:t>
                      </a:r>
                      <a:r>
                        <a:rPr kumimoji="1" lang="ja-JP" altLang="en-US" sz="1000" b="0" dirty="0">
                          <a:solidFill>
                            <a:schemeClr val="tx1"/>
                          </a:solidFill>
                        </a:rPr>
                        <a:t>摂津金属工業</a:t>
                      </a:r>
                      <a:r>
                        <a:rPr kumimoji="1" lang="en-US" altLang="ja-JP" sz="1000" b="0" dirty="0">
                          <a:solidFill>
                            <a:schemeClr val="tx1"/>
                          </a:solidFill>
                        </a:rPr>
                        <a:t>, </a:t>
                      </a:r>
                      <a:r>
                        <a:rPr kumimoji="1" lang="ja-JP" altLang="en-US" sz="1000" b="0" dirty="0">
                          <a:solidFill>
                            <a:schemeClr val="tx1"/>
                          </a:solidFill>
                        </a:rPr>
                        <a:t>タカチ電機工業　など</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780752"/>
                  </a:ext>
                </a:extLst>
              </a:tr>
            </a:tbl>
          </a:graphicData>
        </a:graphic>
      </p:graphicFrame>
      <p:sp>
        <p:nvSpPr>
          <p:cNvPr id="5" name="正方形/長方形 4">
            <a:extLst>
              <a:ext uri="{FF2B5EF4-FFF2-40B4-BE49-F238E27FC236}">
                <a16:creationId xmlns:a16="http://schemas.microsoft.com/office/drawing/2014/main" id="{FA7EE259-A47C-A422-D96A-1778BC3652EF}"/>
              </a:ext>
            </a:extLst>
          </p:cNvPr>
          <p:cNvSpPr/>
          <p:nvPr/>
        </p:nvSpPr>
        <p:spPr>
          <a:xfrm>
            <a:off x="7289332" y="2060848"/>
            <a:ext cx="1080120" cy="1728192"/>
          </a:xfrm>
          <a:prstGeom prst="rect">
            <a:avLst/>
          </a:prstGeom>
          <a:ln w="38100"/>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3B3C6E4E-5379-6668-87AC-F3278D9AEDEB}"/>
              </a:ext>
            </a:extLst>
          </p:cNvPr>
          <p:cNvSpPr/>
          <p:nvPr/>
        </p:nvSpPr>
        <p:spPr>
          <a:xfrm>
            <a:off x="7433015" y="2135200"/>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A5507D35-8D47-7639-5739-9936B9042D4D}"/>
              </a:ext>
            </a:extLst>
          </p:cNvPr>
          <p:cNvSpPr/>
          <p:nvPr/>
        </p:nvSpPr>
        <p:spPr>
          <a:xfrm>
            <a:off x="7433014" y="2300376"/>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2F65037E-B3D3-E0E0-6012-3ECFB7BCCF16}"/>
              </a:ext>
            </a:extLst>
          </p:cNvPr>
          <p:cNvSpPr/>
          <p:nvPr/>
        </p:nvSpPr>
        <p:spPr>
          <a:xfrm>
            <a:off x="7433015" y="246196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5" name="正方形/長方形 14">
            <a:extLst>
              <a:ext uri="{FF2B5EF4-FFF2-40B4-BE49-F238E27FC236}">
                <a16:creationId xmlns:a16="http://schemas.microsoft.com/office/drawing/2014/main" id="{B819986A-1776-06FF-7AC6-B1D3343E9412}"/>
              </a:ext>
            </a:extLst>
          </p:cNvPr>
          <p:cNvSpPr/>
          <p:nvPr/>
        </p:nvSpPr>
        <p:spPr>
          <a:xfrm>
            <a:off x="7433014" y="262713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6" name="正方形/長方形 15">
            <a:extLst>
              <a:ext uri="{FF2B5EF4-FFF2-40B4-BE49-F238E27FC236}">
                <a16:creationId xmlns:a16="http://schemas.microsoft.com/office/drawing/2014/main" id="{6B7494FF-9FE9-E011-597F-88A7AE2B35AF}"/>
              </a:ext>
            </a:extLst>
          </p:cNvPr>
          <p:cNvSpPr/>
          <p:nvPr/>
        </p:nvSpPr>
        <p:spPr>
          <a:xfrm>
            <a:off x="7433015" y="2785130"/>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7986FDE4-CFA6-6F9E-4F33-2994579472ED}"/>
              </a:ext>
            </a:extLst>
          </p:cNvPr>
          <p:cNvSpPr/>
          <p:nvPr/>
        </p:nvSpPr>
        <p:spPr>
          <a:xfrm>
            <a:off x="7433014" y="2950306"/>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493FE8BF-0890-0649-1949-7D033B3344F7}"/>
              </a:ext>
            </a:extLst>
          </p:cNvPr>
          <p:cNvSpPr/>
          <p:nvPr/>
        </p:nvSpPr>
        <p:spPr>
          <a:xfrm>
            <a:off x="7433015" y="3121909"/>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9" name="正方形/長方形 18">
            <a:extLst>
              <a:ext uri="{FF2B5EF4-FFF2-40B4-BE49-F238E27FC236}">
                <a16:creationId xmlns:a16="http://schemas.microsoft.com/office/drawing/2014/main" id="{3FE89A79-2B5C-B363-0AE5-29C5B56D3EAA}"/>
              </a:ext>
            </a:extLst>
          </p:cNvPr>
          <p:cNvSpPr/>
          <p:nvPr/>
        </p:nvSpPr>
        <p:spPr>
          <a:xfrm>
            <a:off x="7433014" y="3287085"/>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9B9443A7-E510-866F-53FB-B87E0F8F8D9C}"/>
              </a:ext>
            </a:extLst>
          </p:cNvPr>
          <p:cNvSpPr/>
          <p:nvPr/>
        </p:nvSpPr>
        <p:spPr>
          <a:xfrm>
            <a:off x="7433015" y="345067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21" name="正方形/長方形 20">
            <a:extLst>
              <a:ext uri="{FF2B5EF4-FFF2-40B4-BE49-F238E27FC236}">
                <a16:creationId xmlns:a16="http://schemas.microsoft.com/office/drawing/2014/main" id="{07CEA3B0-3438-E2CE-FBCA-2E8AE8070623}"/>
              </a:ext>
            </a:extLst>
          </p:cNvPr>
          <p:cNvSpPr/>
          <p:nvPr/>
        </p:nvSpPr>
        <p:spPr>
          <a:xfrm>
            <a:off x="7433014" y="361584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24" name="直線矢印コネクタ 23">
            <a:extLst>
              <a:ext uri="{FF2B5EF4-FFF2-40B4-BE49-F238E27FC236}">
                <a16:creationId xmlns:a16="http://schemas.microsoft.com/office/drawing/2014/main" id="{F8359CBE-129C-FF53-B782-A2D63F7A67AB}"/>
              </a:ext>
            </a:extLst>
          </p:cNvPr>
          <p:cNvCxnSpPr>
            <a:cxnSpLocks/>
          </p:cNvCxnSpPr>
          <p:nvPr/>
        </p:nvCxnSpPr>
        <p:spPr>
          <a:xfrm>
            <a:off x="6825208" y="221394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91F642F-B4C9-D862-0FC9-96B15314BA5C}"/>
              </a:ext>
            </a:extLst>
          </p:cNvPr>
          <p:cNvCxnSpPr>
            <a:cxnSpLocks/>
          </p:cNvCxnSpPr>
          <p:nvPr/>
        </p:nvCxnSpPr>
        <p:spPr>
          <a:xfrm>
            <a:off x="6825208" y="2357959"/>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C6191A6-32B9-25E2-AF68-ADA4C6C13DBE}"/>
              </a:ext>
            </a:extLst>
          </p:cNvPr>
          <p:cNvCxnSpPr>
            <a:cxnSpLocks/>
          </p:cNvCxnSpPr>
          <p:nvPr/>
        </p:nvCxnSpPr>
        <p:spPr>
          <a:xfrm>
            <a:off x="6825208" y="250197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82FAC30-7C58-3FDA-9EED-B7922C9B60E1}"/>
              </a:ext>
            </a:extLst>
          </p:cNvPr>
          <p:cNvCxnSpPr>
            <a:cxnSpLocks/>
          </p:cNvCxnSpPr>
          <p:nvPr/>
        </p:nvCxnSpPr>
        <p:spPr>
          <a:xfrm>
            <a:off x="6825208" y="264599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6204C7C-CAD0-BEA4-40B5-3F5F2CAA3495}"/>
              </a:ext>
            </a:extLst>
          </p:cNvPr>
          <p:cNvCxnSpPr>
            <a:cxnSpLocks/>
          </p:cNvCxnSpPr>
          <p:nvPr/>
        </p:nvCxnSpPr>
        <p:spPr>
          <a:xfrm>
            <a:off x="6825208" y="322205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F1FD3BB-C131-FEA1-C330-8E7F7EE2D3C1}"/>
              </a:ext>
            </a:extLst>
          </p:cNvPr>
          <p:cNvCxnSpPr>
            <a:cxnSpLocks/>
          </p:cNvCxnSpPr>
          <p:nvPr/>
        </p:nvCxnSpPr>
        <p:spPr>
          <a:xfrm>
            <a:off x="6825208" y="336607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F744D7E-84AC-B234-FCD0-15B592CB450F}"/>
              </a:ext>
            </a:extLst>
          </p:cNvPr>
          <p:cNvCxnSpPr>
            <a:cxnSpLocks/>
          </p:cNvCxnSpPr>
          <p:nvPr/>
        </p:nvCxnSpPr>
        <p:spPr>
          <a:xfrm>
            <a:off x="6825208" y="3510087"/>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DC1A415-AF19-409F-DB9F-86F8537D2722}"/>
              </a:ext>
            </a:extLst>
          </p:cNvPr>
          <p:cNvCxnSpPr>
            <a:cxnSpLocks/>
          </p:cNvCxnSpPr>
          <p:nvPr/>
        </p:nvCxnSpPr>
        <p:spPr>
          <a:xfrm>
            <a:off x="6825208" y="365410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B681B71-F0AC-2D38-ABB2-612EC9FE9392}"/>
              </a:ext>
            </a:extLst>
          </p:cNvPr>
          <p:cNvCxnSpPr>
            <a:cxnSpLocks/>
          </p:cNvCxnSpPr>
          <p:nvPr/>
        </p:nvCxnSpPr>
        <p:spPr>
          <a:xfrm>
            <a:off x="8481392" y="221823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0D3055B-ED40-53DC-4C4C-BDDFD4B0875F}"/>
              </a:ext>
            </a:extLst>
          </p:cNvPr>
          <p:cNvCxnSpPr>
            <a:cxnSpLocks/>
          </p:cNvCxnSpPr>
          <p:nvPr/>
        </p:nvCxnSpPr>
        <p:spPr>
          <a:xfrm>
            <a:off x="8481392" y="2362255"/>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422C866-71D5-87BF-C8A5-5C530424F5B2}"/>
              </a:ext>
            </a:extLst>
          </p:cNvPr>
          <p:cNvCxnSpPr>
            <a:cxnSpLocks/>
          </p:cNvCxnSpPr>
          <p:nvPr/>
        </p:nvCxnSpPr>
        <p:spPr>
          <a:xfrm>
            <a:off x="8481392" y="250627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66F0F8C-BC3B-1EB1-7AE5-5D2193520A94}"/>
              </a:ext>
            </a:extLst>
          </p:cNvPr>
          <p:cNvCxnSpPr>
            <a:cxnSpLocks/>
          </p:cNvCxnSpPr>
          <p:nvPr/>
        </p:nvCxnSpPr>
        <p:spPr>
          <a:xfrm>
            <a:off x="8481392" y="265028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DC99C00-3DAC-B681-539F-01A48D462EAC}"/>
              </a:ext>
            </a:extLst>
          </p:cNvPr>
          <p:cNvCxnSpPr>
            <a:cxnSpLocks/>
          </p:cNvCxnSpPr>
          <p:nvPr/>
        </p:nvCxnSpPr>
        <p:spPr>
          <a:xfrm>
            <a:off x="8481392" y="322635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CBD59F2-3110-92BB-28A8-1A44C1A8D207}"/>
              </a:ext>
            </a:extLst>
          </p:cNvPr>
          <p:cNvCxnSpPr>
            <a:cxnSpLocks/>
          </p:cNvCxnSpPr>
          <p:nvPr/>
        </p:nvCxnSpPr>
        <p:spPr>
          <a:xfrm>
            <a:off x="8481392" y="337036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4D59DCDC-7CC0-999A-E6E7-E3613E26B645}"/>
              </a:ext>
            </a:extLst>
          </p:cNvPr>
          <p:cNvCxnSpPr>
            <a:cxnSpLocks/>
          </p:cNvCxnSpPr>
          <p:nvPr/>
        </p:nvCxnSpPr>
        <p:spPr>
          <a:xfrm>
            <a:off x="8481392" y="3514383"/>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CD2A9FE-D2A6-3545-3BD2-0E63C776B1D1}"/>
              </a:ext>
            </a:extLst>
          </p:cNvPr>
          <p:cNvCxnSpPr>
            <a:cxnSpLocks/>
          </p:cNvCxnSpPr>
          <p:nvPr/>
        </p:nvCxnSpPr>
        <p:spPr>
          <a:xfrm>
            <a:off x="8481392" y="365839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曲線 44">
            <a:extLst>
              <a:ext uri="{FF2B5EF4-FFF2-40B4-BE49-F238E27FC236}">
                <a16:creationId xmlns:a16="http://schemas.microsoft.com/office/drawing/2014/main" id="{3BFD0F33-0F32-946F-3623-C6CB2528FDB4}"/>
              </a:ext>
            </a:extLst>
          </p:cNvPr>
          <p:cNvCxnSpPr/>
          <p:nvPr/>
        </p:nvCxnSpPr>
        <p:spPr>
          <a:xfrm rot="10800000">
            <a:off x="7041232" y="3006031"/>
            <a:ext cx="1872208" cy="216024"/>
          </a:xfrm>
          <a:prstGeom prst="curvedConnector3">
            <a:avLst>
              <a:gd name="adj1" fmla="val -9423"/>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コネクタ: 曲線 46">
            <a:extLst>
              <a:ext uri="{FF2B5EF4-FFF2-40B4-BE49-F238E27FC236}">
                <a16:creationId xmlns:a16="http://schemas.microsoft.com/office/drawing/2014/main" id="{10BE6B5F-BA70-CADB-A386-F3CEA4746E69}"/>
              </a:ext>
            </a:extLst>
          </p:cNvPr>
          <p:cNvCxnSpPr>
            <a:cxnSpLocks/>
          </p:cNvCxnSpPr>
          <p:nvPr/>
        </p:nvCxnSpPr>
        <p:spPr>
          <a:xfrm rot="10800000" flipV="1">
            <a:off x="7035027" y="2657577"/>
            <a:ext cx="1872208" cy="197388"/>
          </a:xfrm>
          <a:prstGeom prst="curvedConnector3">
            <a:avLst>
              <a:gd name="adj1" fmla="val -12136"/>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94E2042D-39D8-C779-2105-F862BCC466DF}"/>
              </a:ext>
            </a:extLst>
          </p:cNvPr>
          <p:cNvSpPr/>
          <p:nvPr/>
        </p:nvSpPr>
        <p:spPr>
          <a:xfrm>
            <a:off x="6399421" y="6568475"/>
            <a:ext cx="504000"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1" name="正方形/長方形 50">
            <a:extLst>
              <a:ext uri="{FF2B5EF4-FFF2-40B4-BE49-F238E27FC236}">
                <a16:creationId xmlns:a16="http://schemas.microsoft.com/office/drawing/2014/main" id="{7BCC9BDB-9CB8-78C5-AC09-AC3AB6961E78}"/>
              </a:ext>
            </a:extLst>
          </p:cNvPr>
          <p:cNvSpPr/>
          <p:nvPr/>
        </p:nvSpPr>
        <p:spPr>
          <a:xfrm>
            <a:off x="8229392" y="6587117"/>
            <a:ext cx="504000" cy="12609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7520E20-D769-0C33-D148-C5C8B06B6EAD}"/>
              </a:ext>
            </a:extLst>
          </p:cNvPr>
          <p:cNvSpPr txBox="1"/>
          <p:nvPr/>
        </p:nvSpPr>
        <p:spPr>
          <a:xfrm>
            <a:off x="6068743" y="1298616"/>
            <a:ext cx="3666243" cy="246221"/>
          </a:xfrm>
          <a:prstGeom prst="rect">
            <a:avLst/>
          </a:prstGeom>
          <a:noFill/>
        </p:spPr>
        <p:txBody>
          <a:bodyPr wrap="square">
            <a:spAutoFit/>
          </a:bodyPr>
          <a:lstStyle/>
          <a:p>
            <a:r>
              <a:rPr lang="ja-JP" altLang="en-US" sz="1000" b="1" u="sng"/>
              <a:t>ブランクパネルを設置していないとき（ラックを横から見た図）</a:t>
            </a:r>
          </a:p>
        </p:txBody>
      </p:sp>
      <p:sp>
        <p:nvSpPr>
          <p:cNvPr id="53" name="テキスト ボックス 52">
            <a:extLst>
              <a:ext uri="{FF2B5EF4-FFF2-40B4-BE49-F238E27FC236}">
                <a16:creationId xmlns:a16="http://schemas.microsoft.com/office/drawing/2014/main" id="{77684CE1-7474-6336-B930-8669120957B3}"/>
              </a:ext>
            </a:extLst>
          </p:cNvPr>
          <p:cNvSpPr txBox="1"/>
          <p:nvPr/>
        </p:nvSpPr>
        <p:spPr>
          <a:xfrm>
            <a:off x="6184106" y="1511151"/>
            <a:ext cx="3419725" cy="400110"/>
          </a:xfrm>
          <a:prstGeom prst="rect">
            <a:avLst/>
          </a:prstGeom>
          <a:noFill/>
        </p:spPr>
        <p:txBody>
          <a:bodyPr wrap="square">
            <a:spAutoFit/>
          </a:bodyPr>
          <a:lstStyle/>
          <a:p>
            <a:r>
              <a:rPr lang="ja-JP" altLang="en-US" sz="1000"/>
              <a:t>サーバーがマウントされていないスペースから熱気が循環してしまう。熱気と冷気が混ざり、冷却効率が低下する。</a:t>
            </a:r>
          </a:p>
        </p:txBody>
      </p:sp>
      <p:sp>
        <p:nvSpPr>
          <p:cNvPr id="54" name="正方形/長方形 53">
            <a:extLst>
              <a:ext uri="{FF2B5EF4-FFF2-40B4-BE49-F238E27FC236}">
                <a16:creationId xmlns:a16="http://schemas.microsoft.com/office/drawing/2014/main" id="{861024BF-B11C-7D25-55C1-C94BE4486818}"/>
              </a:ext>
            </a:extLst>
          </p:cNvPr>
          <p:cNvSpPr/>
          <p:nvPr/>
        </p:nvSpPr>
        <p:spPr>
          <a:xfrm>
            <a:off x="7257256" y="4637218"/>
            <a:ext cx="1080120" cy="1728192"/>
          </a:xfrm>
          <a:prstGeom prst="rect">
            <a:avLst/>
          </a:prstGeom>
          <a:ln w="38100"/>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5" name="正方形/長方形 54">
            <a:extLst>
              <a:ext uri="{FF2B5EF4-FFF2-40B4-BE49-F238E27FC236}">
                <a16:creationId xmlns:a16="http://schemas.microsoft.com/office/drawing/2014/main" id="{8BF2C9B4-68DC-F4E2-C0E4-137691141F18}"/>
              </a:ext>
            </a:extLst>
          </p:cNvPr>
          <p:cNvSpPr/>
          <p:nvPr/>
        </p:nvSpPr>
        <p:spPr>
          <a:xfrm>
            <a:off x="7400939" y="4711570"/>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6" name="正方形/長方形 55">
            <a:extLst>
              <a:ext uri="{FF2B5EF4-FFF2-40B4-BE49-F238E27FC236}">
                <a16:creationId xmlns:a16="http://schemas.microsoft.com/office/drawing/2014/main" id="{BDA2940F-37AD-8048-0B9E-135AB9BC31C3}"/>
              </a:ext>
            </a:extLst>
          </p:cNvPr>
          <p:cNvSpPr/>
          <p:nvPr/>
        </p:nvSpPr>
        <p:spPr>
          <a:xfrm>
            <a:off x="7400938" y="4876746"/>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7" name="正方形/長方形 56">
            <a:extLst>
              <a:ext uri="{FF2B5EF4-FFF2-40B4-BE49-F238E27FC236}">
                <a16:creationId xmlns:a16="http://schemas.microsoft.com/office/drawing/2014/main" id="{100691A2-26DB-150C-80CA-FD106E35FA9B}"/>
              </a:ext>
            </a:extLst>
          </p:cNvPr>
          <p:cNvSpPr/>
          <p:nvPr/>
        </p:nvSpPr>
        <p:spPr>
          <a:xfrm>
            <a:off x="7400939" y="503833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8" name="正方形/長方形 57">
            <a:extLst>
              <a:ext uri="{FF2B5EF4-FFF2-40B4-BE49-F238E27FC236}">
                <a16:creationId xmlns:a16="http://schemas.microsoft.com/office/drawing/2014/main" id="{741E051B-B654-0645-F406-8D3221B27853}"/>
              </a:ext>
            </a:extLst>
          </p:cNvPr>
          <p:cNvSpPr/>
          <p:nvPr/>
        </p:nvSpPr>
        <p:spPr>
          <a:xfrm>
            <a:off x="7400938" y="520350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59" name="正方形/長方形 58">
            <a:extLst>
              <a:ext uri="{FF2B5EF4-FFF2-40B4-BE49-F238E27FC236}">
                <a16:creationId xmlns:a16="http://schemas.microsoft.com/office/drawing/2014/main" id="{282B82B7-94B1-2F02-844C-625E2BE3BDBC}"/>
              </a:ext>
            </a:extLst>
          </p:cNvPr>
          <p:cNvSpPr/>
          <p:nvPr/>
        </p:nvSpPr>
        <p:spPr>
          <a:xfrm>
            <a:off x="7400939" y="5361500"/>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0" name="正方形/長方形 59">
            <a:extLst>
              <a:ext uri="{FF2B5EF4-FFF2-40B4-BE49-F238E27FC236}">
                <a16:creationId xmlns:a16="http://schemas.microsoft.com/office/drawing/2014/main" id="{E2818B2B-AB39-68AC-C00C-669655912F7B}"/>
              </a:ext>
            </a:extLst>
          </p:cNvPr>
          <p:cNvSpPr/>
          <p:nvPr/>
        </p:nvSpPr>
        <p:spPr>
          <a:xfrm>
            <a:off x="7400938" y="5526676"/>
            <a:ext cx="792753" cy="126094"/>
          </a:xfrm>
          <a:prstGeom prst="rect">
            <a:avLst/>
          </a:prstGeom>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1" name="正方形/長方形 60">
            <a:extLst>
              <a:ext uri="{FF2B5EF4-FFF2-40B4-BE49-F238E27FC236}">
                <a16:creationId xmlns:a16="http://schemas.microsoft.com/office/drawing/2014/main" id="{5DAECCE7-DADA-EEDC-D310-60668F2935EB}"/>
              </a:ext>
            </a:extLst>
          </p:cNvPr>
          <p:cNvSpPr/>
          <p:nvPr/>
        </p:nvSpPr>
        <p:spPr>
          <a:xfrm>
            <a:off x="7400939" y="5698279"/>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2" name="正方形/長方形 61">
            <a:extLst>
              <a:ext uri="{FF2B5EF4-FFF2-40B4-BE49-F238E27FC236}">
                <a16:creationId xmlns:a16="http://schemas.microsoft.com/office/drawing/2014/main" id="{A902EF8E-7D9B-E4C4-F717-36A692052976}"/>
              </a:ext>
            </a:extLst>
          </p:cNvPr>
          <p:cNvSpPr/>
          <p:nvPr/>
        </p:nvSpPr>
        <p:spPr>
          <a:xfrm>
            <a:off x="7400938" y="5863455"/>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3" name="正方形/長方形 62">
            <a:extLst>
              <a:ext uri="{FF2B5EF4-FFF2-40B4-BE49-F238E27FC236}">
                <a16:creationId xmlns:a16="http://schemas.microsoft.com/office/drawing/2014/main" id="{D6C78E77-F5BA-C334-287C-6319A272D74E}"/>
              </a:ext>
            </a:extLst>
          </p:cNvPr>
          <p:cNvSpPr/>
          <p:nvPr/>
        </p:nvSpPr>
        <p:spPr>
          <a:xfrm>
            <a:off x="7400939" y="6027042"/>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64" name="正方形/長方形 63">
            <a:extLst>
              <a:ext uri="{FF2B5EF4-FFF2-40B4-BE49-F238E27FC236}">
                <a16:creationId xmlns:a16="http://schemas.microsoft.com/office/drawing/2014/main" id="{18882B43-CFA5-9055-BDA9-1D2E6FCA7887}"/>
              </a:ext>
            </a:extLst>
          </p:cNvPr>
          <p:cNvSpPr/>
          <p:nvPr/>
        </p:nvSpPr>
        <p:spPr>
          <a:xfrm>
            <a:off x="7400938" y="6192218"/>
            <a:ext cx="792753" cy="126094"/>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65" name="直線矢印コネクタ 64">
            <a:extLst>
              <a:ext uri="{FF2B5EF4-FFF2-40B4-BE49-F238E27FC236}">
                <a16:creationId xmlns:a16="http://schemas.microsoft.com/office/drawing/2014/main" id="{7E424678-CCDC-A6B9-FB5D-D1D6CB632A3C}"/>
              </a:ext>
            </a:extLst>
          </p:cNvPr>
          <p:cNvCxnSpPr>
            <a:cxnSpLocks/>
          </p:cNvCxnSpPr>
          <p:nvPr/>
        </p:nvCxnSpPr>
        <p:spPr>
          <a:xfrm>
            <a:off x="6793132" y="479031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25BCD677-7329-2E04-FD1C-062994CA1384}"/>
              </a:ext>
            </a:extLst>
          </p:cNvPr>
          <p:cNvCxnSpPr>
            <a:cxnSpLocks/>
          </p:cNvCxnSpPr>
          <p:nvPr/>
        </p:nvCxnSpPr>
        <p:spPr>
          <a:xfrm>
            <a:off x="6793132" y="4934329"/>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C75A348F-E8B5-6EF4-FA70-1E911BAE2935}"/>
              </a:ext>
            </a:extLst>
          </p:cNvPr>
          <p:cNvCxnSpPr>
            <a:cxnSpLocks/>
          </p:cNvCxnSpPr>
          <p:nvPr/>
        </p:nvCxnSpPr>
        <p:spPr>
          <a:xfrm>
            <a:off x="6793132" y="507834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E1FB57F8-4F48-1F33-0533-A144D0D1FA14}"/>
              </a:ext>
            </a:extLst>
          </p:cNvPr>
          <p:cNvCxnSpPr>
            <a:cxnSpLocks/>
          </p:cNvCxnSpPr>
          <p:nvPr/>
        </p:nvCxnSpPr>
        <p:spPr>
          <a:xfrm>
            <a:off x="6793132" y="522236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40AF443D-C29A-6178-6072-97FB5476A92B}"/>
              </a:ext>
            </a:extLst>
          </p:cNvPr>
          <p:cNvCxnSpPr>
            <a:cxnSpLocks/>
          </p:cNvCxnSpPr>
          <p:nvPr/>
        </p:nvCxnSpPr>
        <p:spPr>
          <a:xfrm>
            <a:off x="6793132" y="5798425"/>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BCCB60A3-4B54-C615-8A64-7EBCC771BF45}"/>
              </a:ext>
            </a:extLst>
          </p:cNvPr>
          <p:cNvCxnSpPr>
            <a:cxnSpLocks/>
          </p:cNvCxnSpPr>
          <p:nvPr/>
        </p:nvCxnSpPr>
        <p:spPr>
          <a:xfrm>
            <a:off x="6793132" y="5942441"/>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1F435429-889E-F1E8-556A-C11BC328AE89}"/>
              </a:ext>
            </a:extLst>
          </p:cNvPr>
          <p:cNvCxnSpPr>
            <a:cxnSpLocks/>
          </p:cNvCxnSpPr>
          <p:nvPr/>
        </p:nvCxnSpPr>
        <p:spPr>
          <a:xfrm>
            <a:off x="6793132" y="6086457"/>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AFB59554-61CF-6986-22EF-20990E252613}"/>
              </a:ext>
            </a:extLst>
          </p:cNvPr>
          <p:cNvCxnSpPr>
            <a:cxnSpLocks/>
          </p:cNvCxnSpPr>
          <p:nvPr/>
        </p:nvCxnSpPr>
        <p:spPr>
          <a:xfrm>
            <a:off x="6793132" y="6230473"/>
            <a:ext cx="432048" cy="0"/>
          </a:xfrm>
          <a:prstGeom prst="straightConnector1">
            <a:avLst/>
          </a:prstGeom>
          <a:ln w="19050" cap="sq">
            <a:solidFill>
              <a:srgbClr val="3C82F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069144C0-65BF-B079-8EDB-E18E9545968F}"/>
              </a:ext>
            </a:extLst>
          </p:cNvPr>
          <p:cNvCxnSpPr>
            <a:cxnSpLocks/>
          </p:cNvCxnSpPr>
          <p:nvPr/>
        </p:nvCxnSpPr>
        <p:spPr>
          <a:xfrm>
            <a:off x="8449316" y="479460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2480A168-478E-1D7B-8506-C3CDF7EB4FC3}"/>
              </a:ext>
            </a:extLst>
          </p:cNvPr>
          <p:cNvCxnSpPr>
            <a:cxnSpLocks/>
          </p:cNvCxnSpPr>
          <p:nvPr/>
        </p:nvCxnSpPr>
        <p:spPr>
          <a:xfrm>
            <a:off x="8449316" y="4938625"/>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0896897A-8721-16D7-4DC4-370AD28610BC}"/>
              </a:ext>
            </a:extLst>
          </p:cNvPr>
          <p:cNvCxnSpPr>
            <a:cxnSpLocks/>
          </p:cNvCxnSpPr>
          <p:nvPr/>
        </p:nvCxnSpPr>
        <p:spPr>
          <a:xfrm>
            <a:off x="8449316" y="508264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483CC956-C8F9-3D07-66CF-17D097C91182}"/>
              </a:ext>
            </a:extLst>
          </p:cNvPr>
          <p:cNvCxnSpPr>
            <a:cxnSpLocks/>
          </p:cNvCxnSpPr>
          <p:nvPr/>
        </p:nvCxnSpPr>
        <p:spPr>
          <a:xfrm>
            <a:off x="8449316" y="522665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6D9D4359-4A51-C0D0-3DE2-82EAF89C6A9B}"/>
              </a:ext>
            </a:extLst>
          </p:cNvPr>
          <p:cNvCxnSpPr>
            <a:cxnSpLocks/>
          </p:cNvCxnSpPr>
          <p:nvPr/>
        </p:nvCxnSpPr>
        <p:spPr>
          <a:xfrm>
            <a:off x="8449316" y="5802721"/>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2FAD8716-1141-66C0-816D-BD9286648A60}"/>
              </a:ext>
            </a:extLst>
          </p:cNvPr>
          <p:cNvCxnSpPr>
            <a:cxnSpLocks/>
          </p:cNvCxnSpPr>
          <p:nvPr/>
        </p:nvCxnSpPr>
        <p:spPr>
          <a:xfrm>
            <a:off x="8449316" y="5946737"/>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473AB96D-0BFF-ADAE-CCD8-BEFEF1B91A40}"/>
              </a:ext>
            </a:extLst>
          </p:cNvPr>
          <p:cNvCxnSpPr>
            <a:cxnSpLocks/>
          </p:cNvCxnSpPr>
          <p:nvPr/>
        </p:nvCxnSpPr>
        <p:spPr>
          <a:xfrm>
            <a:off x="8449316" y="6090753"/>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1B59DC10-03A7-C02E-B926-3E06553D03B3}"/>
              </a:ext>
            </a:extLst>
          </p:cNvPr>
          <p:cNvCxnSpPr>
            <a:cxnSpLocks/>
          </p:cNvCxnSpPr>
          <p:nvPr/>
        </p:nvCxnSpPr>
        <p:spPr>
          <a:xfrm>
            <a:off x="8449316" y="6234769"/>
            <a:ext cx="432048" cy="0"/>
          </a:xfrm>
          <a:prstGeom prst="straightConnector1">
            <a:avLst/>
          </a:prstGeom>
          <a:ln w="1905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E4F53110-5FAF-C82A-F1BE-5ADE2E5839DD}"/>
              </a:ext>
            </a:extLst>
          </p:cNvPr>
          <p:cNvSpPr/>
          <p:nvPr/>
        </p:nvSpPr>
        <p:spPr>
          <a:xfrm>
            <a:off x="7312191" y="5361500"/>
            <a:ext cx="45719" cy="29127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88" name="テキスト ボックス 87">
            <a:extLst>
              <a:ext uri="{FF2B5EF4-FFF2-40B4-BE49-F238E27FC236}">
                <a16:creationId xmlns:a16="http://schemas.microsoft.com/office/drawing/2014/main" id="{87327F38-CC3A-3DEE-ED6C-FFE56D686D48}"/>
              </a:ext>
            </a:extLst>
          </p:cNvPr>
          <p:cNvSpPr txBox="1"/>
          <p:nvPr/>
        </p:nvSpPr>
        <p:spPr>
          <a:xfrm>
            <a:off x="6978128" y="6520981"/>
            <a:ext cx="1145923"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サーバー設置箇所</a:t>
            </a:r>
          </a:p>
        </p:txBody>
      </p:sp>
      <p:sp>
        <p:nvSpPr>
          <p:cNvPr id="89" name="テキスト ボックス 88">
            <a:extLst>
              <a:ext uri="{FF2B5EF4-FFF2-40B4-BE49-F238E27FC236}">
                <a16:creationId xmlns:a16="http://schemas.microsoft.com/office/drawing/2014/main" id="{EC8F8CD9-5CEA-C69F-80CD-7CC2BB4F11E3}"/>
              </a:ext>
            </a:extLst>
          </p:cNvPr>
          <p:cNvSpPr txBox="1"/>
          <p:nvPr/>
        </p:nvSpPr>
        <p:spPr>
          <a:xfrm>
            <a:off x="8811992" y="6522635"/>
            <a:ext cx="960532"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未使用スペース</a:t>
            </a:r>
          </a:p>
        </p:txBody>
      </p:sp>
      <p:sp>
        <p:nvSpPr>
          <p:cNvPr id="90" name="テキスト ボックス 89">
            <a:extLst>
              <a:ext uri="{FF2B5EF4-FFF2-40B4-BE49-F238E27FC236}">
                <a16:creationId xmlns:a16="http://schemas.microsoft.com/office/drawing/2014/main" id="{0884BE27-1C6E-9F56-9656-8DE83D85CFB5}"/>
              </a:ext>
            </a:extLst>
          </p:cNvPr>
          <p:cNvSpPr txBox="1"/>
          <p:nvPr/>
        </p:nvSpPr>
        <p:spPr>
          <a:xfrm>
            <a:off x="6184106" y="5414568"/>
            <a:ext cx="8718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ブランクパネル</a:t>
            </a:r>
          </a:p>
        </p:txBody>
      </p:sp>
      <p:cxnSp>
        <p:nvCxnSpPr>
          <p:cNvPr id="92" name="直線コネクタ 91">
            <a:extLst>
              <a:ext uri="{FF2B5EF4-FFF2-40B4-BE49-F238E27FC236}">
                <a16:creationId xmlns:a16="http://schemas.microsoft.com/office/drawing/2014/main" id="{78E5D7FD-C2EC-38C5-39FB-457F45F2DB62}"/>
              </a:ext>
            </a:extLst>
          </p:cNvPr>
          <p:cNvCxnSpPr>
            <a:cxnSpLocks/>
            <a:stCxn id="90" idx="3"/>
            <a:endCxn id="83" idx="1"/>
          </p:cNvCxnSpPr>
          <p:nvPr/>
        </p:nvCxnSpPr>
        <p:spPr>
          <a:xfrm flipV="1">
            <a:off x="7055963" y="5507135"/>
            <a:ext cx="256228" cy="746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FFD375E9-45FD-2BAC-18FB-B8BD4733EB2E}"/>
              </a:ext>
            </a:extLst>
          </p:cNvPr>
          <p:cNvSpPr txBox="1"/>
          <p:nvPr/>
        </p:nvSpPr>
        <p:spPr>
          <a:xfrm>
            <a:off x="6240481" y="4062852"/>
            <a:ext cx="3666243" cy="246221"/>
          </a:xfrm>
          <a:prstGeom prst="rect">
            <a:avLst/>
          </a:prstGeom>
          <a:noFill/>
        </p:spPr>
        <p:txBody>
          <a:bodyPr wrap="square">
            <a:spAutoFit/>
          </a:bodyPr>
          <a:lstStyle/>
          <a:p>
            <a:r>
              <a:rPr lang="ja-JP" altLang="en-US" sz="1000" b="1" u="sng"/>
              <a:t>ブランクパネルを設置したとき（ラックを横から見た図）</a:t>
            </a:r>
          </a:p>
        </p:txBody>
      </p:sp>
      <p:sp>
        <p:nvSpPr>
          <p:cNvPr id="97" name="テキスト ボックス 96">
            <a:extLst>
              <a:ext uri="{FF2B5EF4-FFF2-40B4-BE49-F238E27FC236}">
                <a16:creationId xmlns:a16="http://schemas.microsoft.com/office/drawing/2014/main" id="{4F7BC02E-BEC7-E133-CB92-33F6D09ECD04}"/>
              </a:ext>
            </a:extLst>
          </p:cNvPr>
          <p:cNvSpPr txBox="1"/>
          <p:nvPr/>
        </p:nvSpPr>
        <p:spPr>
          <a:xfrm>
            <a:off x="6192001" y="4255835"/>
            <a:ext cx="3419724" cy="400110"/>
          </a:xfrm>
          <a:prstGeom prst="rect">
            <a:avLst/>
          </a:prstGeom>
          <a:noFill/>
        </p:spPr>
        <p:txBody>
          <a:bodyPr wrap="square">
            <a:spAutoFit/>
          </a:bodyPr>
          <a:lstStyle/>
          <a:p>
            <a:r>
              <a:rPr lang="ja-JP" altLang="en-US" sz="1000"/>
              <a:t>ブランクパネルにより熱気の循環を防ぎ、効率的な冷却が可能になる。</a:t>
            </a:r>
          </a:p>
        </p:txBody>
      </p:sp>
      <p:sp>
        <p:nvSpPr>
          <p:cNvPr id="98" name="テキスト ボックス 97">
            <a:extLst>
              <a:ext uri="{FF2B5EF4-FFF2-40B4-BE49-F238E27FC236}">
                <a16:creationId xmlns:a16="http://schemas.microsoft.com/office/drawing/2014/main" id="{D2FEEC84-763C-C346-9E91-20252A66BC0B}"/>
              </a:ext>
            </a:extLst>
          </p:cNvPr>
          <p:cNvSpPr txBox="1"/>
          <p:nvPr/>
        </p:nvSpPr>
        <p:spPr>
          <a:xfrm>
            <a:off x="6525284" y="2290417"/>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99" name="テキスト ボックス 98">
            <a:extLst>
              <a:ext uri="{FF2B5EF4-FFF2-40B4-BE49-F238E27FC236}">
                <a16:creationId xmlns:a16="http://schemas.microsoft.com/office/drawing/2014/main" id="{DE73DE93-DFAE-6EB1-53EC-445F626482F5}"/>
              </a:ext>
            </a:extLst>
          </p:cNvPr>
          <p:cNvSpPr txBox="1"/>
          <p:nvPr/>
        </p:nvSpPr>
        <p:spPr>
          <a:xfrm>
            <a:off x="6554334" y="3247522"/>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0" name="テキスト ボックス 99">
            <a:extLst>
              <a:ext uri="{FF2B5EF4-FFF2-40B4-BE49-F238E27FC236}">
                <a16:creationId xmlns:a16="http://schemas.microsoft.com/office/drawing/2014/main" id="{88FDBB42-0DD6-1C24-79D9-8DF783813871}"/>
              </a:ext>
            </a:extLst>
          </p:cNvPr>
          <p:cNvSpPr txBox="1"/>
          <p:nvPr/>
        </p:nvSpPr>
        <p:spPr>
          <a:xfrm>
            <a:off x="6539809" y="4836809"/>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1" name="テキスト ボックス 100">
            <a:extLst>
              <a:ext uri="{FF2B5EF4-FFF2-40B4-BE49-F238E27FC236}">
                <a16:creationId xmlns:a16="http://schemas.microsoft.com/office/drawing/2014/main" id="{52C10049-F9D0-9550-8738-64F3730EC259}"/>
              </a:ext>
            </a:extLst>
          </p:cNvPr>
          <p:cNvSpPr txBox="1"/>
          <p:nvPr/>
        </p:nvSpPr>
        <p:spPr>
          <a:xfrm>
            <a:off x="6568859" y="5871378"/>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3C82F5"/>
                </a:solidFill>
              </a:rPr>
              <a:t>冷気</a:t>
            </a:r>
          </a:p>
        </p:txBody>
      </p:sp>
      <p:sp>
        <p:nvSpPr>
          <p:cNvPr id="102" name="テキスト ボックス 101">
            <a:extLst>
              <a:ext uri="{FF2B5EF4-FFF2-40B4-BE49-F238E27FC236}">
                <a16:creationId xmlns:a16="http://schemas.microsoft.com/office/drawing/2014/main" id="{ABADFEC0-4A00-DE51-6922-E23B2849512F}"/>
              </a:ext>
            </a:extLst>
          </p:cNvPr>
          <p:cNvSpPr txBox="1"/>
          <p:nvPr/>
        </p:nvSpPr>
        <p:spPr>
          <a:xfrm>
            <a:off x="9032701" y="2237321"/>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3" name="テキスト ボックス 102">
            <a:extLst>
              <a:ext uri="{FF2B5EF4-FFF2-40B4-BE49-F238E27FC236}">
                <a16:creationId xmlns:a16="http://schemas.microsoft.com/office/drawing/2014/main" id="{44156B3A-177C-F68B-61A7-D012B57F36F7}"/>
              </a:ext>
            </a:extLst>
          </p:cNvPr>
          <p:cNvSpPr txBox="1"/>
          <p:nvPr/>
        </p:nvSpPr>
        <p:spPr>
          <a:xfrm>
            <a:off x="9024802" y="3297310"/>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4" name="テキスト ボックス 103">
            <a:extLst>
              <a:ext uri="{FF2B5EF4-FFF2-40B4-BE49-F238E27FC236}">
                <a16:creationId xmlns:a16="http://schemas.microsoft.com/office/drawing/2014/main" id="{6186EFC3-1AEA-1ED2-C7F7-26A536555A1D}"/>
              </a:ext>
            </a:extLst>
          </p:cNvPr>
          <p:cNvSpPr txBox="1"/>
          <p:nvPr/>
        </p:nvSpPr>
        <p:spPr>
          <a:xfrm>
            <a:off x="9036554" y="4868306"/>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
        <p:nvSpPr>
          <p:cNvPr id="105" name="テキスト ボックス 104">
            <a:extLst>
              <a:ext uri="{FF2B5EF4-FFF2-40B4-BE49-F238E27FC236}">
                <a16:creationId xmlns:a16="http://schemas.microsoft.com/office/drawing/2014/main" id="{A760A023-8972-07A8-6B00-6DE084C4D7E4}"/>
              </a:ext>
            </a:extLst>
          </p:cNvPr>
          <p:cNvSpPr txBox="1"/>
          <p:nvPr/>
        </p:nvSpPr>
        <p:spPr>
          <a:xfrm>
            <a:off x="9021963" y="5884984"/>
            <a:ext cx="220060" cy="374112"/>
          </a:xfrm>
          <a:prstGeom prst="rect">
            <a:avLst/>
          </a:prstGeom>
          <a:noFill/>
        </p:spPr>
        <p:txBody>
          <a:bodyPr vert="eaVert" wrap="square" lIns="0" tIns="0" rIns="0" bIns="0" rtlCol="0">
            <a:spAutoFit/>
          </a:bodyPr>
          <a:lstStyle/>
          <a:p>
            <a:pPr algn="l" defTabSz="685800" fontAlgn="ctr">
              <a:lnSpc>
                <a:spcPct val="130000"/>
              </a:lnSpc>
              <a:spcAft>
                <a:spcPts val="1200"/>
              </a:spcAft>
              <a:buClr>
                <a:srgbClr val="003B83"/>
              </a:buClr>
              <a:buSzPct val="100000"/>
            </a:pPr>
            <a:r>
              <a:rPr kumimoji="1" lang="ja-JP" altLang="en-US" sz="1100">
                <a:solidFill>
                  <a:srgbClr val="C00000"/>
                </a:solidFill>
              </a:rPr>
              <a:t>熱気</a:t>
            </a:r>
          </a:p>
        </p:txBody>
      </p:sp>
    </p:spTree>
    <p:extLst>
      <p:ext uri="{BB962C8B-B14F-4D97-AF65-F5344CB8AC3E}">
        <p14:creationId xmlns:p14="http://schemas.microsoft.com/office/powerpoint/2010/main" val="122152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7961E01-6832-DB0B-A0C5-25B9D4E244CD}"/>
              </a:ext>
            </a:extLst>
          </p:cNvPr>
          <p:cNvGraphicFramePr>
            <a:graphicFrameLocks noChangeAspect="1"/>
          </p:cNvGraphicFramePr>
          <p:nvPr>
            <p:custDataLst>
              <p:tags r:id="rId1"/>
            </p:custDataLst>
            <p:extLst>
              <p:ext uri="{D42A27DB-BD31-4B8C-83A1-F6EECF244321}">
                <p14:modId xmlns:p14="http://schemas.microsoft.com/office/powerpoint/2010/main" val="1824236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12" imgH="508" progId="TCLayout.ActiveDocument.1">
                  <p:embed/>
                </p:oleObj>
              </mc:Choice>
              <mc:Fallback>
                <p:oleObj name="think-cellスライド" r:id="rId3" imgW="512" imgH="508" progId="TCLayout.ActiveDocument.1">
                  <p:embed/>
                  <p:pic>
                    <p:nvPicPr>
                      <p:cNvPr id="5" name="think-cell data - do not delete" hidden="1">
                        <a:extLst>
                          <a:ext uri="{FF2B5EF4-FFF2-40B4-BE49-F238E27FC236}">
                            <a16:creationId xmlns:a16="http://schemas.microsoft.com/office/drawing/2014/main" id="{E7961E01-6832-DB0B-A0C5-25B9D4E244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-2 </a:t>
            </a:r>
            <a:r>
              <a:rPr kumimoji="1" lang="ja-JP" altLang="en-US" dirty="0"/>
              <a:t>コンテインメント</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919312495"/>
              </p:ext>
            </p:extLst>
          </p:nvPr>
        </p:nvGraphicFramePr>
        <p:xfrm>
          <a:off x="493217" y="1233186"/>
          <a:ext cx="5149508" cy="5401800"/>
        </p:xfrm>
        <a:graphic>
          <a:graphicData uri="http://schemas.openxmlformats.org/drawingml/2006/table">
            <a:tbl>
              <a:tblPr firstRow="1" bandRow="1">
                <a:tableStyleId>{5C22544A-7EE6-4342-B048-85BDC9FD1C3A}</a:tableStyleId>
              </a:tblPr>
              <a:tblGrid>
                <a:gridCol w="985847">
                  <a:extLst>
                    <a:ext uri="{9D8B030D-6E8A-4147-A177-3AD203B41FA5}">
                      <a16:colId xmlns:a16="http://schemas.microsoft.com/office/drawing/2014/main" val="2355062713"/>
                    </a:ext>
                  </a:extLst>
                </a:gridCol>
                <a:gridCol w="4163661">
                  <a:extLst>
                    <a:ext uri="{9D8B030D-6E8A-4147-A177-3AD203B41FA5}">
                      <a16:colId xmlns:a16="http://schemas.microsoft.com/office/drawing/2014/main" val="4294276706"/>
                    </a:ext>
                  </a:extLst>
                </a:gridCol>
              </a:tblGrid>
              <a:tr h="1870212">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コンテインメント（ホットアイルまたはコールドアイルを壁や天井で囲うこと、キャッピング）により、冷気と排熱を物理的に分離することで、空調効率が向上する。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電子機器から発生する排熱を逃がすための通り道がホットアイル、電子機器を冷却するための冷気の通り道がコールドアイルであり、排熱方向を揃えて両者が混ざり合うことを可能な限り防ぐことで、サーバーの効率的な冷却が可能となる。</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データセンターでは、コールドアイル側の温度をサービルレベルの合意事項に定められていることが多く、コールドアイル側の温度を一定に保つため、コールドアイル側を正圧に保つための風量増、温度低下のために空調電力を多く消費する。コンテインメントの導入により、風量・温度設定を適正にすることが可能になり、空調の消費電力を削減でき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63855"/>
                  </a:ext>
                </a:extLst>
              </a:tr>
              <a:tr h="335820">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空調機の消費電力を最大２０％削減可能（サプライヤーのカタログスペックより）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628158"/>
                  </a:ext>
                </a:extLst>
              </a:tr>
              <a:tr h="1451741">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388" indent="-179388">
                        <a:buFont typeface="Arial" panose="020B0604020202020204" pitchFamily="34" charset="0"/>
                        <a:buChar char="•"/>
                      </a:pPr>
                      <a:r>
                        <a:rPr kumimoji="1" lang="ja-JP" altLang="en-US" sz="1000" b="0" dirty="0">
                          <a:solidFill>
                            <a:schemeClr val="tx1"/>
                          </a:solidFill>
                        </a:rPr>
                        <a:t>既存のデータセンターにコンテインメント導入工事を行う場合、データセンターの稼働を一時的に停止する必要がある。ユーザーの同意取得が必要。</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工事不要で簡易にコンテインメントを実現する製品（マグネットによるコンテインメント設置やカーテンによる簡易な方法）もある。カーテン状のコンテインメントでは、ホットアイル</a:t>
                      </a:r>
                      <a:r>
                        <a:rPr kumimoji="1" lang="en-US" altLang="ja-JP" sz="1000" b="0" dirty="0">
                          <a:solidFill>
                            <a:schemeClr val="tx1"/>
                          </a:solidFill>
                        </a:rPr>
                        <a:t>/</a:t>
                      </a:r>
                      <a:r>
                        <a:rPr kumimoji="1" lang="ja-JP" altLang="en-US" sz="1000" b="0" dirty="0">
                          <a:solidFill>
                            <a:schemeClr val="tx1"/>
                          </a:solidFill>
                        </a:rPr>
                        <a:t>コールドアイル間の漏れが多く、ラック移動時等にさらに漏れが大きくなる等、温度維持に支障をきたす場合がある。</a:t>
                      </a:r>
                      <a:endParaRPr kumimoji="1" lang="en-US" altLang="ja-JP" sz="1000" b="0" dirty="0">
                        <a:solidFill>
                          <a:schemeClr val="tx1"/>
                        </a:solidFill>
                      </a:endParaRPr>
                    </a:p>
                    <a:p>
                      <a:pPr marL="179388" indent="-179388">
                        <a:buFont typeface="Arial" panose="020B0604020202020204" pitchFamily="34" charset="0"/>
                        <a:buChar char="•"/>
                      </a:pPr>
                      <a:r>
                        <a:rPr kumimoji="1" lang="ja-JP" altLang="en-US" sz="1000" b="0" dirty="0">
                          <a:solidFill>
                            <a:schemeClr val="tx1"/>
                          </a:solidFill>
                        </a:rPr>
                        <a:t>コンテインメント内部に消防設備を設置するよう消防当局より指導される場合があり、所轄の消防署に確認をする必要がある。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754290">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9388" indent="-179388">
                        <a:buFont typeface="Arial" panose="020B0604020202020204" pitchFamily="34" charset="0"/>
                        <a:buChar char="•"/>
                      </a:pPr>
                      <a:r>
                        <a:rPr kumimoji="1" lang="ja-JP" altLang="en-US" sz="1000" b="0">
                          <a:solidFill>
                            <a:schemeClr val="tx1"/>
                          </a:solidFill>
                        </a:rPr>
                        <a:t>データセンター空調システムの確認・サーバールームの確認後、最適なコンテインメントの検討を行い、受注生産を行う。製作期間は約</a:t>
                      </a:r>
                      <a:r>
                        <a:rPr kumimoji="1" lang="en-US" altLang="ja-JP" sz="1000" b="0">
                          <a:solidFill>
                            <a:schemeClr val="tx1"/>
                          </a:solidFill>
                        </a:rPr>
                        <a:t>2.5</a:t>
                      </a:r>
                      <a:r>
                        <a:rPr kumimoji="1" lang="ja-JP" altLang="en-US" sz="1000" b="0">
                          <a:solidFill>
                            <a:schemeClr val="tx1"/>
                          </a:solidFill>
                        </a:rPr>
                        <a:t>ヶ月で、別途設置工事の期間も必要。</a:t>
                      </a:r>
                      <a:endParaRPr kumimoji="1" lang="en-US" altLang="ja-JP" sz="1000" b="0">
                        <a:solidFill>
                          <a:schemeClr val="tx1"/>
                        </a:solidFill>
                      </a:endParaRPr>
                    </a:p>
                    <a:p>
                      <a:pPr marL="179388" indent="-179388">
                        <a:buFont typeface="Arial" panose="020B0604020202020204" pitchFamily="34" charset="0"/>
                        <a:buChar char="•"/>
                      </a:pPr>
                      <a:r>
                        <a:rPr kumimoji="1" lang="ja-JP" altLang="en-US" sz="1000" b="0">
                          <a:solidFill>
                            <a:schemeClr val="tx1"/>
                          </a:solidFill>
                        </a:rPr>
                        <a:t>既存のラックに数分で取り付け可能としている後付け簡易コンテインメント製品もある。</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196330">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サーバー室内の大きさや環境により異なるため、都度見積もり</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r h="475310">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NTT</a:t>
                      </a:r>
                      <a:r>
                        <a:rPr kumimoji="1" lang="ja-JP" altLang="en-US" sz="1000" b="0" dirty="0">
                          <a:solidFill>
                            <a:schemeClr val="tx1"/>
                          </a:solidFill>
                        </a:rPr>
                        <a:t>ファシリティーズ、日東工業、篠原電機、高砂熱学　など</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（後付可能な簡易コンテインメント）</a:t>
                      </a:r>
                      <a:r>
                        <a:rPr kumimoji="1" lang="en-US" altLang="ja-JP" sz="1000" b="0" dirty="0" err="1">
                          <a:solidFill>
                            <a:schemeClr val="tx1"/>
                          </a:solidFill>
                        </a:rPr>
                        <a:t>Upsite</a:t>
                      </a:r>
                      <a:r>
                        <a:rPr kumimoji="1" lang="en-US" altLang="ja-JP" sz="1000" b="0" dirty="0">
                          <a:solidFill>
                            <a:schemeClr val="tx1"/>
                          </a:solidFill>
                        </a:rPr>
                        <a:t> Technologies</a:t>
                      </a:r>
                      <a:r>
                        <a:rPr kumimoji="1" lang="ja-JP" altLang="en-US" sz="1000" b="0" dirty="0">
                          <a:solidFill>
                            <a:schemeClr val="tx1"/>
                          </a:solidFill>
                        </a:rPr>
                        <a:t>、バーテック　など</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560319"/>
                  </a:ext>
                </a:extLst>
              </a:tr>
            </a:tbl>
          </a:graphicData>
        </a:graphic>
      </p:graphicFrame>
      <p:cxnSp>
        <p:nvCxnSpPr>
          <p:cNvPr id="30" name="直線コネクタ 29">
            <a:extLst>
              <a:ext uri="{FF2B5EF4-FFF2-40B4-BE49-F238E27FC236}">
                <a16:creationId xmlns:a16="http://schemas.microsoft.com/office/drawing/2014/main" id="{5A7737F3-C69F-8D46-2CCA-E5982B177171}"/>
              </a:ext>
            </a:extLst>
          </p:cNvPr>
          <p:cNvCxnSpPr>
            <a:cxnSpLocks/>
          </p:cNvCxnSpPr>
          <p:nvPr/>
        </p:nvCxnSpPr>
        <p:spPr>
          <a:xfrm>
            <a:off x="5889104" y="4846389"/>
            <a:ext cx="3362471"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C36B13F-10FD-22DD-F76F-274E15A6A335}"/>
              </a:ext>
            </a:extLst>
          </p:cNvPr>
          <p:cNvSpPr/>
          <p:nvPr/>
        </p:nvSpPr>
        <p:spPr>
          <a:xfrm>
            <a:off x="6247134" y="3808245"/>
            <a:ext cx="396044" cy="91032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37" name="直線コネクタ 36">
            <a:extLst>
              <a:ext uri="{FF2B5EF4-FFF2-40B4-BE49-F238E27FC236}">
                <a16:creationId xmlns:a16="http://schemas.microsoft.com/office/drawing/2014/main" id="{03B9E27D-9752-3F85-3B79-65B32275F906}"/>
              </a:ext>
            </a:extLst>
          </p:cNvPr>
          <p:cNvCxnSpPr>
            <a:cxnSpLocks/>
          </p:cNvCxnSpPr>
          <p:nvPr/>
        </p:nvCxnSpPr>
        <p:spPr>
          <a:xfrm flipV="1">
            <a:off x="6247134" y="353780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42215CC5-8F63-468C-ADEA-3DC7829EEF66}"/>
              </a:ext>
            </a:extLst>
          </p:cNvPr>
          <p:cNvCxnSpPr/>
          <p:nvPr/>
        </p:nvCxnSpPr>
        <p:spPr>
          <a:xfrm>
            <a:off x="6841196" y="3537804"/>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37ACD25-C83E-774A-EBD9-47E062694D41}"/>
              </a:ext>
            </a:extLst>
          </p:cNvPr>
          <p:cNvCxnSpPr>
            <a:cxnSpLocks/>
          </p:cNvCxnSpPr>
          <p:nvPr/>
        </p:nvCxnSpPr>
        <p:spPr>
          <a:xfrm>
            <a:off x="6445152" y="3537804"/>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F35B364F-242E-6F5E-25F9-5455D5C1853C}"/>
              </a:ext>
            </a:extLst>
          </p:cNvPr>
          <p:cNvSpPr/>
          <p:nvPr/>
        </p:nvSpPr>
        <p:spPr>
          <a:xfrm>
            <a:off x="6651860" y="3809639"/>
            <a:ext cx="1271861" cy="910326"/>
          </a:xfrm>
          <a:prstGeom prst="rect">
            <a:avLst/>
          </a:prstGeom>
          <a:solidFill>
            <a:schemeClr val="bg2">
              <a:alpha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75" name="直線コネクタ 74">
            <a:extLst>
              <a:ext uri="{FF2B5EF4-FFF2-40B4-BE49-F238E27FC236}">
                <a16:creationId xmlns:a16="http://schemas.microsoft.com/office/drawing/2014/main" id="{1DD9D938-A6B1-D748-802E-9ED011487476}"/>
              </a:ext>
            </a:extLst>
          </p:cNvPr>
          <p:cNvCxnSpPr>
            <a:cxnSpLocks/>
          </p:cNvCxnSpPr>
          <p:nvPr/>
        </p:nvCxnSpPr>
        <p:spPr>
          <a:xfrm flipV="1">
            <a:off x="6643174" y="353780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1A23141-8CA3-B2FD-09D1-44FE49574C5E}"/>
              </a:ext>
            </a:extLst>
          </p:cNvPr>
          <p:cNvCxnSpPr>
            <a:cxnSpLocks/>
          </p:cNvCxnSpPr>
          <p:nvPr/>
        </p:nvCxnSpPr>
        <p:spPr>
          <a:xfrm flipV="1">
            <a:off x="6651860" y="44512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251B0E5B-17C3-140C-F055-A6300D21EC13}"/>
              </a:ext>
            </a:extLst>
          </p:cNvPr>
          <p:cNvCxnSpPr>
            <a:cxnSpLocks/>
          </p:cNvCxnSpPr>
          <p:nvPr/>
        </p:nvCxnSpPr>
        <p:spPr>
          <a:xfrm flipV="1">
            <a:off x="6441726" y="326820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6201F58D-9CEE-84B2-B102-48DDA76CE6C0}"/>
              </a:ext>
            </a:extLst>
          </p:cNvPr>
          <p:cNvCxnSpPr/>
          <p:nvPr/>
        </p:nvCxnSpPr>
        <p:spPr>
          <a:xfrm>
            <a:off x="7035788" y="3268206"/>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F6F53E8-682E-8382-02B3-AD3ED99A0C79}"/>
              </a:ext>
            </a:extLst>
          </p:cNvPr>
          <p:cNvCxnSpPr>
            <a:cxnSpLocks/>
          </p:cNvCxnSpPr>
          <p:nvPr/>
        </p:nvCxnSpPr>
        <p:spPr>
          <a:xfrm>
            <a:off x="6639744" y="3268206"/>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0F01E58C-A29D-01A7-CAA2-8F11FE1F323C}"/>
              </a:ext>
            </a:extLst>
          </p:cNvPr>
          <p:cNvCxnSpPr>
            <a:cxnSpLocks/>
          </p:cNvCxnSpPr>
          <p:nvPr/>
        </p:nvCxnSpPr>
        <p:spPr>
          <a:xfrm flipV="1">
            <a:off x="6837766" y="326820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4CEE94A4-CB0A-50D9-DA99-73DCE11CAE09}"/>
              </a:ext>
            </a:extLst>
          </p:cNvPr>
          <p:cNvCxnSpPr>
            <a:cxnSpLocks/>
          </p:cNvCxnSpPr>
          <p:nvPr/>
        </p:nvCxnSpPr>
        <p:spPr>
          <a:xfrm flipV="1">
            <a:off x="6846452" y="418161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2" name="直線コネクタ 81">
            <a:extLst>
              <a:ext uri="{FF2B5EF4-FFF2-40B4-BE49-F238E27FC236}">
                <a16:creationId xmlns:a16="http://schemas.microsoft.com/office/drawing/2014/main" id="{2653769B-E147-0828-E155-2000D7FC0CAF}"/>
              </a:ext>
            </a:extLst>
          </p:cNvPr>
          <p:cNvCxnSpPr>
            <a:cxnSpLocks/>
          </p:cNvCxnSpPr>
          <p:nvPr/>
        </p:nvCxnSpPr>
        <p:spPr>
          <a:xfrm flipV="1">
            <a:off x="6641707" y="29986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56AB415B-4448-EACE-3A44-819CEEC31CAC}"/>
              </a:ext>
            </a:extLst>
          </p:cNvPr>
          <p:cNvCxnSpPr/>
          <p:nvPr/>
        </p:nvCxnSpPr>
        <p:spPr>
          <a:xfrm>
            <a:off x="7235769" y="2998608"/>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75B6380-9834-6ACC-B1F8-6AED5D91B51C}"/>
              </a:ext>
            </a:extLst>
          </p:cNvPr>
          <p:cNvCxnSpPr>
            <a:cxnSpLocks/>
          </p:cNvCxnSpPr>
          <p:nvPr/>
        </p:nvCxnSpPr>
        <p:spPr>
          <a:xfrm>
            <a:off x="6839725" y="2998608"/>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17F6D8E-D197-B1F9-0E5B-808FA9A751E0}"/>
              </a:ext>
            </a:extLst>
          </p:cNvPr>
          <p:cNvCxnSpPr>
            <a:cxnSpLocks/>
          </p:cNvCxnSpPr>
          <p:nvPr/>
        </p:nvCxnSpPr>
        <p:spPr>
          <a:xfrm flipV="1">
            <a:off x="7037747" y="299860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0D1E9029-B343-C50E-5475-750C614735B7}"/>
              </a:ext>
            </a:extLst>
          </p:cNvPr>
          <p:cNvCxnSpPr>
            <a:cxnSpLocks/>
          </p:cNvCxnSpPr>
          <p:nvPr/>
        </p:nvCxnSpPr>
        <p:spPr>
          <a:xfrm flipV="1">
            <a:off x="7046433" y="391201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0FD9E74-D416-8AAC-C7E6-284EE1D51323}"/>
              </a:ext>
            </a:extLst>
          </p:cNvPr>
          <p:cNvCxnSpPr>
            <a:cxnSpLocks/>
          </p:cNvCxnSpPr>
          <p:nvPr/>
        </p:nvCxnSpPr>
        <p:spPr>
          <a:xfrm flipV="1">
            <a:off x="6844873" y="272154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E272736D-D6A3-BE27-0EDD-ACCCD12A7D05}"/>
              </a:ext>
            </a:extLst>
          </p:cNvPr>
          <p:cNvCxnSpPr/>
          <p:nvPr/>
        </p:nvCxnSpPr>
        <p:spPr>
          <a:xfrm>
            <a:off x="7438935" y="2721542"/>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6A7149-6564-6AD3-CA94-01754CC07E89}"/>
              </a:ext>
            </a:extLst>
          </p:cNvPr>
          <p:cNvCxnSpPr>
            <a:cxnSpLocks/>
          </p:cNvCxnSpPr>
          <p:nvPr/>
        </p:nvCxnSpPr>
        <p:spPr>
          <a:xfrm>
            <a:off x="7042891" y="2721542"/>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C5234E3-9522-3EC6-F678-205614A04E8A}"/>
              </a:ext>
            </a:extLst>
          </p:cNvPr>
          <p:cNvCxnSpPr>
            <a:cxnSpLocks/>
          </p:cNvCxnSpPr>
          <p:nvPr/>
        </p:nvCxnSpPr>
        <p:spPr>
          <a:xfrm flipV="1">
            <a:off x="7240913" y="272154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9717645A-0AC7-6F10-CE27-AB3333F24CDF}"/>
              </a:ext>
            </a:extLst>
          </p:cNvPr>
          <p:cNvCxnSpPr>
            <a:cxnSpLocks/>
          </p:cNvCxnSpPr>
          <p:nvPr/>
        </p:nvCxnSpPr>
        <p:spPr>
          <a:xfrm flipV="1">
            <a:off x="7249599" y="363494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DBFFC5F6-3B4C-6262-7D81-0D5FAF277EC8}"/>
              </a:ext>
            </a:extLst>
          </p:cNvPr>
          <p:cNvSpPr/>
          <p:nvPr/>
        </p:nvSpPr>
        <p:spPr>
          <a:xfrm>
            <a:off x="7928977" y="3805167"/>
            <a:ext cx="396044" cy="91032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93" name="直線コネクタ 92">
            <a:extLst>
              <a:ext uri="{FF2B5EF4-FFF2-40B4-BE49-F238E27FC236}">
                <a16:creationId xmlns:a16="http://schemas.microsoft.com/office/drawing/2014/main" id="{14585C04-0B06-AE7A-FC5E-059BB7353AC1}"/>
              </a:ext>
            </a:extLst>
          </p:cNvPr>
          <p:cNvCxnSpPr>
            <a:cxnSpLocks/>
          </p:cNvCxnSpPr>
          <p:nvPr/>
        </p:nvCxnSpPr>
        <p:spPr>
          <a:xfrm flipV="1">
            <a:off x="7928977" y="353472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FFD38CB4-96DD-B684-CF53-2F93B91DBD21}"/>
              </a:ext>
            </a:extLst>
          </p:cNvPr>
          <p:cNvCxnSpPr/>
          <p:nvPr/>
        </p:nvCxnSpPr>
        <p:spPr>
          <a:xfrm>
            <a:off x="8523039" y="3534726"/>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28C16786-8BA0-72FF-5219-4E2E262F02B5}"/>
              </a:ext>
            </a:extLst>
          </p:cNvPr>
          <p:cNvCxnSpPr>
            <a:cxnSpLocks/>
          </p:cNvCxnSpPr>
          <p:nvPr/>
        </p:nvCxnSpPr>
        <p:spPr>
          <a:xfrm>
            <a:off x="8126995" y="3534726"/>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476CD059-CE15-9E53-0322-B08BF70BA21E}"/>
              </a:ext>
            </a:extLst>
          </p:cNvPr>
          <p:cNvCxnSpPr>
            <a:cxnSpLocks/>
          </p:cNvCxnSpPr>
          <p:nvPr/>
        </p:nvCxnSpPr>
        <p:spPr>
          <a:xfrm flipV="1">
            <a:off x="8325017" y="3534726"/>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CCC7ACB2-1FA6-59C2-FF86-35E437B07D4B}"/>
              </a:ext>
            </a:extLst>
          </p:cNvPr>
          <p:cNvCxnSpPr>
            <a:cxnSpLocks/>
          </p:cNvCxnSpPr>
          <p:nvPr/>
        </p:nvCxnSpPr>
        <p:spPr>
          <a:xfrm flipV="1">
            <a:off x="8333703" y="44481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9463F980-7F20-2A93-259B-34EC3E1B6AB0}"/>
              </a:ext>
            </a:extLst>
          </p:cNvPr>
          <p:cNvCxnSpPr>
            <a:cxnSpLocks/>
          </p:cNvCxnSpPr>
          <p:nvPr/>
        </p:nvCxnSpPr>
        <p:spPr>
          <a:xfrm flipV="1">
            <a:off x="8123569" y="326512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0E0587D1-18B6-9F17-194B-0EEEE6C8BF9B}"/>
              </a:ext>
            </a:extLst>
          </p:cNvPr>
          <p:cNvCxnSpPr/>
          <p:nvPr/>
        </p:nvCxnSpPr>
        <p:spPr>
          <a:xfrm>
            <a:off x="8717631" y="3265128"/>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01A4C4E-9780-EFD2-E57B-C3D39D1854F7}"/>
              </a:ext>
            </a:extLst>
          </p:cNvPr>
          <p:cNvCxnSpPr>
            <a:cxnSpLocks/>
          </p:cNvCxnSpPr>
          <p:nvPr/>
        </p:nvCxnSpPr>
        <p:spPr>
          <a:xfrm>
            <a:off x="8321587" y="3265128"/>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BB2EA4EA-1C75-614B-3833-F02DEB12CA74}"/>
              </a:ext>
            </a:extLst>
          </p:cNvPr>
          <p:cNvCxnSpPr>
            <a:cxnSpLocks/>
          </p:cNvCxnSpPr>
          <p:nvPr/>
        </p:nvCxnSpPr>
        <p:spPr>
          <a:xfrm flipV="1">
            <a:off x="8519609" y="326512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7417B4A7-96CF-1CEE-78C9-0524367B67D4}"/>
              </a:ext>
            </a:extLst>
          </p:cNvPr>
          <p:cNvCxnSpPr>
            <a:cxnSpLocks/>
          </p:cNvCxnSpPr>
          <p:nvPr/>
        </p:nvCxnSpPr>
        <p:spPr>
          <a:xfrm flipV="1">
            <a:off x="8528295" y="4178532"/>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2A98090A-22FB-06F8-4E45-5380A3E93AFA}"/>
              </a:ext>
            </a:extLst>
          </p:cNvPr>
          <p:cNvCxnSpPr>
            <a:cxnSpLocks/>
          </p:cNvCxnSpPr>
          <p:nvPr/>
        </p:nvCxnSpPr>
        <p:spPr>
          <a:xfrm flipV="1">
            <a:off x="8323550" y="29955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09EFFB96-EB23-1806-DF5D-858371FFE983}"/>
              </a:ext>
            </a:extLst>
          </p:cNvPr>
          <p:cNvCxnSpPr/>
          <p:nvPr/>
        </p:nvCxnSpPr>
        <p:spPr>
          <a:xfrm>
            <a:off x="8917612" y="2995530"/>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CFBA2DD9-59C7-73AA-52AD-BABCDE89CBE7}"/>
              </a:ext>
            </a:extLst>
          </p:cNvPr>
          <p:cNvCxnSpPr>
            <a:cxnSpLocks/>
          </p:cNvCxnSpPr>
          <p:nvPr/>
        </p:nvCxnSpPr>
        <p:spPr>
          <a:xfrm>
            <a:off x="8521568" y="2995530"/>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7CBEFF-B0B5-A8A6-BE83-86574715898A}"/>
              </a:ext>
            </a:extLst>
          </p:cNvPr>
          <p:cNvCxnSpPr>
            <a:cxnSpLocks/>
          </p:cNvCxnSpPr>
          <p:nvPr/>
        </p:nvCxnSpPr>
        <p:spPr>
          <a:xfrm flipV="1">
            <a:off x="8719590" y="2995530"/>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4FB08AF2-78DD-987F-8B65-43FEC4C624B6}"/>
              </a:ext>
            </a:extLst>
          </p:cNvPr>
          <p:cNvCxnSpPr>
            <a:cxnSpLocks/>
          </p:cNvCxnSpPr>
          <p:nvPr/>
        </p:nvCxnSpPr>
        <p:spPr>
          <a:xfrm flipV="1">
            <a:off x="8728276" y="390893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直線コネクタ 107">
            <a:extLst>
              <a:ext uri="{FF2B5EF4-FFF2-40B4-BE49-F238E27FC236}">
                <a16:creationId xmlns:a16="http://schemas.microsoft.com/office/drawing/2014/main" id="{6F18B8F7-DC7F-FBE0-0600-3738814A67EE}"/>
              </a:ext>
            </a:extLst>
          </p:cNvPr>
          <p:cNvCxnSpPr>
            <a:cxnSpLocks/>
          </p:cNvCxnSpPr>
          <p:nvPr/>
        </p:nvCxnSpPr>
        <p:spPr>
          <a:xfrm flipV="1">
            <a:off x="8526716" y="271846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直線コネクタ 108">
            <a:extLst>
              <a:ext uri="{FF2B5EF4-FFF2-40B4-BE49-F238E27FC236}">
                <a16:creationId xmlns:a16="http://schemas.microsoft.com/office/drawing/2014/main" id="{09A074BC-005A-0724-0E2E-30008BFCE212}"/>
              </a:ext>
            </a:extLst>
          </p:cNvPr>
          <p:cNvCxnSpPr/>
          <p:nvPr/>
        </p:nvCxnSpPr>
        <p:spPr>
          <a:xfrm>
            <a:off x="9120778" y="2718464"/>
            <a:ext cx="0" cy="909024"/>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86A1ABC2-54E2-559E-CE87-16F681E9738C}"/>
              </a:ext>
            </a:extLst>
          </p:cNvPr>
          <p:cNvCxnSpPr>
            <a:cxnSpLocks/>
          </p:cNvCxnSpPr>
          <p:nvPr/>
        </p:nvCxnSpPr>
        <p:spPr>
          <a:xfrm>
            <a:off x="8724734" y="2718464"/>
            <a:ext cx="396044"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2B7CA06-89D3-619A-E3C4-BB2C9DC67B11}"/>
              </a:ext>
            </a:extLst>
          </p:cNvPr>
          <p:cNvCxnSpPr>
            <a:cxnSpLocks/>
          </p:cNvCxnSpPr>
          <p:nvPr/>
        </p:nvCxnSpPr>
        <p:spPr>
          <a:xfrm flipV="1">
            <a:off x="8922756" y="2718464"/>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2" name="直線コネクタ 111">
            <a:extLst>
              <a:ext uri="{FF2B5EF4-FFF2-40B4-BE49-F238E27FC236}">
                <a16:creationId xmlns:a16="http://schemas.microsoft.com/office/drawing/2014/main" id="{E559CA8D-B9C2-E1B9-DDC4-251725138731}"/>
              </a:ext>
            </a:extLst>
          </p:cNvPr>
          <p:cNvCxnSpPr>
            <a:cxnSpLocks/>
          </p:cNvCxnSpPr>
          <p:nvPr/>
        </p:nvCxnSpPr>
        <p:spPr>
          <a:xfrm flipV="1">
            <a:off x="8931442" y="3631868"/>
            <a:ext cx="198022" cy="2704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平行四辺形 30">
            <a:extLst>
              <a:ext uri="{FF2B5EF4-FFF2-40B4-BE49-F238E27FC236}">
                <a16:creationId xmlns:a16="http://schemas.microsoft.com/office/drawing/2014/main" id="{4C5FD4D6-B27A-3466-F710-87B77ED49C62}"/>
              </a:ext>
            </a:extLst>
          </p:cNvPr>
          <p:cNvSpPr/>
          <p:nvPr/>
        </p:nvSpPr>
        <p:spPr>
          <a:xfrm>
            <a:off x="6672993" y="2728168"/>
            <a:ext cx="2044638" cy="1068688"/>
          </a:xfrm>
          <a:prstGeom prst="parallelogram">
            <a:avLst>
              <a:gd name="adj" fmla="val 72263"/>
            </a:avLst>
          </a:prstGeom>
          <a:solidFill>
            <a:schemeClr val="bg2">
              <a:alpha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cxnSp>
        <p:nvCxnSpPr>
          <p:cNvPr id="115" name="直線コネクタ 114">
            <a:extLst>
              <a:ext uri="{FF2B5EF4-FFF2-40B4-BE49-F238E27FC236}">
                <a16:creationId xmlns:a16="http://schemas.microsoft.com/office/drawing/2014/main" id="{688C1FA7-8259-0F0B-0841-23CEE3B375EB}"/>
              </a:ext>
            </a:extLst>
          </p:cNvPr>
          <p:cNvCxnSpPr>
            <a:cxnSpLocks/>
          </p:cNvCxnSpPr>
          <p:nvPr/>
        </p:nvCxnSpPr>
        <p:spPr>
          <a:xfrm>
            <a:off x="5889104" y="5062413"/>
            <a:ext cx="3362471"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08CF9DB7-9BD0-2874-BAC7-5D21BAF19FCE}"/>
              </a:ext>
            </a:extLst>
          </p:cNvPr>
          <p:cNvCxnSpPr>
            <a:cxnSpLocks/>
          </p:cNvCxnSpPr>
          <p:nvPr/>
        </p:nvCxnSpPr>
        <p:spPr>
          <a:xfrm flipV="1">
            <a:off x="9251575" y="4260330"/>
            <a:ext cx="481356" cy="586059"/>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D3F0A039-CF29-5C74-6FEC-759B20305FDE}"/>
              </a:ext>
            </a:extLst>
          </p:cNvPr>
          <p:cNvCxnSpPr>
            <a:cxnSpLocks/>
          </p:cNvCxnSpPr>
          <p:nvPr/>
        </p:nvCxnSpPr>
        <p:spPr>
          <a:xfrm flipV="1">
            <a:off x="9260257" y="4476354"/>
            <a:ext cx="481356" cy="586059"/>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矢印: 右 134">
            <a:extLst>
              <a:ext uri="{FF2B5EF4-FFF2-40B4-BE49-F238E27FC236}">
                <a16:creationId xmlns:a16="http://schemas.microsoft.com/office/drawing/2014/main" id="{F2EA098C-3B57-508D-0F76-7176F3BAD9BD}"/>
              </a:ext>
            </a:extLst>
          </p:cNvPr>
          <p:cNvSpPr/>
          <p:nvPr/>
        </p:nvSpPr>
        <p:spPr>
          <a:xfrm>
            <a:off x="8811632" y="3111024"/>
            <a:ext cx="584440" cy="57754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6" name="矢印: 右 135">
            <a:extLst>
              <a:ext uri="{FF2B5EF4-FFF2-40B4-BE49-F238E27FC236}">
                <a16:creationId xmlns:a16="http://schemas.microsoft.com/office/drawing/2014/main" id="{6FB9B97F-46A6-B5CC-135C-498D8427A9AE}"/>
              </a:ext>
            </a:extLst>
          </p:cNvPr>
          <p:cNvSpPr/>
          <p:nvPr/>
        </p:nvSpPr>
        <p:spPr>
          <a:xfrm flipH="1">
            <a:off x="5975596" y="3086100"/>
            <a:ext cx="511668" cy="57754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7" name="矢印: 上 136">
            <a:extLst>
              <a:ext uri="{FF2B5EF4-FFF2-40B4-BE49-F238E27FC236}">
                <a16:creationId xmlns:a16="http://schemas.microsoft.com/office/drawing/2014/main" id="{D9B2D01E-DD68-3EEA-3B81-D364975E6DBF}"/>
              </a:ext>
            </a:extLst>
          </p:cNvPr>
          <p:cNvSpPr/>
          <p:nvPr/>
        </p:nvSpPr>
        <p:spPr>
          <a:xfrm>
            <a:off x="7058004" y="4401730"/>
            <a:ext cx="526968" cy="420608"/>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noAutofit/>
          </a:bodyPr>
          <a:lstStyle/>
          <a:p>
            <a:pPr algn="l">
              <a:lnSpc>
                <a:spcPct val="130000"/>
              </a:lnSpc>
              <a:spcAft>
                <a:spcPts val="1200"/>
              </a:spcAft>
            </a:pPr>
            <a:endParaRPr kumimoji="0" lang="ja-JP" altLang="en-US" sz="2000" i="0" u="none" strike="noStrike" cap="none" normalizeH="0" baseline="0">
              <a:ln>
                <a:noFill/>
              </a:ln>
              <a:solidFill>
                <a:schemeClr val="tx1"/>
              </a:solidFill>
              <a:effectLst/>
              <a:latin typeface="+mn-ea"/>
            </a:endParaRPr>
          </a:p>
        </p:txBody>
      </p:sp>
      <p:sp>
        <p:nvSpPr>
          <p:cNvPr id="138" name="テキスト ボックス 137">
            <a:extLst>
              <a:ext uri="{FF2B5EF4-FFF2-40B4-BE49-F238E27FC236}">
                <a16:creationId xmlns:a16="http://schemas.microsoft.com/office/drawing/2014/main" id="{2EE1B887-7160-3292-338E-19D6C7F86C9B}"/>
              </a:ext>
            </a:extLst>
          </p:cNvPr>
          <p:cNvSpPr txBox="1"/>
          <p:nvPr/>
        </p:nvSpPr>
        <p:spPr>
          <a:xfrm>
            <a:off x="6767309" y="2276872"/>
            <a:ext cx="966824" cy="400110"/>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rgbClr val="000000"/>
                </a:solidFill>
              </a:rPr>
              <a:t>サーバー</a:t>
            </a:r>
            <a:br>
              <a:rPr kumimoji="1" lang="en-US" altLang="ja-JP" sz="1000">
                <a:solidFill>
                  <a:srgbClr val="000000"/>
                </a:solidFill>
              </a:rPr>
            </a:br>
            <a:r>
              <a:rPr kumimoji="1" lang="ja-JP" altLang="en-US" sz="1000">
                <a:solidFill>
                  <a:srgbClr val="000000"/>
                </a:solidFill>
              </a:rPr>
              <a:t>ラック</a:t>
            </a:r>
          </a:p>
        </p:txBody>
      </p:sp>
      <p:sp>
        <p:nvSpPr>
          <p:cNvPr id="139" name="テキスト ボックス 138">
            <a:extLst>
              <a:ext uri="{FF2B5EF4-FFF2-40B4-BE49-F238E27FC236}">
                <a16:creationId xmlns:a16="http://schemas.microsoft.com/office/drawing/2014/main" id="{E53DFD95-3F6B-4D4A-7395-84B1EE7C004A}"/>
              </a:ext>
            </a:extLst>
          </p:cNvPr>
          <p:cNvSpPr txBox="1"/>
          <p:nvPr/>
        </p:nvSpPr>
        <p:spPr>
          <a:xfrm>
            <a:off x="7114416" y="4843503"/>
            <a:ext cx="4813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000000"/>
                </a:solidFill>
              </a:rPr>
              <a:t>二重床</a:t>
            </a:r>
          </a:p>
        </p:txBody>
      </p:sp>
      <p:sp>
        <p:nvSpPr>
          <p:cNvPr id="141" name="テキスト ボックス 140">
            <a:extLst>
              <a:ext uri="{FF2B5EF4-FFF2-40B4-BE49-F238E27FC236}">
                <a16:creationId xmlns:a16="http://schemas.microsoft.com/office/drawing/2014/main" id="{B7C961C6-369D-65A9-B7F1-C83F291F05EB}"/>
              </a:ext>
            </a:extLst>
          </p:cNvPr>
          <p:cNvSpPr txBox="1"/>
          <p:nvPr/>
        </p:nvSpPr>
        <p:spPr>
          <a:xfrm>
            <a:off x="8547041" y="2290080"/>
            <a:ext cx="966824" cy="400110"/>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rgbClr val="000000"/>
                </a:solidFill>
              </a:rPr>
              <a:t>サーバー</a:t>
            </a:r>
            <a:br>
              <a:rPr kumimoji="1" lang="en-US" altLang="ja-JP" sz="1000">
                <a:solidFill>
                  <a:srgbClr val="000000"/>
                </a:solidFill>
              </a:rPr>
            </a:br>
            <a:r>
              <a:rPr kumimoji="1" lang="ja-JP" altLang="en-US" sz="1000">
                <a:solidFill>
                  <a:srgbClr val="000000"/>
                </a:solidFill>
              </a:rPr>
              <a:t>ラック</a:t>
            </a:r>
          </a:p>
        </p:txBody>
      </p:sp>
      <p:sp>
        <p:nvSpPr>
          <p:cNvPr id="142" name="テキスト ボックス 141">
            <a:extLst>
              <a:ext uri="{FF2B5EF4-FFF2-40B4-BE49-F238E27FC236}">
                <a16:creationId xmlns:a16="http://schemas.microsoft.com/office/drawing/2014/main" id="{CEFA1AD4-B572-3D27-DD58-727B9BE7716A}"/>
              </a:ext>
            </a:extLst>
          </p:cNvPr>
          <p:cNvSpPr txBox="1"/>
          <p:nvPr/>
        </p:nvSpPr>
        <p:spPr>
          <a:xfrm>
            <a:off x="7584972" y="2367232"/>
            <a:ext cx="966824" cy="200055"/>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000">
                <a:solidFill>
                  <a:schemeClr val="tx2"/>
                </a:solidFill>
              </a:rPr>
              <a:t>コンテインメント</a:t>
            </a:r>
          </a:p>
        </p:txBody>
      </p:sp>
      <p:sp>
        <p:nvSpPr>
          <p:cNvPr id="143" name="テキスト ボックス 142">
            <a:extLst>
              <a:ext uri="{FF2B5EF4-FFF2-40B4-BE49-F238E27FC236}">
                <a16:creationId xmlns:a16="http://schemas.microsoft.com/office/drawing/2014/main" id="{1665B6FE-6895-35DF-CE4E-2DB15D6E6CCE}"/>
              </a:ext>
            </a:extLst>
          </p:cNvPr>
          <p:cNvSpPr txBox="1"/>
          <p:nvPr/>
        </p:nvSpPr>
        <p:spPr>
          <a:xfrm>
            <a:off x="6778666" y="4095712"/>
            <a:ext cx="1085645" cy="240066"/>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chemeClr val="tx2"/>
                </a:solidFill>
              </a:rPr>
              <a:t>コールドアイル</a:t>
            </a:r>
          </a:p>
        </p:txBody>
      </p:sp>
      <p:sp>
        <p:nvSpPr>
          <p:cNvPr id="144" name="テキスト ボックス 143">
            <a:extLst>
              <a:ext uri="{FF2B5EF4-FFF2-40B4-BE49-F238E27FC236}">
                <a16:creationId xmlns:a16="http://schemas.microsoft.com/office/drawing/2014/main" id="{20730EE6-31EC-A846-ACE2-81947EFBDFC1}"/>
              </a:ext>
            </a:extLst>
          </p:cNvPr>
          <p:cNvSpPr txBox="1"/>
          <p:nvPr/>
        </p:nvSpPr>
        <p:spPr>
          <a:xfrm>
            <a:off x="8928869" y="3943022"/>
            <a:ext cx="727946" cy="480131"/>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rgbClr val="C00000"/>
                </a:solidFill>
              </a:rPr>
              <a:t>ホット</a:t>
            </a:r>
            <a:br>
              <a:rPr kumimoji="1" lang="en-US" altLang="ja-JP" sz="1200" b="1">
                <a:solidFill>
                  <a:srgbClr val="C00000"/>
                </a:solidFill>
              </a:rPr>
            </a:br>
            <a:r>
              <a:rPr kumimoji="1" lang="ja-JP" altLang="en-US" sz="1200" b="1">
                <a:solidFill>
                  <a:srgbClr val="C00000"/>
                </a:solidFill>
              </a:rPr>
              <a:t>アイル</a:t>
            </a:r>
          </a:p>
        </p:txBody>
      </p:sp>
      <p:sp>
        <p:nvSpPr>
          <p:cNvPr id="146" name="テキスト ボックス 145">
            <a:extLst>
              <a:ext uri="{FF2B5EF4-FFF2-40B4-BE49-F238E27FC236}">
                <a16:creationId xmlns:a16="http://schemas.microsoft.com/office/drawing/2014/main" id="{F43C25F7-0741-8BFF-464B-CEB3F2DB192F}"/>
              </a:ext>
            </a:extLst>
          </p:cNvPr>
          <p:cNvSpPr txBox="1"/>
          <p:nvPr/>
        </p:nvSpPr>
        <p:spPr>
          <a:xfrm>
            <a:off x="5581392" y="3934086"/>
            <a:ext cx="727946" cy="480131"/>
          </a:xfrm>
          <a:prstGeom prst="rect">
            <a:avLst/>
          </a:prstGeom>
          <a:noFill/>
        </p:spPr>
        <p:txBody>
          <a:bodyPr wrap="square" lIns="0" tIns="0" rIns="0" bIns="0" rtlCol="0">
            <a:spAutoFit/>
          </a:bodyPr>
          <a:lstStyle/>
          <a:p>
            <a:pPr algn="ctr" defTabSz="685800" fontAlgn="ctr">
              <a:lnSpc>
                <a:spcPct val="130000"/>
              </a:lnSpc>
              <a:spcAft>
                <a:spcPts val="1200"/>
              </a:spcAft>
              <a:buClr>
                <a:srgbClr val="003B83"/>
              </a:buClr>
              <a:buSzPct val="100000"/>
            </a:pPr>
            <a:r>
              <a:rPr kumimoji="1" lang="ja-JP" altLang="en-US" sz="1200" b="1">
                <a:solidFill>
                  <a:srgbClr val="C00000"/>
                </a:solidFill>
              </a:rPr>
              <a:t>ホット</a:t>
            </a:r>
            <a:br>
              <a:rPr kumimoji="1" lang="en-US" altLang="ja-JP" sz="1200" b="1">
                <a:solidFill>
                  <a:srgbClr val="C00000"/>
                </a:solidFill>
              </a:rPr>
            </a:br>
            <a:r>
              <a:rPr kumimoji="1" lang="ja-JP" altLang="en-US" sz="1200" b="1">
                <a:solidFill>
                  <a:srgbClr val="C00000"/>
                </a:solidFill>
              </a:rPr>
              <a:t>アイル</a:t>
            </a:r>
          </a:p>
        </p:txBody>
      </p:sp>
      <p:sp>
        <p:nvSpPr>
          <p:cNvPr id="147" name="テキスト ボックス 146">
            <a:extLst>
              <a:ext uri="{FF2B5EF4-FFF2-40B4-BE49-F238E27FC236}">
                <a16:creationId xmlns:a16="http://schemas.microsoft.com/office/drawing/2014/main" id="{8E66C2F7-E465-9CA3-AAEB-A0A9743E498A}"/>
              </a:ext>
            </a:extLst>
          </p:cNvPr>
          <p:cNvSpPr txBox="1"/>
          <p:nvPr/>
        </p:nvSpPr>
        <p:spPr>
          <a:xfrm>
            <a:off x="5627339" y="1663610"/>
            <a:ext cx="4278661" cy="461665"/>
          </a:xfrm>
          <a:prstGeom prst="rect">
            <a:avLst/>
          </a:prstGeom>
          <a:noFill/>
        </p:spPr>
        <p:txBody>
          <a:bodyPr wrap="square">
            <a:spAutoFit/>
          </a:bodyPr>
          <a:lstStyle/>
          <a:p>
            <a:pPr algn="ctr"/>
            <a:r>
              <a:rPr lang="ja-JP" altLang="en-US" sz="1200" b="1" u="sng"/>
              <a:t>コンテインメント設置のイメージ</a:t>
            </a:r>
            <a:br>
              <a:rPr lang="en-US" altLang="ja-JP" sz="1200" b="1" u="sng"/>
            </a:br>
            <a:r>
              <a:rPr lang="ja-JP" altLang="en-US" sz="1200" b="1" u="sng"/>
              <a:t>（コールドアイルコンテインメント・床吹き出し方式空調の例）</a:t>
            </a:r>
          </a:p>
        </p:txBody>
      </p:sp>
      <p:sp>
        <p:nvSpPr>
          <p:cNvPr id="148" name="テキスト ボックス 147">
            <a:extLst>
              <a:ext uri="{FF2B5EF4-FFF2-40B4-BE49-F238E27FC236}">
                <a16:creationId xmlns:a16="http://schemas.microsoft.com/office/drawing/2014/main" id="{D2AA24F7-ED66-6F6D-6BCB-FB7104805F0C}"/>
              </a:ext>
            </a:extLst>
          </p:cNvPr>
          <p:cNvSpPr txBox="1"/>
          <p:nvPr/>
        </p:nvSpPr>
        <p:spPr>
          <a:xfrm>
            <a:off x="5753437" y="5149985"/>
            <a:ext cx="3569901" cy="707886"/>
          </a:xfrm>
          <a:prstGeom prst="rect">
            <a:avLst/>
          </a:prstGeom>
          <a:noFill/>
        </p:spPr>
        <p:txBody>
          <a:bodyPr wrap="square">
            <a:spAutoFit/>
          </a:bodyPr>
          <a:lstStyle/>
          <a:p>
            <a:r>
              <a:rPr lang="en-US" altLang="ja-JP" sz="1000"/>
              <a:t>※</a:t>
            </a:r>
            <a:r>
              <a:rPr lang="ja-JP" altLang="en-US" sz="1000"/>
              <a:t>ホットアイルをコンテインメントで覆う方式（ホットアイルコンテインメント）も存在する</a:t>
            </a:r>
            <a:endParaRPr lang="en-US" altLang="ja-JP" sz="1000"/>
          </a:p>
          <a:p>
            <a:r>
              <a:rPr lang="en-US" altLang="ja-JP" sz="1000"/>
              <a:t>※</a:t>
            </a:r>
            <a:r>
              <a:rPr lang="ja-JP" altLang="en-US" sz="1000"/>
              <a:t>二重床からの床吹き出し方式ではなく、壁吹き出し方式も存在する</a:t>
            </a:r>
          </a:p>
        </p:txBody>
      </p:sp>
      <p:sp>
        <p:nvSpPr>
          <p:cNvPr id="149" name="テキスト ボックス 148">
            <a:extLst>
              <a:ext uri="{FF2B5EF4-FFF2-40B4-BE49-F238E27FC236}">
                <a16:creationId xmlns:a16="http://schemas.microsoft.com/office/drawing/2014/main" id="{75A0909A-0FDA-F171-2425-1D9AE35C9EBF}"/>
              </a:ext>
            </a:extLst>
          </p:cNvPr>
          <p:cNvSpPr txBox="1"/>
          <p:nvPr/>
        </p:nvSpPr>
        <p:spPr>
          <a:xfrm>
            <a:off x="7174513" y="4562378"/>
            <a:ext cx="481357" cy="200055"/>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3C82F5"/>
                </a:solidFill>
              </a:rPr>
              <a:t>冷気</a:t>
            </a:r>
          </a:p>
        </p:txBody>
      </p:sp>
      <p:sp>
        <p:nvSpPr>
          <p:cNvPr id="150" name="テキスト ボックス 149">
            <a:extLst>
              <a:ext uri="{FF2B5EF4-FFF2-40B4-BE49-F238E27FC236}">
                <a16:creationId xmlns:a16="http://schemas.microsoft.com/office/drawing/2014/main" id="{A1E00BAF-93E0-7925-3682-6DE15E71DB1E}"/>
              </a:ext>
            </a:extLst>
          </p:cNvPr>
          <p:cNvSpPr txBox="1"/>
          <p:nvPr/>
        </p:nvSpPr>
        <p:spPr>
          <a:xfrm>
            <a:off x="8888604" y="3290579"/>
            <a:ext cx="439528" cy="203536"/>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C00000"/>
                </a:solidFill>
              </a:rPr>
              <a:t>熱気</a:t>
            </a:r>
          </a:p>
        </p:txBody>
      </p:sp>
      <p:sp>
        <p:nvSpPr>
          <p:cNvPr id="151" name="テキスト ボックス 150">
            <a:extLst>
              <a:ext uri="{FF2B5EF4-FFF2-40B4-BE49-F238E27FC236}">
                <a16:creationId xmlns:a16="http://schemas.microsoft.com/office/drawing/2014/main" id="{7A6143AC-4FB3-3018-D457-F6127A57BC0B}"/>
              </a:ext>
            </a:extLst>
          </p:cNvPr>
          <p:cNvSpPr txBox="1"/>
          <p:nvPr/>
        </p:nvSpPr>
        <p:spPr>
          <a:xfrm>
            <a:off x="6168972" y="3268391"/>
            <a:ext cx="439528" cy="203536"/>
          </a:xfrm>
          <a:prstGeom prst="rect">
            <a:avLst/>
          </a:prstGeom>
          <a:noFill/>
        </p:spPr>
        <p:txBody>
          <a:bodyPr wrap="square" lIns="0" tIns="0" rIns="0" bIns="0" rtlCol="0">
            <a:spAutoFit/>
          </a:bodyPr>
          <a:lstStyle/>
          <a:p>
            <a:pPr algn="l" defTabSz="685800" fontAlgn="ctr">
              <a:lnSpc>
                <a:spcPct val="130000"/>
              </a:lnSpc>
              <a:spcAft>
                <a:spcPts val="1200"/>
              </a:spcAft>
              <a:buClr>
                <a:srgbClr val="003B83"/>
              </a:buClr>
              <a:buSzPct val="100000"/>
            </a:pPr>
            <a:r>
              <a:rPr kumimoji="1" lang="ja-JP" altLang="en-US" sz="1000">
                <a:solidFill>
                  <a:srgbClr val="C00000"/>
                </a:solidFill>
              </a:rPr>
              <a:t>熱気</a:t>
            </a:r>
          </a:p>
        </p:txBody>
      </p:sp>
    </p:spTree>
    <p:extLst>
      <p:ext uri="{BB962C8B-B14F-4D97-AF65-F5344CB8AC3E}">
        <p14:creationId xmlns:p14="http://schemas.microsoft.com/office/powerpoint/2010/main" val="344545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E8374EC-3A41-E1E7-03F5-1997B53ABA38}"/>
              </a:ext>
            </a:extLst>
          </p:cNvPr>
          <p:cNvGraphicFramePr>
            <a:graphicFrameLocks noChangeAspect="1"/>
          </p:cNvGraphicFramePr>
          <p:nvPr>
            <p:custDataLst>
              <p:tags r:id="rId1"/>
            </p:custDataLst>
            <p:extLst>
              <p:ext uri="{D42A27DB-BD31-4B8C-83A1-F6EECF244321}">
                <p14:modId xmlns:p14="http://schemas.microsoft.com/office/powerpoint/2010/main" val="2425739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12" imgH="508" progId="TCLayout.ActiveDocument.1">
                  <p:embed/>
                </p:oleObj>
              </mc:Choice>
              <mc:Fallback>
                <p:oleObj name="think-cellスライド" r:id="rId4" imgW="512" imgH="508" progId="TCLayout.ActiveDocument.1">
                  <p:embed/>
                  <p:pic>
                    <p:nvPicPr>
                      <p:cNvPr id="5" name="think-cell data - do not delete" hidden="1">
                        <a:extLst>
                          <a:ext uri="{FF2B5EF4-FFF2-40B4-BE49-F238E27FC236}">
                            <a16:creationId xmlns:a16="http://schemas.microsoft.com/office/drawing/2014/main" id="{5E8374EC-3A41-E1E7-03F5-1997B53ABA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6F522CF-E30D-6987-9AE4-C0DE052AFF2F}"/>
              </a:ext>
            </a:extLst>
          </p:cNvPr>
          <p:cNvSpPr>
            <a:spLocks noGrp="1"/>
          </p:cNvSpPr>
          <p:nvPr>
            <p:ph type="body" sz="quarter" idx="11"/>
          </p:nvPr>
        </p:nvSpPr>
        <p:spPr/>
        <p:txBody>
          <a:bodyPr/>
          <a:lstStyle/>
          <a:p>
            <a:r>
              <a:rPr lang="en-US" altLang="ja-JP" dirty="0"/>
              <a:t>1</a:t>
            </a:r>
            <a:r>
              <a:rPr kumimoji="1" lang="en-US" altLang="ja-JP" dirty="0"/>
              <a:t>-3 AI</a:t>
            </a:r>
            <a:r>
              <a:rPr kumimoji="1" lang="ja-JP" altLang="en-US" dirty="0"/>
              <a:t>空調</a:t>
            </a:r>
          </a:p>
        </p:txBody>
      </p:sp>
      <p:graphicFrame>
        <p:nvGraphicFramePr>
          <p:cNvPr id="2" name="表 1">
            <a:extLst>
              <a:ext uri="{FF2B5EF4-FFF2-40B4-BE49-F238E27FC236}">
                <a16:creationId xmlns:a16="http://schemas.microsoft.com/office/drawing/2014/main" id="{FE1245AF-A405-45E4-A0B6-B49359C7CDE4}"/>
              </a:ext>
            </a:extLst>
          </p:cNvPr>
          <p:cNvGraphicFramePr>
            <a:graphicFrameLocks noGrp="1"/>
          </p:cNvGraphicFramePr>
          <p:nvPr>
            <p:extLst>
              <p:ext uri="{D42A27DB-BD31-4B8C-83A1-F6EECF244321}">
                <p14:modId xmlns:p14="http://schemas.microsoft.com/office/powerpoint/2010/main" val="745027803"/>
              </p:ext>
            </p:extLst>
          </p:nvPr>
        </p:nvGraphicFramePr>
        <p:xfrm>
          <a:off x="620295" y="1286888"/>
          <a:ext cx="5117475" cy="4979495"/>
        </p:xfrm>
        <a:graphic>
          <a:graphicData uri="http://schemas.openxmlformats.org/drawingml/2006/table">
            <a:tbl>
              <a:tblPr firstRow="1" bandRow="1">
                <a:tableStyleId>{5C22544A-7EE6-4342-B048-85BDC9FD1C3A}</a:tableStyleId>
              </a:tblPr>
              <a:tblGrid>
                <a:gridCol w="948329">
                  <a:extLst>
                    <a:ext uri="{9D8B030D-6E8A-4147-A177-3AD203B41FA5}">
                      <a16:colId xmlns:a16="http://schemas.microsoft.com/office/drawing/2014/main" val="2355062713"/>
                    </a:ext>
                  </a:extLst>
                </a:gridCol>
                <a:gridCol w="4169146">
                  <a:extLst>
                    <a:ext uri="{9D8B030D-6E8A-4147-A177-3AD203B41FA5}">
                      <a16:colId xmlns:a16="http://schemas.microsoft.com/office/drawing/2014/main" val="4294276706"/>
                    </a:ext>
                  </a:extLst>
                </a:gridCol>
              </a:tblGrid>
              <a:tr h="688377">
                <a:tc>
                  <a:txBody>
                    <a:bodyPr/>
                    <a:lstStyle/>
                    <a:p>
                      <a:r>
                        <a:rPr kumimoji="1" lang="ja-JP" altLang="en-US" sz="1000" b="0">
                          <a:solidFill>
                            <a:schemeClr val="tx1"/>
                          </a:solidFill>
                        </a:rPr>
                        <a:t>概要</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a:solidFill>
                            <a:schemeClr val="tx1"/>
                          </a:solidFill>
                        </a:rPr>
                        <a:t>温度センサーで計測した情報に基づき、サーバ室内のコールドスポット</a:t>
                      </a:r>
                      <a:r>
                        <a:rPr kumimoji="1" lang="en-US" altLang="ja-JP" sz="1000" b="0">
                          <a:solidFill>
                            <a:schemeClr val="tx1"/>
                          </a:solidFill>
                        </a:rPr>
                        <a:t>/</a:t>
                      </a:r>
                      <a:r>
                        <a:rPr kumimoji="1" lang="ja-JP" altLang="en-US" sz="1000" b="0">
                          <a:solidFill>
                            <a:schemeClr val="tx1"/>
                          </a:solidFill>
                        </a:rPr>
                        <a:t>ホットスポットや空調機の冷却影響範囲を可視化。</a:t>
                      </a:r>
                      <a:r>
                        <a:rPr kumimoji="1" lang="en-US" altLang="ja-JP" sz="1000" b="0">
                          <a:solidFill>
                            <a:schemeClr val="tx1"/>
                          </a:solidFill>
                        </a:rPr>
                        <a:t>AI</a:t>
                      </a:r>
                      <a:r>
                        <a:rPr kumimoji="1" lang="ja-JP" altLang="en-US" sz="1000" b="0">
                          <a:solidFill>
                            <a:schemeClr val="tx1"/>
                          </a:solidFill>
                        </a:rPr>
                        <a:t>を用いて温度データを分析、温度変化を予測し、複数の空調機を最適に制御することで、過剰冷却や冷却不足の解消、消費電力の削減を実現。</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78904"/>
                  </a:ext>
                </a:extLst>
              </a:tr>
              <a:tr h="1682335">
                <a:tc>
                  <a:txBody>
                    <a:bodyPr/>
                    <a:lstStyle/>
                    <a:p>
                      <a:r>
                        <a:rPr kumimoji="1" lang="ja-JP" altLang="en-US" sz="1000" b="0">
                          <a:solidFill>
                            <a:schemeClr val="tx1"/>
                          </a:solidFill>
                        </a:rPr>
                        <a:t>主な効果</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消費電力の削減。効果事例は以下の通り：</a:t>
                      </a:r>
                      <a:endParaRPr kumimoji="1" lang="en-US" altLang="ja-JP" sz="1000" b="0" dirty="0">
                        <a:solidFill>
                          <a:schemeClr val="tx1"/>
                        </a:solidFill>
                      </a:endParaRPr>
                    </a:p>
                    <a:p>
                      <a:r>
                        <a:rPr kumimoji="1" lang="ja-JP" altLang="en-US" sz="1000" b="0" dirty="0">
                          <a:solidFill>
                            <a:schemeClr val="tx1"/>
                          </a:solidFill>
                        </a:rPr>
                        <a:t>効果事例は以下の通り：</a:t>
                      </a:r>
                      <a:endParaRPr kumimoji="1" lang="en-US" altLang="ja-JP" sz="1000" b="0" dirty="0">
                        <a:solidFill>
                          <a:schemeClr val="tx1"/>
                        </a:solidFill>
                      </a:endParaRPr>
                    </a:p>
                    <a:p>
                      <a:r>
                        <a:rPr kumimoji="1" lang="ja-JP" altLang="en-US" sz="1000" b="0" dirty="0">
                          <a:solidFill>
                            <a:schemeClr val="tx1"/>
                          </a:solidFill>
                        </a:rPr>
                        <a:t>＜前提＞</a:t>
                      </a:r>
                    </a:p>
                    <a:p>
                      <a:r>
                        <a:rPr kumimoji="1" lang="ja-JP" altLang="en-US" sz="1000" b="0" dirty="0">
                          <a:solidFill>
                            <a:schemeClr val="tx1"/>
                          </a:solidFill>
                        </a:rPr>
                        <a:t>　サーバ室スペック：</a:t>
                      </a:r>
                      <a:r>
                        <a:rPr kumimoji="1" lang="en-US" altLang="ja-JP" sz="1000" b="0" dirty="0">
                          <a:solidFill>
                            <a:schemeClr val="tx1"/>
                          </a:solidFill>
                        </a:rPr>
                        <a:t>1MW</a:t>
                      </a:r>
                      <a:r>
                        <a:rPr kumimoji="1" lang="ja-JP" altLang="en-US" sz="1000" b="0" dirty="0">
                          <a:solidFill>
                            <a:schemeClr val="tx1"/>
                          </a:solidFill>
                        </a:rPr>
                        <a:t>、実</a:t>
                      </a:r>
                      <a:r>
                        <a:rPr kumimoji="1" lang="en-US" altLang="ja-JP" sz="1000" b="0" dirty="0">
                          <a:solidFill>
                            <a:schemeClr val="tx1"/>
                          </a:solidFill>
                        </a:rPr>
                        <a:t>IT</a:t>
                      </a:r>
                      <a:r>
                        <a:rPr kumimoji="1" lang="ja-JP" altLang="en-US" sz="1000" b="0" dirty="0">
                          <a:solidFill>
                            <a:schemeClr val="tx1"/>
                          </a:solidFill>
                        </a:rPr>
                        <a:t>負荷</a:t>
                      </a:r>
                      <a:r>
                        <a:rPr kumimoji="1" lang="en-US" altLang="ja-JP" sz="1000" b="0" dirty="0">
                          <a:solidFill>
                            <a:schemeClr val="tx1"/>
                          </a:solidFill>
                        </a:rPr>
                        <a:t>140kW</a:t>
                      </a:r>
                      <a:r>
                        <a:rPr kumimoji="1" lang="ja-JP" altLang="en-US" sz="1000" b="0" dirty="0">
                          <a:solidFill>
                            <a:schemeClr val="tx1"/>
                          </a:solidFill>
                        </a:rPr>
                        <a:t>、空調台数</a:t>
                      </a:r>
                      <a:r>
                        <a:rPr kumimoji="1" lang="en-US" altLang="ja-JP" sz="1000" b="0" dirty="0">
                          <a:solidFill>
                            <a:schemeClr val="tx1"/>
                          </a:solidFill>
                        </a:rPr>
                        <a:t>17</a:t>
                      </a:r>
                      <a:r>
                        <a:rPr kumimoji="1" lang="ja-JP" altLang="en-US" sz="1000" b="0" dirty="0">
                          <a:solidFill>
                            <a:schemeClr val="tx1"/>
                          </a:solidFill>
                        </a:rPr>
                        <a:t>台</a:t>
                      </a:r>
                    </a:p>
                    <a:p>
                      <a:r>
                        <a:rPr kumimoji="1" lang="ja-JP" altLang="en-US" sz="1000" b="0" dirty="0">
                          <a:solidFill>
                            <a:schemeClr val="tx1"/>
                          </a:solidFill>
                        </a:rPr>
                        <a:t>＜効果＞</a:t>
                      </a:r>
                      <a:endParaRPr kumimoji="1" lang="en-US" altLang="ja-JP" sz="1000" b="0" dirty="0">
                        <a:solidFill>
                          <a:schemeClr val="tx1"/>
                        </a:solidFill>
                      </a:endParaRPr>
                    </a:p>
                    <a:p>
                      <a:pPr marL="171450" indent="-171450">
                        <a:buFont typeface="Wingdings" panose="05000000000000000000" pitchFamily="2" charset="2"/>
                        <a:buChar char="Ø"/>
                      </a:pPr>
                      <a:r>
                        <a:rPr kumimoji="1" lang="ja-JP" altLang="en-US" sz="1000" b="0" dirty="0">
                          <a:solidFill>
                            <a:schemeClr val="tx1"/>
                          </a:solidFill>
                        </a:rPr>
                        <a:t>電力消費量約４０％減少</a:t>
                      </a:r>
                    </a:p>
                    <a:p>
                      <a:r>
                        <a:rPr kumimoji="1" lang="ja-JP" altLang="en-US" sz="1000" b="0" dirty="0">
                          <a:solidFill>
                            <a:schemeClr val="tx1"/>
                          </a:solidFill>
                        </a:rPr>
                        <a:t>　　手動運用時は</a:t>
                      </a:r>
                      <a:r>
                        <a:rPr kumimoji="1" lang="en-US" altLang="ja-JP" sz="1000" b="0" dirty="0">
                          <a:solidFill>
                            <a:schemeClr val="tx1"/>
                          </a:solidFill>
                        </a:rPr>
                        <a:t>10</a:t>
                      </a:r>
                      <a:r>
                        <a:rPr kumimoji="1" lang="ja-JP" altLang="en-US" sz="1000" b="0" dirty="0">
                          <a:solidFill>
                            <a:schemeClr val="tx1"/>
                          </a:solidFill>
                        </a:rPr>
                        <a:t>台（</a:t>
                      </a:r>
                      <a:r>
                        <a:rPr kumimoji="1" lang="en-US" altLang="ja-JP" sz="1000" b="0" dirty="0">
                          <a:solidFill>
                            <a:schemeClr val="tx1"/>
                          </a:solidFill>
                        </a:rPr>
                        <a:t>122.1kW</a:t>
                      </a:r>
                      <a:r>
                        <a:rPr kumimoji="1" lang="ja-JP" altLang="en-US" sz="1000" b="0" dirty="0">
                          <a:solidFill>
                            <a:schemeClr val="tx1"/>
                          </a:solidFill>
                        </a:rPr>
                        <a:t>）→</a:t>
                      </a:r>
                      <a:r>
                        <a:rPr kumimoji="1" lang="en-US" altLang="ja-JP" sz="1000" b="0" dirty="0">
                          <a:solidFill>
                            <a:schemeClr val="tx1"/>
                          </a:solidFill>
                        </a:rPr>
                        <a:t>AI</a:t>
                      </a:r>
                      <a:r>
                        <a:rPr kumimoji="1" lang="ja-JP" altLang="en-US" sz="1000" b="0" dirty="0">
                          <a:solidFill>
                            <a:schemeClr val="tx1"/>
                          </a:solidFill>
                        </a:rPr>
                        <a:t>運用時は</a:t>
                      </a:r>
                      <a:r>
                        <a:rPr kumimoji="1" lang="en-US" altLang="ja-JP" sz="1000" b="0" dirty="0">
                          <a:solidFill>
                            <a:schemeClr val="tx1"/>
                          </a:solidFill>
                        </a:rPr>
                        <a:t>3</a:t>
                      </a:r>
                      <a:r>
                        <a:rPr kumimoji="1" lang="ja-JP" altLang="en-US" sz="1000" b="0" dirty="0">
                          <a:solidFill>
                            <a:schemeClr val="tx1"/>
                          </a:solidFill>
                        </a:rPr>
                        <a:t>台</a:t>
                      </a:r>
                      <a:r>
                        <a:rPr kumimoji="1" lang="en-US" altLang="ja-JP" sz="1000" b="0" dirty="0">
                          <a:solidFill>
                            <a:schemeClr val="tx1"/>
                          </a:solidFill>
                        </a:rPr>
                        <a:t>(73.3kW) </a:t>
                      </a:r>
                      <a:br>
                        <a:rPr kumimoji="1" lang="en-US" altLang="ja-JP" sz="1000" b="0" dirty="0">
                          <a:solidFill>
                            <a:schemeClr val="tx1"/>
                          </a:solidFill>
                        </a:rPr>
                      </a:br>
                      <a:r>
                        <a:rPr kumimoji="1" lang="ja-JP" altLang="en-US" sz="1000" b="0" dirty="0">
                          <a:solidFill>
                            <a:schemeClr val="tx1"/>
                          </a:solidFill>
                        </a:rPr>
                        <a:t>　　（年間電力削減量</a:t>
                      </a:r>
                      <a:r>
                        <a:rPr kumimoji="1" lang="en-US" altLang="ja-JP" sz="1000" b="0" dirty="0">
                          <a:solidFill>
                            <a:schemeClr val="tx1"/>
                          </a:solidFill>
                        </a:rPr>
                        <a:t>(</a:t>
                      </a:r>
                      <a:r>
                        <a:rPr kumimoji="1" lang="ja-JP" altLang="en-US" sz="1000" b="0" dirty="0">
                          <a:solidFill>
                            <a:schemeClr val="tx1"/>
                          </a:solidFill>
                        </a:rPr>
                        <a:t>年間</a:t>
                      </a:r>
                      <a:r>
                        <a:rPr kumimoji="1" lang="en-US" altLang="ja-JP" sz="1000" b="0" dirty="0">
                          <a:solidFill>
                            <a:schemeClr val="tx1"/>
                          </a:solidFill>
                        </a:rPr>
                        <a:t>): 427,488(kW)</a:t>
                      </a:r>
                      <a:r>
                        <a:rPr kumimoji="1" lang="ja-JP" altLang="en-US" sz="1000" b="0" dirty="0">
                          <a:solidFill>
                            <a:schemeClr val="tx1"/>
                          </a:solidFill>
                        </a:rPr>
                        <a:t>）</a:t>
                      </a:r>
                      <a:endParaRPr kumimoji="1" lang="en-US" altLang="ja-JP" sz="1000" b="0" dirty="0">
                        <a:solidFill>
                          <a:schemeClr val="tx1"/>
                        </a:solidFill>
                      </a:endParaRPr>
                    </a:p>
                    <a:p>
                      <a:pPr marL="171450" indent="-171450">
                        <a:buFont typeface="Wingdings" panose="05000000000000000000" pitchFamily="2" charset="2"/>
                        <a:buChar char="Ø"/>
                      </a:pPr>
                      <a:r>
                        <a:rPr kumimoji="1" lang="ja-JP" altLang="en-US" sz="1000" b="0" dirty="0">
                          <a:solidFill>
                            <a:schemeClr val="tx1"/>
                          </a:solidFill>
                        </a:rPr>
                        <a:t>通信機械室内温度状況の可視化</a:t>
                      </a:r>
                    </a:p>
                    <a:p>
                      <a:pPr marL="171450" indent="-171450">
                        <a:buFont typeface="Wingdings" panose="05000000000000000000" pitchFamily="2" charset="2"/>
                        <a:buChar char="Ø"/>
                      </a:pPr>
                      <a:r>
                        <a:rPr kumimoji="1" lang="ja-JP" altLang="en-US" sz="1000" b="0" dirty="0">
                          <a:solidFill>
                            <a:schemeClr val="tx1"/>
                          </a:solidFill>
                        </a:rPr>
                        <a:t>通信機械室内温度の最適化（ホットスポット、過冷却の解消）</a:t>
                      </a:r>
                      <a:endParaRPr kumimoji="1" lang="en-US" altLang="ja-JP" sz="1000" b="0" dirty="0">
                        <a:solidFill>
                          <a:schemeClr val="tx1"/>
                        </a:solidFill>
                      </a:endParaRPr>
                    </a:p>
                    <a:p>
                      <a:pPr marL="0" indent="0">
                        <a:buFont typeface="Arial" panose="020B0604020202020204" pitchFamily="34" charset="0"/>
                        <a:buNone/>
                      </a:pP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サーバ室の温度見回り、人手での温度設定作業の工数削減。</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3509"/>
                  </a:ext>
                </a:extLst>
              </a:tr>
              <a:tr h="1000745">
                <a:tc>
                  <a:txBody>
                    <a:bodyPr/>
                    <a:lstStyle/>
                    <a:p>
                      <a:r>
                        <a:rPr kumimoji="1" lang="ja-JP" altLang="en-US" sz="1000" b="0">
                          <a:solidFill>
                            <a:schemeClr val="tx1"/>
                          </a:solidFill>
                        </a:rPr>
                        <a:t>課題・留意事項</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ja-JP" altLang="en-US" sz="1000" b="0" dirty="0">
                          <a:solidFill>
                            <a:schemeClr val="tx1"/>
                          </a:solidFill>
                        </a:rPr>
                        <a:t>既に適切な空調制御が行われている</a:t>
                      </a:r>
                      <a:r>
                        <a:rPr kumimoji="1" lang="en-US" altLang="ja-JP" sz="1000" b="0" dirty="0">
                          <a:solidFill>
                            <a:schemeClr val="tx1"/>
                          </a:solidFill>
                        </a:rPr>
                        <a:t>DC</a:t>
                      </a:r>
                      <a:r>
                        <a:rPr kumimoji="1" lang="ja-JP" altLang="en-US" sz="1000" b="0" dirty="0">
                          <a:solidFill>
                            <a:schemeClr val="tx1"/>
                          </a:solidFill>
                        </a:rPr>
                        <a:t>、ブランクパネルや冷暖分離ができていな</a:t>
                      </a:r>
                      <a:r>
                        <a:rPr kumimoji="1" lang="en-US" altLang="ja-JP" sz="1000" b="0" dirty="0">
                          <a:solidFill>
                            <a:schemeClr val="tx1"/>
                          </a:solidFill>
                        </a:rPr>
                        <a:t>DC</a:t>
                      </a:r>
                      <a:r>
                        <a:rPr kumimoji="1" lang="ja-JP" altLang="en-US" sz="1000" b="0" dirty="0">
                          <a:solidFill>
                            <a:schemeClr val="tx1"/>
                          </a:solidFill>
                        </a:rPr>
                        <a:t>では、</a:t>
                      </a:r>
                      <a:r>
                        <a:rPr kumimoji="1" lang="en-US" altLang="ja-JP" sz="1000" b="0" dirty="0">
                          <a:solidFill>
                            <a:schemeClr val="tx1"/>
                          </a:solidFill>
                        </a:rPr>
                        <a:t>AI</a:t>
                      </a:r>
                      <a:r>
                        <a:rPr kumimoji="1" lang="ja-JP" altLang="en-US" sz="1000" b="0" dirty="0">
                          <a:solidFill>
                            <a:schemeClr val="tx1"/>
                          </a:solidFill>
                        </a:rPr>
                        <a:t>空調を導入しても大きな省エネ効果が得られない場合がある。</a:t>
                      </a:r>
                      <a:endParaRPr kumimoji="1" lang="en-US" altLang="ja-JP" sz="1000" b="0" dirty="0">
                        <a:solidFill>
                          <a:schemeClr val="tx1"/>
                        </a:solidFill>
                      </a:endParaRPr>
                    </a:p>
                    <a:p>
                      <a:pPr marL="171450" marR="0" lvl="0" indent="-171450" algn="l" defTabSz="6845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既存空調機が具備する自動制御機能や既存の監視装置との連携（メーカーとの仕様確認や設定チューニング等）が必要になる。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冷気と排熱が適切にコントロールされておらず、ホットスポットが生じる</a:t>
                      </a:r>
                      <a:r>
                        <a:rPr kumimoji="1" lang="en-US" altLang="ja-JP" sz="1000" b="0" dirty="0">
                          <a:solidFill>
                            <a:schemeClr val="tx1"/>
                          </a:solidFill>
                        </a:rPr>
                        <a:t>DC</a:t>
                      </a:r>
                      <a:r>
                        <a:rPr kumimoji="1" lang="ja-JP" altLang="en-US" sz="1000" b="0" dirty="0">
                          <a:solidFill>
                            <a:schemeClr val="tx1"/>
                          </a:solidFill>
                        </a:rPr>
                        <a:t>では、ホットスポットを冷却するために空調機が過剰に稼働してしまい、電気代が高くなることがある。</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243143"/>
                  </a:ext>
                </a:extLst>
              </a:tr>
              <a:tr h="376009">
                <a:tc>
                  <a:txBody>
                    <a:bodyPr/>
                    <a:lstStyle/>
                    <a:p>
                      <a:r>
                        <a:rPr kumimoji="1" lang="ja-JP" altLang="en-US" sz="1000" b="0">
                          <a:solidFill>
                            <a:schemeClr val="tx1"/>
                          </a:solidFill>
                        </a:rPr>
                        <a:t>導入方法・期間</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参考として、導入まで約９か月（現地調査、机上導入効果検討に約</a:t>
                      </a:r>
                      <a:r>
                        <a:rPr kumimoji="1" lang="en-US" altLang="ja-JP" sz="1000" b="0" dirty="0">
                          <a:solidFill>
                            <a:schemeClr val="tx1"/>
                          </a:solidFill>
                        </a:rPr>
                        <a:t>3</a:t>
                      </a:r>
                      <a:r>
                        <a:rPr kumimoji="1" lang="ja-JP" altLang="en-US" sz="1000" b="0" dirty="0">
                          <a:solidFill>
                            <a:schemeClr val="tx1"/>
                          </a:solidFill>
                        </a:rPr>
                        <a:t>か月、工事発注から約</a:t>
                      </a:r>
                      <a:r>
                        <a:rPr kumimoji="1" lang="en-US" altLang="ja-JP" sz="1000" b="0" dirty="0">
                          <a:solidFill>
                            <a:schemeClr val="tx1"/>
                          </a:solidFill>
                        </a:rPr>
                        <a:t>6</a:t>
                      </a:r>
                      <a:r>
                        <a:rPr kumimoji="1" lang="ja-JP" altLang="en-US" sz="1000" b="0" dirty="0">
                          <a:solidFill>
                            <a:schemeClr val="tx1"/>
                          </a:solidFill>
                        </a:rPr>
                        <a:t>か月）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482666"/>
                  </a:ext>
                </a:extLst>
              </a:tr>
              <a:tr h="219826">
                <a:tc>
                  <a:txBody>
                    <a:bodyPr/>
                    <a:lstStyle/>
                    <a:p>
                      <a:r>
                        <a:rPr kumimoji="1" lang="ja-JP" altLang="en-US" sz="1000" b="0">
                          <a:solidFill>
                            <a:schemeClr val="tx1"/>
                          </a:solidFill>
                        </a:rPr>
                        <a:t>導入コスト</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都度見積り</a:t>
                      </a:r>
                      <a:endParaRPr kumimoji="1" lang="en-US" altLang="ja-JP" sz="1000" b="0" dirty="0">
                        <a:solidFill>
                          <a:schemeClr val="tx1"/>
                        </a:solidFill>
                      </a:endParaRPr>
                    </a:p>
                    <a:p>
                      <a:pPr marL="171450" marR="0" lvl="0" indent="-171450" algn="l" defTabSz="7545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rPr>
                        <a:t>参考として、</a:t>
                      </a:r>
                      <a:r>
                        <a:rPr kumimoji="1" lang="en-US" altLang="ja-JP" sz="1000" b="0" dirty="0">
                          <a:solidFill>
                            <a:schemeClr val="tx1"/>
                          </a:solidFill>
                        </a:rPr>
                        <a:t>1MW</a:t>
                      </a:r>
                      <a:r>
                        <a:rPr kumimoji="1" lang="ja-JP" altLang="en-US" sz="1000" b="0" dirty="0">
                          <a:solidFill>
                            <a:schemeClr val="tx1"/>
                          </a:solidFill>
                        </a:rPr>
                        <a:t>のサーバー室への導入で数千万円</a:t>
                      </a:r>
                      <a:endParaRPr kumimoji="1" lang="en-US" altLang="ja-JP" sz="1000" b="0" dirty="0">
                        <a:solidFill>
                          <a:schemeClr val="tx1"/>
                        </a:solidFill>
                      </a:endParaRP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7964"/>
                  </a:ext>
                </a:extLst>
              </a:tr>
              <a:tr h="376009">
                <a:tc>
                  <a:txBody>
                    <a:bodyPr/>
                    <a:lstStyle/>
                    <a:p>
                      <a:r>
                        <a:rPr kumimoji="1" lang="ja-JP" altLang="en-US" sz="1000" b="0">
                          <a:solidFill>
                            <a:schemeClr val="tx1"/>
                          </a:solidFill>
                        </a:rPr>
                        <a:t>主なサプライヤー</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kumimoji="1" lang="en-US" altLang="ja-JP" sz="1000" b="0" dirty="0">
                          <a:solidFill>
                            <a:schemeClr val="tx1"/>
                          </a:solidFill>
                        </a:rPr>
                        <a:t>NTT</a:t>
                      </a:r>
                      <a:r>
                        <a:rPr kumimoji="1" lang="ja-JP" altLang="en-US" sz="1000" b="0" dirty="0">
                          <a:solidFill>
                            <a:schemeClr val="tx1"/>
                          </a:solidFill>
                        </a:rPr>
                        <a:t>ファシリティーズ、</a:t>
                      </a:r>
                      <a:r>
                        <a:rPr kumimoji="1" lang="en-US" altLang="ja-JP" sz="1000" b="0" dirty="0">
                          <a:solidFill>
                            <a:schemeClr val="tx1"/>
                          </a:solidFill>
                        </a:rPr>
                        <a:t>TOKAI</a:t>
                      </a:r>
                      <a:r>
                        <a:rPr kumimoji="1" lang="ja-JP" altLang="en-US" sz="1000" b="0" dirty="0">
                          <a:solidFill>
                            <a:schemeClr val="tx1"/>
                          </a:solidFill>
                        </a:rPr>
                        <a:t>コミュニケーションズ</a:t>
                      </a:r>
                    </a:p>
                  </a:txBody>
                  <a:tcPr marL="62099" marR="62099" marT="31050" marB="310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689457"/>
                  </a:ext>
                </a:extLst>
              </a:tr>
            </a:tbl>
          </a:graphicData>
        </a:graphic>
      </p:graphicFrame>
      <p:pic>
        <p:nvPicPr>
          <p:cNvPr id="13" name="図 12">
            <a:extLst>
              <a:ext uri="{FF2B5EF4-FFF2-40B4-BE49-F238E27FC236}">
                <a16:creationId xmlns:a16="http://schemas.microsoft.com/office/drawing/2014/main" id="{1D2B029F-5458-6C79-000F-BF84E686DDFD}"/>
              </a:ext>
            </a:extLst>
          </p:cNvPr>
          <p:cNvPicPr>
            <a:picLocks noChangeAspect="1"/>
          </p:cNvPicPr>
          <p:nvPr/>
        </p:nvPicPr>
        <p:blipFill>
          <a:blip r:embed="rId6"/>
          <a:stretch>
            <a:fillRect/>
          </a:stretch>
        </p:blipFill>
        <p:spPr>
          <a:xfrm>
            <a:off x="5931056" y="1340768"/>
            <a:ext cx="3515750" cy="1620257"/>
          </a:xfrm>
          <a:prstGeom prst="rect">
            <a:avLst/>
          </a:prstGeom>
        </p:spPr>
      </p:pic>
      <p:sp>
        <p:nvSpPr>
          <p:cNvPr id="15" name="テキスト ボックス 14">
            <a:extLst>
              <a:ext uri="{FF2B5EF4-FFF2-40B4-BE49-F238E27FC236}">
                <a16:creationId xmlns:a16="http://schemas.microsoft.com/office/drawing/2014/main" id="{77103997-DF81-AEDF-135A-344BC8A7F9F6}"/>
              </a:ext>
            </a:extLst>
          </p:cNvPr>
          <p:cNvSpPr txBox="1"/>
          <p:nvPr/>
        </p:nvSpPr>
        <p:spPr>
          <a:xfrm>
            <a:off x="6124340" y="2998492"/>
            <a:ext cx="3129180" cy="246221"/>
          </a:xfrm>
          <a:prstGeom prst="rect">
            <a:avLst/>
          </a:prstGeom>
          <a:noFill/>
        </p:spPr>
        <p:txBody>
          <a:bodyPr wrap="square">
            <a:spAutoFit/>
          </a:bodyPr>
          <a:lstStyle/>
          <a:p>
            <a:pPr algn="ctr"/>
            <a:r>
              <a:rPr lang="ja-JP" altLang="en-US" sz="1000"/>
              <a:t>温度分布等の「見える化」</a:t>
            </a:r>
          </a:p>
        </p:txBody>
      </p:sp>
      <p:pic>
        <p:nvPicPr>
          <p:cNvPr id="20" name="図 19" descr="ダイアグラム, 設計図&#10;&#10;AI によって生成されたコンテンツは間違っている可能性があります。">
            <a:extLst>
              <a:ext uri="{FF2B5EF4-FFF2-40B4-BE49-F238E27FC236}">
                <a16:creationId xmlns:a16="http://schemas.microsoft.com/office/drawing/2014/main" id="{3D4C3940-C2A9-B1A6-4834-415D81A12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748" y="3861048"/>
            <a:ext cx="2723487" cy="1947020"/>
          </a:xfrm>
          <a:prstGeom prst="rect">
            <a:avLst/>
          </a:prstGeom>
        </p:spPr>
      </p:pic>
      <p:sp>
        <p:nvSpPr>
          <p:cNvPr id="16" name="テキスト ボックス 15">
            <a:extLst>
              <a:ext uri="{FF2B5EF4-FFF2-40B4-BE49-F238E27FC236}">
                <a16:creationId xmlns:a16="http://schemas.microsoft.com/office/drawing/2014/main" id="{DD62C952-82FB-CE76-AE06-57B1C7A3B21E}"/>
              </a:ext>
            </a:extLst>
          </p:cNvPr>
          <p:cNvSpPr txBox="1"/>
          <p:nvPr/>
        </p:nvSpPr>
        <p:spPr>
          <a:xfrm>
            <a:off x="6124340" y="5839380"/>
            <a:ext cx="3129180" cy="253916"/>
          </a:xfrm>
          <a:prstGeom prst="rect">
            <a:avLst/>
          </a:prstGeom>
          <a:noFill/>
        </p:spPr>
        <p:txBody>
          <a:bodyPr wrap="square">
            <a:spAutoFit/>
          </a:bodyPr>
          <a:lstStyle/>
          <a:p>
            <a:pPr algn="ctr"/>
            <a:r>
              <a:rPr lang="en-US" altLang="ja-JP" sz="1000"/>
              <a:t>AI</a:t>
            </a:r>
            <a:r>
              <a:rPr lang="ja-JP" altLang="en-US" sz="1000"/>
              <a:t>空調システムの構成</a:t>
            </a:r>
          </a:p>
        </p:txBody>
      </p:sp>
      <p:sp>
        <p:nvSpPr>
          <p:cNvPr id="22" name="テキスト ボックス 21">
            <a:extLst>
              <a:ext uri="{FF2B5EF4-FFF2-40B4-BE49-F238E27FC236}">
                <a16:creationId xmlns:a16="http://schemas.microsoft.com/office/drawing/2014/main" id="{64646E58-DCAD-DB01-D26E-5348F973E13F}"/>
              </a:ext>
            </a:extLst>
          </p:cNvPr>
          <p:cNvSpPr txBox="1"/>
          <p:nvPr/>
        </p:nvSpPr>
        <p:spPr>
          <a:xfrm>
            <a:off x="5817096" y="6089521"/>
            <a:ext cx="4032448" cy="646331"/>
          </a:xfrm>
          <a:prstGeom prst="rect">
            <a:avLst/>
          </a:prstGeom>
          <a:noFill/>
        </p:spPr>
        <p:txBody>
          <a:bodyPr wrap="square">
            <a:spAutoFit/>
          </a:bodyPr>
          <a:lstStyle/>
          <a:p>
            <a:r>
              <a:rPr lang="ja-JP" altLang="en-US" sz="900"/>
              <a:t>出所</a:t>
            </a:r>
            <a:r>
              <a:rPr lang="en-US" altLang="ja-JP" sz="900"/>
              <a:t>)NTT</a:t>
            </a:r>
            <a:r>
              <a:rPr lang="ja-JP" altLang="en-US" sz="900"/>
              <a:t>ファシリティーズ</a:t>
            </a:r>
            <a:r>
              <a:rPr lang="en-US" altLang="ja-JP" sz="900"/>
              <a:t>,</a:t>
            </a:r>
            <a:r>
              <a:rPr lang="ja-JP" altLang="en-US" sz="900"/>
              <a:t>スマート空調制御システム＜</a:t>
            </a:r>
            <a:r>
              <a:rPr lang="en-US" altLang="ja-JP" sz="900"/>
              <a:t>Smart DASH®</a:t>
            </a:r>
            <a:r>
              <a:rPr lang="ja-JP" altLang="en-US" sz="900"/>
              <a:t>＞</a:t>
            </a:r>
            <a:r>
              <a:rPr lang="en-US" altLang="ja-JP" sz="900"/>
              <a:t>, </a:t>
            </a:r>
            <a:r>
              <a:rPr lang="en-US" altLang="ja-JP" sz="900">
                <a:hlinkClick r:id="rId8"/>
              </a:rPr>
              <a:t>https://www.ntt-f.co.jp/service/data_center/aco_dash/</a:t>
            </a:r>
            <a:r>
              <a:rPr lang="en-US" altLang="ja-JP" sz="900"/>
              <a:t> </a:t>
            </a:r>
          </a:p>
          <a:p>
            <a:r>
              <a:rPr lang="en-US" altLang="ja-JP" sz="900"/>
              <a:t>(</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a:p>
            <a:endParaRPr lang="ja-JP" altLang="en-US" sz="900"/>
          </a:p>
        </p:txBody>
      </p:sp>
      <p:sp>
        <p:nvSpPr>
          <p:cNvPr id="23" name="テキスト ボックス 22">
            <a:extLst>
              <a:ext uri="{FF2B5EF4-FFF2-40B4-BE49-F238E27FC236}">
                <a16:creationId xmlns:a16="http://schemas.microsoft.com/office/drawing/2014/main" id="{1811B3B6-71E3-CBBF-5A94-CAEBE7B19378}"/>
              </a:ext>
            </a:extLst>
          </p:cNvPr>
          <p:cNvSpPr txBox="1"/>
          <p:nvPr/>
        </p:nvSpPr>
        <p:spPr>
          <a:xfrm>
            <a:off x="5817096" y="3284984"/>
            <a:ext cx="4032448" cy="646331"/>
          </a:xfrm>
          <a:prstGeom prst="rect">
            <a:avLst/>
          </a:prstGeom>
          <a:noFill/>
        </p:spPr>
        <p:txBody>
          <a:bodyPr wrap="square">
            <a:spAutoFit/>
          </a:bodyPr>
          <a:lstStyle/>
          <a:p>
            <a:r>
              <a:rPr lang="ja-JP" altLang="en-US" sz="900"/>
              <a:t>出所</a:t>
            </a:r>
            <a:r>
              <a:rPr lang="en-US" altLang="ja-JP" sz="900"/>
              <a:t>)NTT</a:t>
            </a:r>
            <a:r>
              <a:rPr lang="ja-JP" altLang="en-US" sz="900"/>
              <a:t>ファシリティーズ</a:t>
            </a:r>
            <a:r>
              <a:rPr lang="en-US" altLang="ja-JP" sz="900"/>
              <a:t>,</a:t>
            </a:r>
            <a:r>
              <a:rPr lang="ja-JP" altLang="en-US" sz="900"/>
              <a:t>スマート空調制御システム＜</a:t>
            </a:r>
            <a:r>
              <a:rPr lang="en-US" altLang="ja-JP" sz="900"/>
              <a:t>Smart DASH®</a:t>
            </a:r>
            <a:r>
              <a:rPr lang="ja-JP" altLang="en-US" sz="900"/>
              <a:t>＞</a:t>
            </a:r>
            <a:r>
              <a:rPr lang="en-US" altLang="ja-JP" sz="900"/>
              <a:t>, </a:t>
            </a:r>
            <a:r>
              <a:rPr lang="en-US" altLang="ja-JP" sz="900">
                <a:hlinkClick r:id="rId8"/>
              </a:rPr>
              <a:t>https://www.ntt-f.co.jp/service/data_center/aco_dash/</a:t>
            </a:r>
            <a:r>
              <a:rPr lang="en-US" altLang="ja-JP" sz="900"/>
              <a:t> </a:t>
            </a:r>
          </a:p>
          <a:p>
            <a:r>
              <a:rPr lang="en-US" altLang="ja-JP" sz="900"/>
              <a:t>(</a:t>
            </a:r>
            <a:r>
              <a:rPr lang="ja-JP" altLang="en-US" sz="900"/>
              <a:t>閲覧日</a:t>
            </a:r>
            <a:r>
              <a:rPr lang="en-US" altLang="ja-JP" sz="900"/>
              <a:t>2025</a:t>
            </a:r>
            <a:r>
              <a:rPr lang="ja-JP" altLang="en-US" sz="900"/>
              <a:t>年</a:t>
            </a:r>
            <a:r>
              <a:rPr lang="en-US" altLang="ja-JP" sz="900"/>
              <a:t>5</a:t>
            </a:r>
            <a:r>
              <a:rPr lang="ja-JP" altLang="en-US" sz="900"/>
              <a:t>月</a:t>
            </a:r>
            <a:r>
              <a:rPr lang="en-US" altLang="ja-JP" sz="900"/>
              <a:t>21</a:t>
            </a:r>
            <a:r>
              <a:rPr lang="ja-JP" altLang="en-US" sz="900"/>
              <a:t>日</a:t>
            </a:r>
            <a:r>
              <a:rPr lang="en-US" altLang="ja-JP" sz="900"/>
              <a:t>)</a:t>
            </a:r>
            <a:endParaRPr lang="ja-JP" altLang="en-US" sz="900"/>
          </a:p>
          <a:p>
            <a:endParaRPr lang="ja-JP" altLang="en-US" sz="900"/>
          </a:p>
        </p:txBody>
      </p:sp>
    </p:spTree>
    <p:extLst>
      <p:ext uri="{BB962C8B-B14F-4D97-AF65-F5344CB8AC3E}">
        <p14:creationId xmlns:p14="http://schemas.microsoft.com/office/powerpoint/2010/main" val="753482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MRI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80000" tIns="180000" rIns="180000" bIns="180000" rtlCol="0" anchor="t" anchorCtr="0">
        <a:noAutofit/>
      </a:bodyPr>
      <a:lstStyle>
        <a:defPPr algn="l">
          <a:lnSpc>
            <a:spcPct val="130000"/>
          </a:lnSpc>
          <a:spcAft>
            <a:spcPts val="1200"/>
          </a:spcAft>
          <a:defRPr kumimoji="0" sz="2000" i="0" u="none" strike="noStrike" cap="none" normalizeH="0" baseline="0" dirty="0" smtClean="0">
            <a:ln>
              <a:noFill/>
            </a:ln>
            <a:solidFill>
              <a:schemeClr val="tx1"/>
            </a:solidFill>
            <a:effectLst/>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685800" fontAlgn="ctr">
          <a:lnSpc>
            <a:spcPct val="130000"/>
          </a:lnSpc>
          <a:spcAft>
            <a:spcPts val="1200"/>
          </a:spcAft>
          <a:buClr>
            <a:srgbClr val="003B83"/>
          </a:buClr>
          <a:buSzPct val="100000"/>
          <a:defRPr kumimoji="1" sz="20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68" id="{1B31DFC6-2268-4394-98DE-440BC1574B94}" vid="{BA61ECB4-49C5-4890-BA9E-8218C856AE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7EF5E26F2C28B49A6223EA8732B8D9C" ma:contentTypeVersion="3" ma:contentTypeDescription="新しいドキュメントを作成します。" ma:contentTypeScope="" ma:versionID="ea4982fc3d27365132f214badece78ff">
  <xsd:schema xmlns:xsd="http://www.w3.org/2001/XMLSchema" xmlns:xs="http://www.w3.org/2001/XMLSchema" xmlns:p="http://schemas.microsoft.com/office/2006/metadata/properties" xmlns:ns2="36127958-8e2b-4e07-8520-2bc15228fdcf" targetNamespace="http://schemas.microsoft.com/office/2006/metadata/properties" ma:root="true" ma:fieldsID="40f1fd0207468d5e351dbfc83f8313ee" ns2:_="">
    <xsd:import namespace="36127958-8e2b-4e07-8520-2bc15228fdc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27958-8e2b-4e07-8520-2bc15228f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23EA3-CD4F-4529-BC0A-2E9659C89E3B}">
  <ds:schemaRefs>
    <ds:schemaRef ds:uri="36127958-8e2b-4e07-8520-2bc15228fd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38BA5A-2894-4BF9-80D8-6FE604079DE1}">
  <ds:schemaRefs>
    <ds:schemaRef ds:uri="http://www.w3.org/XML/1998/namespace"/>
    <ds:schemaRef ds:uri="36127958-8e2b-4e07-8520-2bc15228fdcf"/>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0EB6E4D6-0EF7-44CB-9D03-EAE5AD5813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P02_MRI2025_16x9_投影用_日本語版</Template>
  <TotalTime>1287</TotalTime>
  <Words>9063</Words>
  <Application>Microsoft Office PowerPoint</Application>
  <PresentationFormat>A4 210 x 297 mm</PresentationFormat>
  <Paragraphs>680</Paragraphs>
  <Slides>27</Slides>
  <Notes>4</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4" baseType="lpstr">
      <vt:lpstr>BIZ UDPゴシック</vt:lpstr>
      <vt:lpstr>MS-Gothic</vt:lpstr>
      <vt:lpstr>游ゴシック</vt:lpstr>
      <vt:lpstr>Arial</vt:lpstr>
      <vt:lpstr>Wingdings</vt:lpstr>
      <vt:lpstr>Office テーマ</vt:lpstr>
      <vt:lpstr>think-cellスライド</vt:lpstr>
      <vt:lpstr>省エネ・高効率化に資する方策</vt:lpstr>
      <vt:lpstr>PowerPoint プレゼンテーション</vt:lpstr>
      <vt:lpstr>PowerPoint プレゼンテーション</vt:lpstr>
      <vt:lpstr>２．省エネ・高効率化に資する方策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3．参考資料</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ETU 今村 圭</dc:creator>
  <cp:lastModifiedBy>山田　哲也</cp:lastModifiedBy>
  <cp:revision>34</cp:revision>
  <dcterms:created xsi:type="dcterms:W3CDTF">2025-03-27T00:48:41Z</dcterms:created>
  <dcterms:modified xsi:type="dcterms:W3CDTF">2026-03-27T04:09:33Z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0x010100C7EF5E26F2C28B49A6223EA8732B8D9C</vt:lpwstr>
  </property>
</Properties>
</file>