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48" r:id="rId1"/>
  </p:sldMasterIdLst>
  <p:notesMasterIdLst>
    <p:notesMasterId r:id="rId14"/>
  </p:notesMasterIdLst>
  <p:handoutMasterIdLst>
    <p:handoutMasterId r:id="rId15"/>
  </p:handoutMasterIdLst>
  <p:sldIdLst>
    <p:sldId id="256" r:id="rId2"/>
    <p:sldId id="285" r:id="rId3"/>
    <p:sldId id="258" r:id="rId4"/>
    <p:sldId id="259" r:id="rId5"/>
    <p:sldId id="261" r:id="rId6"/>
    <p:sldId id="262" r:id="rId7"/>
    <p:sldId id="263" r:id="rId8"/>
    <p:sldId id="260" r:id="rId9"/>
    <p:sldId id="264" r:id="rId10"/>
    <p:sldId id="282" r:id="rId11"/>
    <p:sldId id="283" r:id="rId12"/>
    <p:sldId id="284" r:id="rId1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 userDrawn="1">
          <p15:clr>
            <a:srgbClr val="A4A3A4"/>
          </p15:clr>
        </p15:guide>
        <p15:guide id="2" pos="3840" userDrawn="1">
          <p15:clr>
            <a:srgbClr val="A4A3A4"/>
          </p15:clr>
        </p15:guide>
        <p15:guide id="3" pos="2230" userDrawn="1">
          <p15:clr>
            <a:srgbClr val="A4A3A4"/>
          </p15:clr>
        </p15:guide>
        <p15:guide id="4" orient="horz" pos="3702" userDrawn="1">
          <p15:clr>
            <a:srgbClr val="A4A3A4"/>
          </p15:clr>
        </p15:guide>
        <p15:guide id="5" pos="34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EF7F73-1FE6-B9CD-4534-DCB6D7E9B5E5}" name="平田　連太郎" initials="連平" userId="S::T0548382@taims.metro.tokyo.jp::732bc921-85a0-4464-b2ec-23c8e84ac70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中川　健太朗" initials="中川　健太朗" lastIdx="1" clrIdx="0">
    <p:extLst>
      <p:ext uri="{19B8F6BF-5375-455C-9EA6-DF929625EA0E}">
        <p15:presenceInfo xmlns:p15="http://schemas.microsoft.com/office/powerpoint/2012/main" userId="S-1-5-21-2584162954-2024034027-3327744939-305227" providerId="AD"/>
      </p:ext>
    </p:extLst>
  </p:cmAuthor>
  <p:cmAuthor id="2" name="東京都" initials="T" lastIdx="3" clrIdx="1">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19" autoAdjust="0"/>
    <p:restoredTop sz="94660"/>
  </p:normalViewPr>
  <p:slideViewPr>
    <p:cSldViewPr snapToGrid="0">
      <p:cViewPr varScale="1">
        <p:scale>
          <a:sx n="99" d="100"/>
          <a:sy n="99" d="100"/>
        </p:scale>
        <p:origin x="648" y="306"/>
      </p:cViewPr>
      <p:guideLst>
        <p:guide orient="horz" pos="572"/>
        <p:guide pos="3840"/>
        <p:guide pos="2230"/>
        <p:guide orient="horz" pos="3702"/>
        <p:guide pos="347"/>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2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40" tIns="45720" rIns="91440" bIns="45720" rtlCol="0"/>
          <a:lstStyle>
            <a:lvl1pPr algn="r">
              <a:defRPr sz="1200"/>
            </a:lvl1pPr>
          </a:lstStyle>
          <a:p>
            <a:fld id="{0327B873-E3C2-4ACB-8CBD-24DF90BD73DC}" type="datetimeFigureOut">
              <a:rPr kumimoji="1" lang="ja-JP" altLang="en-US" smtClean="0"/>
              <a:t>2026/3/27</a:t>
            </a:fld>
            <a:endParaRPr kumimoji="1" lang="ja-JP" altLang="en-US"/>
          </a:p>
        </p:txBody>
      </p:sp>
      <p:sp>
        <p:nvSpPr>
          <p:cNvPr id="4" name="フッター プレースホルダー 3"/>
          <p:cNvSpPr>
            <a:spLocks noGrp="1"/>
          </p:cNvSpPr>
          <p:nvPr>
            <p:ph type="ftr" sz="quarter" idx="2"/>
          </p:nvPr>
        </p:nvSpPr>
        <p:spPr>
          <a:xfrm>
            <a:off x="1" y="9440648"/>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8"/>
            <a:ext cx="2949787" cy="498692"/>
          </a:xfrm>
          <a:prstGeom prst="rect">
            <a:avLst/>
          </a:prstGeom>
        </p:spPr>
        <p:txBody>
          <a:bodyPr vert="horz" lIns="91440" tIns="45720" rIns="91440" bIns="45720" rtlCol="0" anchor="b"/>
          <a:lstStyle>
            <a:lvl1pPr algn="r">
              <a:defRPr sz="1200"/>
            </a:lvl1pPr>
          </a:lstStyle>
          <a:p>
            <a:fld id="{1E6FA5BF-BB31-4B0B-88B5-274EA4811242}" type="slidenum">
              <a:rPr kumimoji="1" lang="ja-JP" altLang="en-US" smtClean="0"/>
              <a:t>‹#›</a:t>
            </a:fld>
            <a:endParaRPr kumimoji="1" lang="ja-JP" altLang="en-US"/>
          </a:p>
        </p:txBody>
      </p:sp>
    </p:spTree>
    <p:extLst>
      <p:ext uri="{BB962C8B-B14F-4D97-AF65-F5344CB8AC3E}">
        <p14:creationId xmlns:p14="http://schemas.microsoft.com/office/powerpoint/2010/main" val="37060235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40" tIns="45720" rIns="91440" bIns="45720" rtlCol="0"/>
          <a:lstStyle>
            <a:lvl1pPr algn="r">
              <a:defRPr sz="1200"/>
            </a:lvl1pPr>
          </a:lstStyle>
          <a:p>
            <a:fld id="{21B4D280-E99D-47F1-AC1D-2F5025A05549}"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8"/>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40" tIns="45720" rIns="91440" bIns="45720" rtlCol="0" anchor="b"/>
          <a:lstStyle>
            <a:lvl1pPr algn="r">
              <a:defRPr sz="1200"/>
            </a:lvl1pPr>
          </a:lstStyle>
          <a:p>
            <a:fld id="{19695A34-D2DF-4204-B0B8-4E2CA7D4BFB6}" type="slidenum">
              <a:rPr kumimoji="1" lang="ja-JP" altLang="en-US" smtClean="0"/>
              <a:t>‹#›</a:t>
            </a:fld>
            <a:endParaRPr kumimoji="1" lang="ja-JP" altLang="en-US"/>
          </a:p>
        </p:txBody>
      </p:sp>
    </p:spTree>
    <p:extLst>
      <p:ext uri="{BB962C8B-B14F-4D97-AF65-F5344CB8AC3E}">
        <p14:creationId xmlns:p14="http://schemas.microsoft.com/office/powerpoint/2010/main" val="39061582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0F27E10-C9CA-44F9-ADCA-16D0ED59468E}"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7872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2071800-0B9D-4C46-BD69-A4CA8988FFA7}"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262124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FB9388-ACA6-4F5B-8D14-38502873125E}"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011968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98EE32-CF66-4CD4-976A-57B30F6110CC}"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139286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188C716-04C6-46F2-B350-2C974BA07A4A}"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14871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7AC6680-45D0-49F5-A795-8229AA5B53B7}"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1991146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7FB7B6F-4B72-4CFD-9828-ACF760E1BEEE}" type="datetime1">
              <a:rPr kumimoji="1" lang="ja-JP" altLang="en-US" smtClean="0"/>
              <a:t>2026/3/27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2968821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B812570-37E7-47E9-8ED6-F9B4F80C0B41}" type="datetime1">
              <a:rPr kumimoji="1" lang="ja-JP" altLang="en-US" smtClean="0"/>
              <a:t>2026/3/27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4096536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525E7E7-F5AE-4EF4-86EC-B610EA9CB021}" type="datetime1">
              <a:rPr kumimoji="1" lang="ja-JP" altLang="en-US" smtClean="0"/>
              <a:t>2026/3/27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004081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DD50D13-9B0A-4C25-B1B2-5EE4FC8FEBF5}"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1060461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4357BB8-258F-49FC-A632-37C96BC4BAF3}"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3516910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11266F-D0B1-4D15-A990-2DAB9581520D}" type="datetime1">
              <a:rPr kumimoji="1" lang="ja-JP" altLang="en-US" smtClean="0"/>
              <a:t>2026/3/27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53F00A-B8CA-47B2-8DE4-5636BCD83088}" type="slidenum">
              <a:rPr kumimoji="1" lang="ja-JP" altLang="en-US" smtClean="0"/>
              <a:t>‹#›</a:t>
            </a:fld>
            <a:endParaRPr kumimoji="1" lang="ja-JP" altLang="en-US"/>
          </a:p>
        </p:txBody>
      </p:sp>
    </p:spTree>
    <p:extLst>
      <p:ext uri="{BB962C8B-B14F-4D97-AF65-F5344CB8AC3E}">
        <p14:creationId xmlns:p14="http://schemas.microsoft.com/office/powerpoint/2010/main" val="2460748049"/>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angyo-rodo.my-admin.metro.tokyo.lg.jp/chushou/kinyu/shibosai/joseikatsuyak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sangyo-rodo.metro.tokyo.lg.jp/chushou/kinyu/shibosa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 Id="rId4" Type="http://schemas.openxmlformats.org/officeDocument/2006/relationships/image" Target="../media/image4.tmp"/></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サブタイトル 8"/>
          <p:cNvSpPr>
            <a:spLocks noGrp="1"/>
          </p:cNvSpPr>
          <p:nvPr>
            <p:ph type="subTitle" idx="1"/>
          </p:nvPr>
        </p:nvSpPr>
        <p:spPr>
          <a:xfrm>
            <a:off x="4649001" y="4844662"/>
            <a:ext cx="2938125" cy="350865"/>
          </a:xfrm>
        </p:spPr>
        <p:txBody>
          <a:bodyPr wrap="square" anchor="ctr" anchorCtr="0">
            <a:spAutoFit/>
          </a:bodyPr>
          <a:lstStyle/>
          <a:p>
            <a:pPr>
              <a:lnSpc>
                <a:spcPct val="70000"/>
              </a:lnSpc>
            </a:pPr>
            <a:r>
              <a:rPr lang="ja-JP" altLang="en-US" dirty="0">
                <a:latin typeface="ＭＳ ゴシック" panose="020B0609070205080204" pitchFamily="49" charset="-128"/>
                <a:ea typeface="ＭＳ ゴシック" panose="020B0609070205080204" pitchFamily="49" charset="-128"/>
              </a:rPr>
              <a:t>令和８年４月１日</a:t>
            </a:r>
            <a:endParaRPr lang="en-US" altLang="ja-JP" dirty="0">
              <a:latin typeface="ＭＳ ゴシック" panose="020B0609070205080204" pitchFamily="49" charset="-128"/>
              <a:ea typeface="ＭＳ ゴシック" panose="020B0609070205080204" pitchFamily="49" charset="-128"/>
            </a:endParaRPr>
          </a:p>
        </p:txBody>
      </p:sp>
      <p:grpSp>
        <p:nvGrpSpPr>
          <p:cNvPr id="5" name="グループ化 4">
            <a:extLst>
              <a:ext uri="{FF2B5EF4-FFF2-40B4-BE49-F238E27FC236}">
                <a16:creationId xmlns:a16="http://schemas.microsoft.com/office/drawing/2014/main" id="{576BB39C-1408-5752-B954-133023DA6AA4}"/>
              </a:ext>
            </a:extLst>
          </p:cNvPr>
          <p:cNvGrpSpPr/>
          <p:nvPr/>
        </p:nvGrpSpPr>
        <p:grpSpPr>
          <a:xfrm>
            <a:off x="5120638" y="5322774"/>
            <a:ext cx="1982802" cy="760392"/>
            <a:chOff x="915445" y="3360565"/>
            <a:chExt cx="3642676" cy="1346189"/>
          </a:xfrm>
        </p:grpSpPr>
        <p:pic>
          <p:nvPicPr>
            <p:cNvPr id="3" name="図 2" descr="挿絵 が含まれている画像&#10;&#10;AI 生成コンテンツは誤りを含む可能性があります。">
              <a:extLst>
                <a:ext uri="{FF2B5EF4-FFF2-40B4-BE49-F238E27FC236}">
                  <a16:creationId xmlns:a16="http://schemas.microsoft.com/office/drawing/2014/main" id="{9472D436-D289-8132-85FB-7A6AE2CFC1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445" y="3360565"/>
              <a:ext cx="3642676" cy="1272650"/>
            </a:xfrm>
            <a:prstGeom prst="rect">
              <a:avLst/>
            </a:prstGeom>
          </p:spPr>
        </p:pic>
        <p:sp>
          <p:nvSpPr>
            <p:cNvPr id="4" name="正方形/長方形 3">
              <a:extLst>
                <a:ext uri="{FF2B5EF4-FFF2-40B4-BE49-F238E27FC236}">
                  <a16:creationId xmlns:a16="http://schemas.microsoft.com/office/drawing/2014/main" id="{15012989-A5C4-2BAE-15AA-F8E5410CD736}"/>
                </a:ext>
              </a:extLst>
            </p:cNvPr>
            <p:cNvSpPr/>
            <p:nvPr/>
          </p:nvSpPr>
          <p:spPr>
            <a:xfrm>
              <a:off x="2030931" y="4437246"/>
              <a:ext cx="1376412" cy="2695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テキスト ボックス 5">
            <a:extLst>
              <a:ext uri="{FF2B5EF4-FFF2-40B4-BE49-F238E27FC236}">
                <a16:creationId xmlns:a16="http://schemas.microsoft.com/office/drawing/2014/main" id="{A8DABB1E-E131-19AD-150E-75560C629C0A}"/>
              </a:ext>
            </a:extLst>
          </p:cNvPr>
          <p:cNvSpPr txBox="1"/>
          <p:nvPr/>
        </p:nvSpPr>
        <p:spPr>
          <a:xfrm>
            <a:off x="2464065" y="2136804"/>
            <a:ext cx="7247821" cy="2011682"/>
          </a:xfrm>
          <a:prstGeom prst="rect">
            <a:avLst/>
          </a:prstGeom>
          <a:solidFill>
            <a:schemeClr val="accent2">
              <a:lumMod val="20000"/>
              <a:lumOff val="80000"/>
            </a:schemeClr>
          </a:solidFill>
          <a:ln w="101600" cmpd="tri">
            <a:solidFill>
              <a:schemeClr val="accent2"/>
            </a:solidFill>
          </a:ln>
        </p:spPr>
        <p:txBody>
          <a:bodyPr wrap="square" rtlCol="0" anchor="ctr" anchorCtr="0">
            <a:noAutofit/>
          </a:bodyPr>
          <a:lstStyle/>
          <a:p>
            <a:pPr algn="ctr"/>
            <a:r>
              <a:rPr lang="ja-JP" altLang="en-US" sz="3200" dirty="0">
                <a:latin typeface="ＭＳ ゴシック" panose="020B0609070205080204" pitchFamily="49" charset="-128"/>
                <a:ea typeface="ＭＳ ゴシック" panose="020B0609070205080204" pitchFamily="49" charset="-128"/>
              </a:rPr>
              <a:t>私募債（政策課題対応）</a:t>
            </a:r>
            <a:endParaRPr lang="en-US" altLang="ja-JP" sz="3200" dirty="0">
              <a:latin typeface="ＭＳ ゴシック" panose="020B0609070205080204" pitchFamily="49" charset="-128"/>
              <a:ea typeface="ＭＳ ゴシック" panose="020B0609070205080204" pitchFamily="49" charset="-128"/>
            </a:endParaRPr>
          </a:p>
          <a:p>
            <a:pPr algn="ctr">
              <a:spcBef>
                <a:spcPts val="600"/>
              </a:spcBef>
            </a:pPr>
            <a:r>
              <a:rPr lang="en-US" altLang="ja-JP" sz="3200" dirty="0">
                <a:latin typeface="ＭＳ ゴシック" panose="020B0609070205080204" pitchFamily="49" charset="-128"/>
                <a:ea typeface="ＭＳ ゴシック" panose="020B0609070205080204" pitchFamily="49" charset="-128"/>
              </a:rPr>
              <a:t>《 </a:t>
            </a:r>
            <a:r>
              <a:rPr lang="ja-JP" altLang="en-US" sz="3200" dirty="0">
                <a:latin typeface="ＭＳ ゴシック" panose="020B0609070205080204" pitchFamily="49" charset="-128"/>
                <a:ea typeface="ＭＳ ゴシック" panose="020B0609070205080204" pitchFamily="49" charset="-128"/>
              </a:rPr>
              <a:t>補助金に関するご案内 </a:t>
            </a:r>
            <a:r>
              <a:rPr lang="en-US" altLang="ja-JP" sz="3200" dirty="0">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3357770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37CC7-B66E-AAA2-FF23-7A149920D828}"/>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23CAF900-B478-DD78-643E-9F3EB25B3772}"/>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583BBC0C-D3D8-E2FC-A573-00C9D510F572}"/>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７　申請書類の作成及び提出</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0359A9B3-A8F0-3229-5003-EEC9DAA4CBFE}"/>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999F38CB-1A81-D948-6E9A-4499B702877F}"/>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5" name="スライド番号プレースホルダー 14">
            <a:extLst>
              <a:ext uri="{FF2B5EF4-FFF2-40B4-BE49-F238E27FC236}">
                <a16:creationId xmlns:a16="http://schemas.microsoft.com/office/drawing/2014/main" id="{C1B30BE1-036F-7174-8495-ABCC0543AD48}"/>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10</a:t>
            </a:fld>
            <a:endParaRPr kumimoji="1" lang="ja-JP" altLang="en-US" dirty="0"/>
          </a:p>
        </p:txBody>
      </p:sp>
      <p:sp>
        <p:nvSpPr>
          <p:cNvPr id="4" name="コンテンツ プレースホルダー 2">
            <a:extLst>
              <a:ext uri="{FF2B5EF4-FFF2-40B4-BE49-F238E27FC236}">
                <a16:creationId xmlns:a16="http://schemas.microsoft.com/office/drawing/2014/main" id="{1BF9C02F-8532-57E5-B72E-278FAB4319B9}"/>
              </a:ext>
            </a:extLst>
          </p:cNvPr>
          <p:cNvSpPr>
            <a:spLocks noGrp="1"/>
          </p:cNvSpPr>
          <p:nvPr>
            <p:ph idx="1"/>
          </p:nvPr>
        </p:nvSpPr>
        <p:spPr>
          <a:xfrm>
            <a:off x="6096000" y="5762847"/>
            <a:ext cx="5993219" cy="999460"/>
          </a:xfrm>
          <a:noFill/>
          <a:ln w="12700">
            <a:noFill/>
          </a:ln>
        </p:spPr>
        <p:style>
          <a:lnRef idx="2">
            <a:schemeClr val="accent1"/>
          </a:lnRef>
          <a:fillRef idx="1">
            <a:schemeClr val="lt1"/>
          </a:fillRef>
          <a:effectRef idx="0">
            <a:schemeClr val="accent1"/>
          </a:effectRef>
          <a:fontRef idx="minor">
            <a:schemeClr val="dk1"/>
          </a:fontRef>
        </p:style>
        <p:txBody>
          <a:bodyPr anchor="ctr" anchorCtr="0">
            <a:noAutofit/>
          </a:bodyPr>
          <a:lstStyle/>
          <a:p>
            <a:pPr marL="180975" indent="-180975">
              <a:buNone/>
            </a:pPr>
            <a:r>
              <a:rPr lang="ja-JP" altLang="en-US" sz="1400" dirty="0">
                <a:latin typeface="ＭＳ 明朝" panose="02020609040205080304" pitchFamily="17" charset="-128"/>
                <a:ea typeface="ＭＳ 明朝" panose="02020609040205080304" pitchFamily="17" charset="-128"/>
              </a:rPr>
              <a:t>・各種申請様式については</a:t>
            </a:r>
            <a:r>
              <a:rPr lang="ja-JP" altLang="en-US" sz="1400" u="sng" dirty="0">
                <a:solidFill>
                  <a:srgbClr val="FF0000"/>
                </a:solidFill>
                <a:latin typeface="ＭＳ ゴシック" panose="020B0609070205080204" pitchFamily="49" charset="-128"/>
                <a:ea typeface="ＭＳ ゴシック" panose="020B0609070205080204" pitchFamily="49" charset="-128"/>
                <a:hlinkClick r:id="rId2">
                  <a:extLst>
                    <a:ext uri="{A12FA001-AC4F-418D-AE19-62706E023703}">
                      <ahyp:hlinkClr xmlns:ahyp="http://schemas.microsoft.com/office/drawing/2018/hyperlinkcolor" val="tx"/>
                    </a:ext>
                  </a:extLst>
                </a:hlinkClick>
              </a:rPr>
              <a:t>産業労働局</a:t>
            </a:r>
            <a:r>
              <a:rPr lang="en-US" altLang="ja-JP" sz="1400" u="sng" dirty="0">
                <a:solidFill>
                  <a:srgbClr val="FF0000"/>
                </a:solidFill>
                <a:latin typeface="ＭＳ ゴシック" panose="020B0609070205080204" pitchFamily="49" charset="-128"/>
                <a:ea typeface="ＭＳ ゴシック" panose="020B0609070205080204" pitchFamily="49" charset="-128"/>
                <a:hlinkClick r:id="rId2">
                  <a:extLst>
                    <a:ext uri="{A12FA001-AC4F-418D-AE19-62706E023703}">
                      <ahyp:hlinkClr xmlns:ahyp="http://schemas.microsoft.com/office/drawing/2018/hyperlinkcolor" val="tx"/>
                    </a:ext>
                  </a:extLst>
                </a:hlinkClick>
              </a:rPr>
              <a:t>HP</a:t>
            </a:r>
            <a:r>
              <a:rPr lang="ja-JP" altLang="en-US" sz="1400" u="sng" dirty="0">
                <a:solidFill>
                  <a:srgbClr val="FF0000"/>
                </a:solidFill>
                <a:latin typeface="ＭＳ ゴシック" panose="020B0609070205080204" pitchFamily="49" charset="-128"/>
                <a:ea typeface="ＭＳ ゴシック" panose="020B0609070205080204" pitchFamily="49" charset="-128"/>
              </a:rPr>
              <a:t>よりダウンロード</a:t>
            </a:r>
            <a:r>
              <a:rPr lang="ja-JP" altLang="en-US" sz="1400" dirty="0">
                <a:latin typeface="ＭＳ 明朝" panose="02020609040205080304" pitchFamily="17" charset="-128"/>
                <a:ea typeface="ＭＳ 明朝" panose="02020609040205080304" pitchFamily="17" charset="-128"/>
              </a:rPr>
              <a:t>してください。</a:t>
            </a:r>
            <a:endParaRPr lang="en-US" altLang="ja-JP" sz="1400" dirty="0">
              <a:latin typeface="ＭＳ 明朝" panose="02020609040205080304" pitchFamily="17" charset="-128"/>
              <a:ea typeface="ＭＳ 明朝" panose="02020609040205080304" pitchFamily="17" charset="-128"/>
            </a:endParaRPr>
          </a:p>
          <a:p>
            <a:pPr marL="180975" indent="-180975">
              <a:buNone/>
            </a:pPr>
            <a:r>
              <a:rPr kumimoji="1" lang="ja-JP" altLang="en-US" sz="1400" dirty="0">
                <a:latin typeface="ＭＳ 明朝" panose="02020609040205080304" pitchFamily="17" charset="-128"/>
                <a:ea typeface="ＭＳ 明朝" panose="02020609040205080304" pitchFamily="17" charset="-128"/>
              </a:rPr>
              <a:t>・各書類</a:t>
            </a:r>
            <a:r>
              <a:rPr kumimoji="1" lang="ja-JP" altLang="en-US" sz="1400" dirty="0">
                <a:solidFill>
                  <a:srgbClr val="FF0000"/>
                </a:solidFill>
                <a:latin typeface="ＭＳ ゴシック" panose="020B0609070205080204" pitchFamily="49" charset="-128"/>
                <a:ea typeface="ＭＳ ゴシック" panose="020B0609070205080204" pitchFamily="49" charset="-128"/>
              </a:rPr>
              <a:t>申請は必ず金融機関を経由して行ってください</a:t>
            </a:r>
            <a:r>
              <a:rPr kumimoji="1" lang="ja-JP" altLang="en-US" sz="1400" dirty="0">
                <a:latin typeface="ＭＳ 明朝" panose="02020609040205080304" pitchFamily="17" charset="-128"/>
                <a:ea typeface="ＭＳ 明朝" panose="02020609040205080304" pitchFamily="17" charset="-128"/>
              </a:rPr>
              <a:t>（Ｊグランツを利用して提出する際も、金融機関へ一報の上で、手続きを進めてください。）</a:t>
            </a:r>
          </a:p>
        </p:txBody>
      </p:sp>
      <p:sp>
        <p:nvSpPr>
          <p:cNvPr id="5" name="コンテンツ プレースホルダー 2">
            <a:extLst>
              <a:ext uri="{FF2B5EF4-FFF2-40B4-BE49-F238E27FC236}">
                <a16:creationId xmlns:a16="http://schemas.microsoft.com/office/drawing/2014/main" id="{4826CD35-9C9B-1071-F6A6-AD16C754FD21}"/>
              </a:ext>
            </a:extLst>
          </p:cNvPr>
          <p:cNvSpPr txBox="1">
            <a:spLocks/>
          </p:cNvSpPr>
          <p:nvPr/>
        </p:nvSpPr>
        <p:spPr>
          <a:xfrm>
            <a:off x="327821" y="1090190"/>
            <a:ext cx="5562612" cy="5427567"/>
          </a:xfrm>
          <a:prstGeom prst="rect">
            <a:avLst/>
          </a:prstGeom>
          <a:solidFill>
            <a:schemeClr val="bg1">
              <a:lumMod val="95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① 交付申請書</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② 誓約書</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③ 情報提供に関する同意書</a:t>
            </a:r>
            <a:endParaRPr lang="en-US" altLang="ja-JP" sz="1800" dirty="0">
              <a:latin typeface="ＭＳ 明朝" panose="02020609040205080304" pitchFamily="17" charset="-128"/>
              <a:ea typeface="ＭＳ 明朝" panose="02020609040205080304" pitchFamily="17" charset="-128"/>
            </a:endParaRPr>
          </a:p>
          <a:p>
            <a:pPr marL="0" lv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④ 登記事項証明書</a:t>
            </a:r>
            <a:r>
              <a:rPr lang="ja-JP" altLang="en-US" sz="1200" dirty="0">
                <a:solidFill>
                  <a:prstClr val="black"/>
                </a:solidFill>
                <a:latin typeface="ＭＳ 明朝" panose="02020609040205080304" pitchFamily="17" charset="-128"/>
                <a:ea typeface="ＭＳ 明朝" panose="02020609040205080304" pitchFamily="17" charset="-128"/>
              </a:rPr>
              <a:t>（現在事項又は履歴事項全部証明書</a:t>
            </a:r>
            <a:r>
              <a:rPr lang="en-US" altLang="ja-JP" sz="1200" dirty="0">
                <a:solidFill>
                  <a:prstClr val="black"/>
                </a:solidFill>
                <a:latin typeface="ＭＳ 明朝" panose="02020609040205080304" pitchFamily="17" charset="-128"/>
                <a:ea typeface="ＭＳ 明朝" panose="02020609040205080304" pitchFamily="17" charset="-128"/>
              </a:rPr>
              <a:t>)(※1)</a:t>
            </a:r>
            <a:endParaRPr lang="ja-JP" altLang="en-US" sz="20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⑤ 納税証明書</a:t>
            </a:r>
            <a:br>
              <a:rPr lang="en-US" altLang="ja-JP" sz="1800" dirty="0">
                <a:latin typeface="ＭＳ 明朝" panose="02020609040205080304" pitchFamily="17" charset="-128"/>
                <a:ea typeface="ＭＳ 明朝" panose="02020609040205080304" pitchFamily="17" charset="-128"/>
              </a:rPr>
            </a:br>
            <a:r>
              <a:rPr lang="ja-JP" altLang="en-US" sz="20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その３の３「法人税」及び「消費税及地方消費税」</a:t>
            </a:r>
            <a:r>
              <a:rPr lang="en-US" altLang="ja-JP" sz="1200" dirty="0">
                <a:latin typeface="ＭＳ 明朝" panose="02020609040205080304" pitchFamily="17" charset="-128"/>
                <a:ea typeface="ＭＳ 明朝" panose="02020609040205080304" pitchFamily="17" charset="-128"/>
              </a:rPr>
              <a:t>) (※1)</a:t>
            </a:r>
            <a:endParaRPr lang="ja-JP" altLang="en-US" sz="12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⑥ 貸借対照表及び損益計算書</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直近</a:t>
            </a:r>
            <a:r>
              <a:rPr lang="en-US" altLang="ja-JP" sz="1200" dirty="0">
                <a:latin typeface="ＭＳ 明朝" panose="02020609040205080304" pitchFamily="17" charset="-128"/>
                <a:ea typeface="ＭＳ 明朝" panose="02020609040205080304" pitchFamily="17" charset="-128"/>
              </a:rPr>
              <a:t>1</a:t>
            </a:r>
            <a:r>
              <a:rPr lang="ja-JP" altLang="en-US" sz="1200" dirty="0">
                <a:latin typeface="ＭＳ 明朝" panose="02020609040205080304" pitchFamily="17" charset="-128"/>
                <a:ea typeface="ＭＳ 明朝" panose="02020609040205080304" pitchFamily="17" charset="-128"/>
              </a:rPr>
              <a:t>期分</a:t>
            </a:r>
            <a:r>
              <a:rPr lang="en-US" altLang="ja-JP" sz="1200" dirty="0">
                <a:latin typeface="ＭＳ 明朝" panose="02020609040205080304" pitchFamily="17" charset="-128"/>
                <a:ea typeface="ＭＳ 明朝" panose="02020609040205080304" pitchFamily="17" charset="-128"/>
              </a:rPr>
              <a:t>)</a:t>
            </a:r>
            <a:endParaRPr lang="ja-JP" altLang="en-US" sz="20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⑦ </a:t>
            </a:r>
            <a:r>
              <a:rPr lang="ja-JP" altLang="en-US" sz="1200" dirty="0">
                <a:latin typeface="ＭＳ 明朝" panose="02020609040205080304" pitchFamily="17" charset="-128"/>
                <a:ea typeface="ＭＳ 明朝" panose="02020609040205080304" pitchFamily="17" charset="-128"/>
              </a:rPr>
              <a:t>（事業承継の場合）</a:t>
            </a:r>
            <a:br>
              <a:rPr lang="en-US" altLang="ja-JP" sz="1200" dirty="0">
                <a:latin typeface="ＭＳ 明朝" panose="02020609040205080304" pitchFamily="17" charset="-128"/>
                <a:ea typeface="ＭＳ 明朝" panose="02020609040205080304" pitchFamily="17" charset="-128"/>
              </a:rPr>
            </a:br>
            <a:r>
              <a:rPr lang="ja-JP" altLang="en-US" sz="1200" dirty="0">
                <a:latin typeface="ＭＳ 明朝" panose="02020609040205080304" pitchFamily="17" charset="-128"/>
                <a:ea typeface="ＭＳ 明朝" panose="02020609040205080304" pitchFamily="17" charset="-128"/>
              </a:rPr>
              <a:t>　　</a:t>
            </a:r>
            <a:r>
              <a:rPr lang="ja-JP" altLang="en-US" sz="1700" dirty="0">
                <a:latin typeface="ＭＳ 明朝" panose="02020609040205080304" pitchFamily="17" charset="-128"/>
                <a:ea typeface="ＭＳ 明朝" panose="02020609040205080304" pitchFamily="17" charset="-128"/>
              </a:rPr>
              <a:t>支援機関の支援を受けていることの確認書類</a:t>
            </a:r>
            <a:r>
              <a:rPr lang="ja-JP" altLang="en-US" sz="1200" dirty="0">
                <a:latin typeface="ＭＳ 明朝" panose="02020609040205080304" pitchFamily="17" charset="-128"/>
                <a:ea typeface="ＭＳ 明朝" panose="02020609040205080304" pitchFamily="17" charset="-128"/>
              </a:rPr>
              <a:t>（写し）</a:t>
            </a:r>
            <a:endParaRPr lang="en-US" altLang="ja-JP" sz="12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200" dirty="0">
                <a:latin typeface="ＭＳ 明朝" panose="02020609040205080304" pitchFamily="17" charset="-128"/>
                <a:ea typeface="ＭＳ 明朝" panose="02020609040205080304" pitchFamily="17" charset="-128"/>
              </a:rPr>
              <a:t>　　（脱炭素化・女性活躍推進の場合）</a:t>
            </a:r>
            <a:br>
              <a:rPr lang="en-US" altLang="ja-JP" sz="1200" dirty="0">
                <a:latin typeface="ＭＳ 明朝" panose="02020609040205080304" pitchFamily="17" charset="-128"/>
                <a:ea typeface="ＭＳ 明朝" panose="02020609040205080304" pitchFamily="17" charset="-128"/>
              </a:rPr>
            </a:br>
            <a:r>
              <a:rPr lang="ja-JP" altLang="en-US" sz="1200" dirty="0">
                <a:latin typeface="ＭＳ 明朝" panose="02020609040205080304" pitchFamily="17" charset="-128"/>
                <a:ea typeface="ＭＳ 明朝" panose="02020609040205080304" pitchFamily="17" charset="-128"/>
              </a:rPr>
              <a:t>　　</a:t>
            </a:r>
            <a:r>
              <a:rPr lang="ja-JP" altLang="en-US" sz="1800" dirty="0">
                <a:latin typeface="ＭＳ 明朝" panose="02020609040205080304" pitchFamily="17" charset="-128"/>
                <a:ea typeface="ＭＳ 明朝" panose="02020609040205080304" pitchFamily="17" charset="-128"/>
              </a:rPr>
              <a:t>評価機関が作成した評価書</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写し</a:t>
            </a:r>
            <a:r>
              <a:rPr lang="en-US" altLang="ja-JP" sz="1200" dirty="0">
                <a:latin typeface="ＭＳ 明朝" panose="02020609040205080304" pitchFamily="17" charset="-128"/>
                <a:ea typeface="ＭＳ 明朝" panose="02020609040205080304" pitchFamily="17" charset="-128"/>
              </a:rPr>
              <a:t>)</a:t>
            </a: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⑧ 金融機関確認書</a:t>
            </a:r>
            <a:r>
              <a:rPr lang="en-US" altLang="ja-JP" sz="1200" dirty="0">
                <a:latin typeface="ＭＳ 明朝" panose="02020609040205080304" pitchFamily="17" charset="-128"/>
                <a:ea typeface="ＭＳ 明朝" panose="02020609040205080304" pitchFamily="17" charset="-128"/>
              </a:rPr>
              <a:t>(※2)</a:t>
            </a:r>
            <a:endParaRPr lang="en-US" altLang="ja-JP" sz="2000" dirty="0">
              <a:latin typeface="ＭＳ 明朝" panose="02020609040205080304" pitchFamily="17" charset="-128"/>
              <a:ea typeface="ＭＳ 明朝" panose="02020609040205080304" pitchFamily="17" charset="-128"/>
            </a:endParaRPr>
          </a:p>
          <a:p>
            <a:pPr marL="0" indent="0">
              <a:lnSpc>
                <a:spcPct val="100000"/>
              </a:lnSpc>
              <a:spcBef>
                <a:spcPts val="200"/>
              </a:spcBef>
              <a:spcAft>
                <a:spcPts val="200"/>
              </a:spcAft>
              <a:buNone/>
            </a:pPr>
            <a:r>
              <a:rPr lang="en-US" altLang="ja-JP" sz="1400" dirty="0">
                <a:latin typeface="ＭＳ 明朝" panose="02020609040205080304" pitchFamily="17" charset="-128"/>
                <a:ea typeface="ＭＳ 明朝" panose="02020609040205080304" pitchFamily="17" charset="-128"/>
              </a:rPr>
              <a:t>※1 </a:t>
            </a:r>
            <a:r>
              <a:rPr lang="ja-JP" altLang="en-US" sz="1400" dirty="0">
                <a:latin typeface="ＭＳ 明朝" panose="02020609040205080304" pitchFamily="17" charset="-128"/>
                <a:ea typeface="ＭＳ 明朝" panose="02020609040205080304" pitchFamily="17" charset="-128"/>
              </a:rPr>
              <a:t>直近</a:t>
            </a:r>
            <a:r>
              <a:rPr lang="en-US" altLang="ja-JP" sz="1400" dirty="0">
                <a:latin typeface="ＭＳ 明朝" panose="02020609040205080304" pitchFamily="17" charset="-128"/>
                <a:ea typeface="ＭＳ 明朝" panose="02020609040205080304" pitchFamily="17" charset="-128"/>
              </a:rPr>
              <a:t>3</a:t>
            </a:r>
            <a:r>
              <a:rPr lang="ja-JP" altLang="en-US" sz="1400" dirty="0">
                <a:latin typeface="ＭＳ 明朝" panose="02020609040205080304" pitchFamily="17" charset="-128"/>
                <a:ea typeface="ＭＳ 明朝" panose="02020609040205080304" pitchFamily="17" charset="-128"/>
              </a:rPr>
              <a:t>ヶ月以内に取得したもの</a:t>
            </a:r>
            <a:endParaRPr lang="en-US" altLang="ja-JP" sz="1400" dirty="0">
              <a:latin typeface="ＭＳ 明朝" panose="02020609040205080304" pitchFamily="17" charset="-128"/>
              <a:ea typeface="ＭＳ 明朝" panose="02020609040205080304" pitchFamily="17" charset="-128"/>
            </a:endParaRPr>
          </a:p>
          <a:p>
            <a:pPr marL="0" indent="0">
              <a:lnSpc>
                <a:spcPct val="100000"/>
              </a:lnSpc>
              <a:spcBef>
                <a:spcPts val="200"/>
              </a:spcBef>
              <a:spcAft>
                <a:spcPts val="200"/>
              </a:spcAft>
              <a:buNone/>
            </a:pPr>
            <a:r>
              <a:rPr lang="en-US" altLang="ja-JP" sz="1400" dirty="0">
                <a:latin typeface="ＭＳ 明朝" panose="02020609040205080304" pitchFamily="17" charset="-128"/>
                <a:ea typeface="ＭＳ 明朝" panose="02020609040205080304" pitchFamily="17" charset="-128"/>
              </a:rPr>
              <a:t>※2 </a:t>
            </a:r>
            <a:r>
              <a:rPr lang="ja-JP" altLang="en-US" sz="1400" dirty="0">
                <a:latin typeface="ＭＳ 明朝" panose="02020609040205080304" pitchFamily="17" charset="-128"/>
                <a:ea typeface="ＭＳ 明朝" panose="02020609040205080304" pitchFamily="17" charset="-128"/>
              </a:rPr>
              <a:t>交付申請書を含む必要書類①～⑦を金融機関に提出後、</a:t>
            </a:r>
            <a:endParaRPr lang="en-US" altLang="ja-JP" sz="1400" dirty="0">
              <a:latin typeface="ＭＳ 明朝" panose="02020609040205080304" pitchFamily="17" charset="-128"/>
              <a:ea typeface="ＭＳ 明朝" panose="02020609040205080304" pitchFamily="17" charset="-128"/>
            </a:endParaRPr>
          </a:p>
          <a:p>
            <a:pPr marL="0" indent="0">
              <a:lnSpc>
                <a:spcPct val="100000"/>
              </a:lnSpc>
              <a:spcBef>
                <a:spcPts val="200"/>
              </a:spcBef>
              <a:spcAft>
                <a:spcPts val="200"/>
              </a:spcAft>
              <a:buNone/>
            </a:pPr>
            <a:r>
              <a:rPr lang="ja-JP" altLang="en-US" sz="1400" dirty="0">
                <a:latin typeface="ＭＳ 明朝" panose="02020609040205080304" pitchFamily="17" charset="-128"/>
                <a:ea typeface="ＭＳ 明朝" panose="02020609040205080304" pitchFamily="17" charset="-128"/>
              </a:rPr>
              <a:t>　  金融機関が作成し、①～⑦と共に都へ提出します。</a:t>
            </a:r>
            <a:endParaRPr lang="en-US" altLang="ja-JP" sz="1400" dirty="0">
              <a:latin typeface="ＭＳ 明朝" panose="02020609040205080304" pitchFamily="17" charset="-128"/>
              <a:ea typeface="ＭＳ 明朝" panose="02020609040205080304" pitchFamily="17" charset="-128"/>
            </a:endParaRPr>
          </a:p>
        </p:txBody>
      </p:sp>
      <p:sp>
        <p:nvSpPr>
          <p:cNvPr id="18" name="コンテンツ プレースホルダー 2">
            <a:extLst>
              <a:ext uri="{FF2B5EF4-FFF2-40B4-BE49-F238E27FC236}">
                <a16:creationId xmlns:a16="http://schemas.microsoft.com/office/drawing/2014/main" id="{3FA24D5D-9C9E-BEA0-4B99-A06EEF9E5F84}"/>
              </a:ext>
            </a:extLst>
          </p:cNvPr>
          <p:cNvSpPr txBox="1">
            <a:spLocks/>
          </p:cNvSpPr>
          <p:nvPr/>
        </p:nvSpPr>
        <p:spPr>
          <a:xfrm>
            <a:off x="6218362" y="1108639"/>
            <a:ext cx="5584403" cy="3016790"/>
          </a:xfrm>
          <a:prstGeom prst="rect">
            <a:avLst/>
          </a:prstGeom>
          <a:solidFill>
            <a:schemeClr val="bg1">
              <a:lumMod val="95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none" lIns="91440" tIns="36000" rIns="91440" bIns="3600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① 実績報告書</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② </a:t>
            </a:r>
            <a:r>
              <a:rPr lang="ja-JP" altLang="ja-JP" sz="1800" dirty="0">
                <a:latin typeface="ＭＳ 明朝" panose="02020609040205080304" pitchFamily="17" charset="-128"/>
                <a:ea typeface="ＭＳ 明朝" panose="02020609040205080304" pitchFamily="17" charset="-128"/>
              </a:rPr>
              <a:t>私募債発行に係る契約書</a:t>
            </a:r>
            <a:r>
              <a:rPr lang="ja-JP" altLang="ja-JP" sz="1200" dirty="0">
                <a:latin typeface="ＭＳ 明朝" panose="02020609040205080304" pitchFamily="17" charset="-128"/>
                <a:ea typeface="ＭＳ 明朝" panose="02020609040205080304" pitchFamily="17" charset="-128"/>
              </a:rPr>
              <a:t>（写し）</a:t>
            </a:r>
            <a:endParaRPr lang="en-US" altLang="ja-JP" sz="12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③ 私募債発行</a:t>
            </a:r>
            <a:r>
              <a:rPr lang="ja-JP" altLang="ja-JP" sz="1800" dirty="0">
                <a:latin typeface="ＭＳ 明朝" panose="02020609040205080304" pitchFamily="17" charset="-128"/>
                <a:ea typeface="ＭＳ 明朝" panose="02020609040205080304" pitchFamily="17" charset="-128"/>
              </a:rPr>
              <a:t>手数料</a:t>
            </a:r>
            <a:r>
              <a:rPr lang="ja-JP" altLang="en-US" sz="1800" dirty="0">
                <a:latin typeface="ＭＳ 明朝" panose="02020609040205080304" pitchFamily="17" charset="-128"/>
                <a:ea typeface="ＭＳ 明朝" panose="02020609040205080304" pitchFamily="17" charset="-128"/>
              </a:rPr>
              <a:t>に係る領収書</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400" dirty="0">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a:t>
            </a:r>
            <a:r>
              <a:rPr lang="ja-JP" altLang="ja-JP" sz="1200" dirty="0">
                <a:latin typeface="ＭＳ 明朝" panose="02020609040205080304" pitchFamily="17" charset="-128"/>
                <a:ea typeface="ＭＳ 明朝" panose="02020609040205080304" pitchFamily="17" charset="-128"/>
              </a:rPr>
              <a:t>取扱金融機関</a:t>
            </a:r>
            <a:r>
              <a:rPr lang="ja-JP" altLang="en-US" sz="1200" dirty="0">
                <a:latin typeface="ＭＳ 明朝" panose="02020609040205080304" pitchFamily="17" charset="-128"/>
                <a:ea typeface="ＭＳ 明朝" panose="02020609040205080304" pitchFamily="17" charset="-128"/>
              </a:rPr>
              <a:t>に支払った手数料内訳が分かるもの）</a:t>
            </a:r>
            <a:endParaRPr lang="en-US" altLang="ja-JP" sz="14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solidFill>
                  <a:schemeClr val="tx1"/>
                </a:solidFill>
                <a:latin typeface="ＭＳ 明朝" panose="02020609040205080304" pitchFamily="17" charset="-128"/>
                <a:ea typeface="ＭＳ 明朝" panose="02020609040205080304" pitchFamily="17" charset="-128"/>
              </a:rPr>
              <a:t>④</a:t>
            </a:r>
            <a:r>
              <a:rPr lang="ja-JP" altLang="en-US" sz="1400" dirty="0">
                <a:solidFill>
                  <a:schemeClr val="tx1"/>
                </a:solidFill>
                <a:latin typeface="ＭＳ 明朝" panose="02020609040205080304" pitchFamily="17" charset="-128"/>
                <a:ea typeface="ＭＳ 明朝" panose="02020609040205080304" pitchFamily="17" charset="-128"/>
              </a:rPr>
              <a:t>（女性活躍推進の場合）</a:t>
            </a:r>
            <a:br>
              <a:rPr lang="en-US" altLang="ja-JP" sz="1400" dirty="0">
                <a:solidFill>
                  <a:schemeClr val="tx1"/>
                </a:solidFill>
                <a:latin typeface="ＭＳ 明朝" panose="02020609040205080304" pitchFamily="17" charset="-128"/>
                <a:ea typeface="ＭＳ 明朝" panose="02020609040205080304" pitchFamily="17" charset="-128"/>
              </a:rPr>
            </a:br>
            <a:r>
              <a:rPr lang="ja-JP" altLang="en-US" sz="1800" dirty="0">
                <a:solidFill>
                  <a:schemeClr val="tx1"/>
                </a:solidFill>
                <a:latin typeface="ＭＳ 明朝" panose="02020609040205080304" pitchFamily="17" charset="-128"/>
                <a:ea typeface="ＭＳ 明朝" panose="02020609040205080304" pitchFamily="17" charset="-128"/>
              </a:rPr>
              <a:t>　 評価機関への評価費用の支払が確認できる資料</a:t>
            </a:r>
            <a:endParaRPr lang="en-US" altLang="ja-JP" sz="1800" dirty="0">
              <a:solidFill>
                <a:schemeClr val="tx1"/>
              </a:solidFill>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400" dirty="0">
                <a:solidFill>
                  <a:schemeClr val="tx1"/>
                </a:solidFill>
                <a:latin typeface="ＭＳ 明朝" panose="02020609040205080304" pitchFamily="17" charset="-128"/>
                <a:ea typeface="ＭＳ 明朝" panose="02020609040205080304" pitchFamily="17" charset="-128"/>
              </a:rPr>
              <a:t>   </a:t>
            </a:r>
            <a:r>
              <a:rPr lang="ja-JP" altLang="en-US" sz="1200" dirty="0">
                <a:solidFill>
                  <a:schemeClr val="tx1"/>
                </a:solidFill>
                <a:latin typeface="ＭＳ 明朝" panose="02020609040205080304" pitchFamily="17" charset="-128"/>
                <a:ea typeface="ＭＳ 明朝" panose="02020609040205080304" pitchFamily="17" charset="-128"/>
              </a:rPr>
              <a:t>（領収書又は、請求書及び通帳の支払明細　等）</a:t>
            </a:r>
            <a:endParaRPr lang="en-US" altLang="ja-JP" sz="1200" dirty="0">
              <a:solidFill>
                <a:schemeClr val="tx1"/>
              </a:solidFill>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en-US" altLang="ja-JP" sz="1300" dirty="0">
                <a:latin typeface="ＭＳ 明朝" panose="02020609040205080304" pitchFamily="17" charset="-128"/>
                <a:ea typeface="ＭＳ 明朝" panose="02020609040205080304" pitchFamily="17" charset="-128"/>
              </a:rPr>
              <a:t>※</a:t>
            </a:r>
            <a:r>
              <a:rPr lang="ja-JP" altLang="en-US" sz="1300" dirty="0">
                <a:latin typeface="ＭＳ 明朝" panose="02020609040205080304" pitchFamily="17" charset="-128"/>
                <a:ea typeface="ＭＳ 明朝" panose="02020609040205080304" pitchFamily="17" charset="-128"/>
              </a:rPr>
              <a:t>実績報告時までに厚生労働省の「女性活躍推進企業データベース」</a:t>
            </a:r>
            <a:br>
              <a:rPr lang="en-US" altLang="ja-JP" sz="1300" dirty="0">
                <a:latin typeface="ＭＳ 明朝" panose="02020609040205080304" pitchFamily="17" charset="-128"/>
                <a:ea typeface="ＭＳ 明朝" panose="02020609040205080304" pitchFamily="17" charset="-128"/>
              </a:rPr>
            </a:br>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の８項目以上の入力・公表を完了してください</a:t>
            </a:r>
            <a:endParaRPr lang="en-US" altLang="ja-JP" sz="1300" dirty="0">
              <a:latin typeface="ＭＳ 明朝" panose="02020609040205080304" pitchFamily="17" charset="-128"/>
              <a:ea typeface="ＭＳ 明朝" panose="02020609040205080304" pitchFamily="17" charset="-128"/>
            </a:endParaRPr>
          </a:p>
        </p:txBody>
      </p:sp>
      <p:sp>
        <p:nvSpPr>
          <p:cNvPr id="26" name="テキスト ボックス 25">
            <a:extLst>
              <a:ext uri="{FF2B5EF4-FFF2-40B4-BE49-F238E27FC236}">
                <a16:creationId xmlns:a16="http://schemas.microsoft.com/office/drawing/2014/main" id="{01831545-371E-922B-558A-BC8954670DAA}"/>
              </a:ext>
            </a:extLst>
          </p:cNvPr>
          <p:cNvSpPr txBox="1"/>
          <p:nvPr/>
        </p:nvSpPr>
        <p:spPr>
          <a:xfrm>
            <a:off x="2435805" y="910268"/>
            <a:ext cx="1338828" cy="369332"/>
          </a:xfrm>
          <a:prstGeom prst="rect">
            <a:avLst/>
          </a:prstGeom>
          <a:solidFill>
            <a:schemeClr val="accent2">
              <a:lumMod val="40000"/>
              <a:lumOff val="60000"/>
            </a:schemeClr>
          </a:solidFill>
          <a:ln w="12700">
            <a:noFill/>
          </a:ln>
        </p:spPr>
        <p:txBody>
          <a:bodyPr wrap="none" rtlCol="0">
            <a:spAutoFit/>
          </a:bodyPr>
          <a:lstStyle/>
          <a:p>
            <a:r>
              <a:rPr lang="ja-JP" altLang="en-US" dirty="0">
                <a:latin typeface="ＭＳ ゴシック" panose="020B0609070205080204" pitchFamily="49" charset="-128"/>
                <a:ea typeface="ＭＳ ゴシック" panose="020B0609070205080204" pitchFamily="49" charset="-128"/>
              </a:rPr>
              <a:t>交付申請時</a:t>
            </a:r>
            <a:endParaRPr kumimoji="1" lang="ja-JP" altLang="en-US" dirty="0"/>
          </a:p>
        </p:txBody>
      </p:sp>
      <p:sp>
        <p:nvSpPr>
          <p:cNvPr id="27" name="テキスト ボックス 26">
            <a:extLst>
              <a:ext uri="{FF2B5EF4-FFF2-40B4-BE49-F238E27FC236}">
                <a16:creationId xmlns:a16="http://schemas.microsoft.com/office/drawing/2014/main" id="{1F8A5D9D-A900-94C5-D6ED-3482B1E6E6FC}"/>
              </a:ext>
            </a:extLst>
          </p:cNvPr>
          <p:cNvSpPr txBox="1"/>
          <p:nvPr/>
        </p:nvSpPr>
        <p:spPr>
          <a:xfrm>
            <a:off x="8347887" y="920903"/>
            <a:ext cx="1391224" cy="369332"/>
          </a:xfrm>
          <a:prstGeom prst="rect">
            <a:avLst/>
          </a:prstGeom>
          <a:solidFill>
            <a:schemeClr val="accent2">
              <a:lumMod val="40000"/>
              <a:lumOff val="60000"/>
            </a:schemeClr>
          </a:solidFill>
          <a:ln w="12700">
            <a:noFill/>
          </a:ln>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実績報告時</a:t>
            </a:r>
            <a:endParaRPr kumimoji="1" lang="ja-JP" altLang="en-US" dirty="0"/>
          </a:p>
        </p:txBody>
      </p:sp>
      <p:sp>
        <p:nvSpPr>
          <p:cNvPr id="29" name="コンテンツ プレースホルダー 2">
            <a:extLst>
              <a:ext uri="{FF2B5EF4-FFF2-40B4-BE49-F238E27FC236}">
                <a16:creationId xmlns:a16="http://schemas.microsoft.com/office/drawing/2014/main" id="{3EA36804-3538-849D-3D43-74FB02099158}"/>
              </a:ext>
            </a:extLst>
          </p:cNvPr>
          <p:cNvSpPr txBox="1">
            <a:spLocks/>
          </p:cNvSpPr>
          <p:nvPr/>
        </p:nvSpPr>
        <p:spPr>
          <a:xfrm>
            <a:off x="6218364" y="4369973"/>
            <a:ext cx="5562504" cy="1158957"/>
          </a:xfrm>
          <a:prstGeom prst="rect">
            <a:avLst/>
          </a:prstGeom>
          <a:solidFill>
            <a:schemeClr val="bg1">
              <a:lumMod val="95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① 請求書</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② 印鑑証明書</a:t>
            </a:r>
            <a:r>
              <a:rPr lang="ja-JP"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直近</a:t>
            </a:r>
            <a:r>
              <a:rPr lang="en-US" altLang="ja-JP" sz="1200" dirty="0">
                <a:latin typeface="ＭＳ 明朝" panose="02020609040205080304" pitchFamily="17" charset="-128"/>
                <a:ea typeface="ＭＳ 明朝" panose="02020609040205080304" pitchFamily="17" charset="-128"/>
              </a:rPr>
              <a:t>3</a:t>
            </a:r>
            <a:r>
              <a:rPr lang="ja-JP" altLang="en-US" sz="1200" dirty="0">
                <a:latin typeface="ＭＳ 明朝" panose="02020609040205080304" pitchFamily="17" charset="-128"/>
                <a:ea typeface="ＭＳ 明朝" panose="02020609040205080304" pitchFamily="17" charset="-128"/>
              </a:rPr>
              <a:t>ヶ月以内に取得したもの</a:t>
            </a:r>
            <a:r>
              <a:rPr lang="ja-JP" altLang="ja-JP" sz="1200" dirty="0">
                <a:latin typeface="ＭＳ 明朝" panose="02020609040205080304" pitchFamily="17" charset="-128"/>
                <a:ea typeface="ＭＳ 明朝" panose="02020609040205080304" pitchFamily="17" charset="-128"/>
              </a:rPr>
              <a:t>）</a:t>
            </a:r>
            <a:endParaRPr lang="en-US" altLang="ja-JP" sz="12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③ 口座振替依頼書</a:t>
            </a:r>
            <a:endParaRPr lang="en-US" altLang="ja-JP" sz="1800" dirty="0">
              <a:latin typeface="ＭＳ 明朝" panose="02020609040205080304" pitchFamily="17" charset="-128"/>
              <a:ea typeface="ＭＳ 明朝" panose="02020609040205080304" pitchFamily="17" charset="-128"/>
            </a:endParaRPr>
          </a:p>
        </p:txBody>
      </p:sp>
      <p:sp>
        <p:nvSpPr>
          <p:cNvPr id="30" name="テキスト ボックス 29">
            <a:extLst>
              <a:ext uri="{FF2B5EF4-FFF2-40B4-BE49-F238E27FC236}">
                <a16:creationId xmlns:a16="http://schemas.microsoft.com/office/drawing/2014/main" id="{3BB1FD38-0A61-33DE-BE02-F5614BBBECDD}"/>
              </a:ext>
            </a:extLst>
          </p:cNvPr>
          <p:cNvSpPr txBox="1"/>
          <p:nvPr/>
        </p:nvSpPr>
        <p:spPr>
          <a:xfrm>
            <a:off x="8241557" y="4204569"/>
            <a:ext cx="1631090" cy="369332"/>
          </a:xfrm>
          <a:prstGeom prst="rect">
            <a:avLst/>
          </a:prstGeom>
          <a:solidFill>
            <a:schemeClr val="accent2">
              <a:lumMod val="40000"/>
              <a:lumOff val="60000"/>
            </a:schemeClr>
          </a:solidFill>
          <a:ln w="12700">
            <a:noFill/>
          </a:ln>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補助金請求時</a:t>
            </a:r>
            <a:endParaRPr kumimoji="1" lang="ja-JP" altLang="en-US" dirty="0"/>
          </a:p>
        </p:txBody>
      </p:sp>
    </p:spTree>
    <p:extLst>
      <p:ext uri="{BB962C8B-B14F-4D97-AF65-F5344CB8AC3E}">
        <p14:creationId xmlns:p14="http://schemas.microsoft.com/office/powerpoint/2010/main" val="3549007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AE598-C73C-ABF9-0EA8-D8CA2FE1ED39}"/>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747B41FE-E98A-494F-7591-0D42A34C6682}"/>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3A6E2299-98EF-B165-C736-52E3C65062CE}"/>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８　その他</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61B596C5-679D-C7A5-DAA9-D8519D628854}"/>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CA51FA38-E4A8-287A-6872-A31C3594A831}"/>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5" name="スライド番号プレースホルダー 14">
            <a:extLst>
              <a:ext uri="{FF2B5EF4-FFF2-40B4-BE49-F238E27FC236}">
                <a16:creationId xmlns:a16="http://schemas.microsoft.com/office/drawing/2014/main" id="{A1E2BCB8-4289-7EA2-845D-580FCDADC32E}"/>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11</a:t>
            </a:fld>
            <a:endParaRPr kumimoji="1" lang="ja-JP" altLang="en-US" dirty="0"/>
          </a:p>
        </p:txBody>
      </p:sp>
      <p:sp>
        <p:nvSpPr>
          <p:cNvPr id="10" name="コンテンツ プレースホルダー 2">
            <a:extLst>
              <a:ext uri="{FF2B5EF4-FFF2-40B4-BE49-F238E27FC236}">
                <a16:creationId xmlns:a16="http://schemas.microsoft.com/office/drawing/2014/main" id="{DCA5CC4D-45F6-12B9-8F95-228E56B61594}"/>
              </a:ext>
            </a:extLst>
          </p:cNvPr>
          <p:cNvSpPr txBox="1">
            <a:spLocks/>
          </p:cNvSpPr>
          <p:nvPr/>
        </p:nvSpPr>
        <p:spPr>
          <a:xfrm>
            <a:off x="423521" y="908051"/>
            <a:ext cx="11559371" cy="5864889"/>
          </a:xfrm>
          <a:prstGeom prst="rect">
            <a:avLst/>
          </a:prstGeom>
          <a:solidFill>
            <a:schemeClr val="bg1">
              <a:lumMod val="95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●補助金申請に係る審査について</a:t>
            </a:r>
            <a:endParaRPr lang="en-US" altLang="ja-JP" sz="1800" dirty="0">
              <a:latin typeface="ＭＳ ゴシック" panose="020B0609070205080204" pitchFamily="49" charset="-128"/>
              <a:ea typeface="ＭＳ ゴシック" panose="020B0609070205080204" pitchFamily="49" charset="-128"/>
            </a:endParaRPr>
          </a:p>
          <a:p>
            <a:pPr marL="223838" indent="-223838">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・申請書類に基づき、資格審査（申請要件の確認、補助対象費用の確認等）を行い、結果については、</a:t>
            </a:r>
            <a:br>
              <a:rPr lang="en-US" altLang="ja-JP" sz="1800" dirty="0">
                <a:latin typeface="ＭＳ 明朝" panose="02020609040205080304" pitchFamily="17" charset="-128"/>
                <a:ea typeface="ＭＳ 明朝" panose="02020609040205080304" pitchFamily="17" charset="-128"/>
              </a:rPr>
            </a:br>
            <a:r>
              <a:rPr lang="ja-JP" altLang="en-US" sz="1800" dirty="0">
                <a:latin typeface="ＭＳ 明朝" panose="02020609040205080304" pitchFamily="17" charset="-128"/>
                <a:ea typeface="ＭＳ 明朝" panose="02020609040205080304" pitchFamily="17" charset="-128"/>
              </a:rPr>
              <a:t>書面または</a:t>
            </a:r>
            <a:r>
              <a:rPr lang="en-US" altLang="ja-JP" sz="1800" dirty="0">
                <a:latin typeface="ＭＳ 明朝" panose="02020609040205080304" pitchFamily="17" charset="-128"/>
                <a:ea typeface="ＭＳ 明朝" panose="02020609040205080304" pitchFamily="17" charset="-128"/>
              </a:rPr>
              <a:t>J</a:t>
            </a:r>
            <a:r>
              <a:rPr lang="ja-JP" altLang="en-US" sz="1800" dirty="0">
                <a:latin typeface="ＭＳ 明朝" panose="02020609040205080304" pitchFamily="17" charset="-128"/>
                <a:ea typeface="ＭＳ 明朝" panose="02020609040205080304" pitchFamily="17" charset="-128"/>
              </a:rPr>
              <a:t>グランツにてお知らせします。</a:t>
            </a:r>
            <a:endParaRPr lang="en-US" altLang="ja-JP" sz="1800" dirty="0">
              <a:latin typeface="ＭＳ 明朝" panose="02020609040205080304" pitchFamily="17" charset="-128"/>
              <a:ea typeface="ＭＳ 明朝" panose="02020609040205080304" pitchFamily="17" charset="-128"/>
            </a:endParaRPr>
          </a:p>
          <a:p>
            <a:pPr marL="223838" indent="-223838">
              <a:lnSpc>
                <a:spcPct val="100000"/>
              </a:lnSpc>
              <a:spcBef>
                <a:spcPts val="500"/>
              </a:spcBef>
              <a:spcAft>
                <a:spcPts val="300"/>
              </a:spcAft>
              <a:buFont typeface="Arial" panose="020B0604020202020204" pitchFamily="34" charset="0"/>
              <a:buNone/>
            </a:pPr>
            <a:r>
              <a:rPr lang="ja-JP" altLang="en-US" sz="1800" dirty="0">
                <a:latin typeface="ＭＳ 明朝" panose="02020609040205080304" pitchFamily="17" charset="-128"/>
                <a:ea typeface="ＭＳ 明朝" panose="02020609040205080304" pitchFamily="17" charset="-128"/>
              </a:rPr>
              <a:t>・審査の結果、補助金申請額と交付予定額が異なる場合があります。</a:t>
            </a:r>
            <a:br>
              <a:rPr lang="en-US" altLang="ja-JP" sz="1800" dirty="0">
                <a:latin typeface="ＭＳ 明朝" panose="02020609040205080304" pitchFamily="17" charset="-128"/>
                <a:ea typeface="ＭＳ 明朝" panose="02020609040205080304" pitchFamily="17" charset="-128"/>
              </a:rPr>
            </a:br>
            <a:r>
              <a:rPr lang="ja-JP" altLang="en-US" sz="1800" dirty="0">
                <a:latin typeface="ＭＳ 明朝" panose="02020609040205080304" pitchFamily="17" charset="-128"/>
                <a:ea typeface="ＭＳ 明朝" panose="02020609040205080304" pitchFamily="17" charset="-128"/>
              </a:rPr>
              <a:t>審査の経過や結果に関するお問い合わせにはお答えいたしかねますので、予めご了承ください。</a:t>
            </a:r>
            <a:endParaRPr lang="en-US" altLang="ja-JP" sz="1800" dirty="0">
              <a:solidFill>
                <a:schemeClr val="tx1"/>
              </a:solidFill>
              <a:latin typeface="ＭＳ 明朝" panose="02020609040205080304" pitchFamily="17" charset="-128"/>
              <a:ea typeface="ＭＳ 明朝" panose="02020609040205080304" pitchFamily="17" charset="-128"/>
            </a:endParaRPr>
          </a:p>
          <a:p>
            <a:pPr marL="223838" indent="-223838">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・「情報提供に関する同意書」をご提出いただくことで、審査結果を金融機関へも共有いたします</a:t>
            </a:r>
            <a:br>
              <a:rPr lang="en-US" altLang="ja-JP" sz="1800" dirty="0">
                <a:latin typeface="ＭＳ 明朝" panose="02020609040205080304" pitchFamily="17" charset="-128"/>
                <a:ea typeface="ＭＳ 明朝" panose="02020609040205080304" pitchFamily="17" charset="-128"/>
              </a:rPr>
            </a:br>
            <a:r>
              <a:rPr lang="en-US" altLang="ja-JP" sz="1800" dirty="0">
                <a:latin typeface="ＭＳ 明朝" panose="02020609040205080304" pitchFamily="17" charset="-128"/>
                <a:ea typeface="ＭＳ 明朝" panose="02020609040205080304" pitchFamily="17" charset="-128"/>
              </a:rPr>
              <a:t>(</a:t>
            </a:r>
            <a:r>
              <a:rPr lang="ja-JP" altLang="en-US" sz="1800" dirty="0">
                <a:latin typeface="ＭＳ 明朝" panose="02020609040205080304" pitchFamily="17" charset="-128"/>
                <a:ea typeface="ＭＳ 明朝" panose="02020609040205080304" pitchFamily="17" charset="-128"/>
              </a:rPr>
              <a:t>申請者の皆様方から金融機関への交付決定通知書の写し等の提出が不要になります）</a:t>
            </a:r>
            <a:endParaRPr lang="en-US" altLang="ja-JP" sz="1800" dirty="0">
              <a:latin typeface="ＭＳ 明朝" panose="02020609040205080304" pitchFamily="17" charset="-128"/>
              <a:ea typeface="ＭＳ 明朝" panose="02020609040205080304" pitchFamily="17" charset="-128"/>
            </a:endParaRPr>
          </a:p>
          <a:p>
            <a:pPr marL="0" indent="0">
              <a:lnSpc>
                <a:spcPct val="100000"/>
              </a:lnSpc>
              <a:spcBef>
                <a:spcPts val="500"/>
              </a:spcBef>
              <a:spcAft>
                <a:spcPts val="300"/>
              </a:spcAft>
              <a:buNone/>
            </a:pPr>
            <a:r>
              <a:rPr lang="ja-JP" altLang="en-US" sz="1800" dirty="0">
                <a:latin typeface="ＭＳ ゴシック" panose="020B0609070205080204" pitchFamily="49" charset="-128"/>
                <a:ea typeface="ＭＳ ゴシック" panose="020B0609070205080204" pitchFamily="49" charset="-128"/>
              </a:rPr>
              <a:t>●補助金の支払いができないケースについて</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注意事項）</a:t>
            </a:r>
            <a:endParaRPr lang="en-US" altLang="ja-JP" sz="1800" dirty="0">
              <a:latin typeface="ＭＳ ゴシック" panose="020B0609070205080204" pitchFamily="49" charset="-128"/>
              <a:ea typeface="ＭＳ ゴシック" panose="020B0609070205080204" pitchFamily="49" charset="-128"/>
            </a:endParaRP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・偽り、隠匿その他不正の手段により補助金の交付決定を受けたとき。</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・補助金を他の用途に使用したとき。</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・「４ 東京都の補助」や「５ 本事業をご利用いただける方」に定める要件を満たさなくなったとき。</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・補助金の交付決定の内容やこれに付した条件、交付決定に基づく命令その他法令に違反したとき。</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・何らかの事由により、取扱金融機関の直接引受による私募債発行がされなかった場合</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・過去に国・都道府県・区市町村・公益財団法人東京都中小企業振興公社等が実施する助成事業に関して、</a:t>
            </a:r>
            <a:br>
              <a:rPr lang="en-US" altLang="ja-JP" sz="1800" dirty="0">
                <a:latin typeface="ＭＳ 明朝" panose="02020609040205080304" pitchFamily="17" charset="-128"/>
                <a:ea typeface="ＭＳ 明朝" panose="02020609040205080304" pitchFamily="17" charset="-128"/>
              </a:rPr>
            </a:br>
            <a:r>
              <a:rPr lang="ja-JP" altLang="en-US" sz="1800" dirty="0">
                <a:latin typeface="ＭＳ 明朝" panose="02020609040205080304" pitchFamily="17" charset="-128"/>
                <a:ea typeface="ＭＳ 明朝" panose="02020609040205080304" pitchFamily="17" charset="-128"/>
              </a:rPr>
              <a:t>不正等の事故を起こしたことが判明したとき。</a:t>
            </a:r>
          </a:p>
          <a:p>
            <a:pPr marL="265113" indent="-265113">
              <a:lnSpc>
                <a:spcPct val="100000"/>
              </a:lnSpc>
              <a:spcBef>
                <a:spcPts val="500"/>
              </a:spcBef>
              <a:spcAft>
                <a:spcPts val="300"/>
              </a:spcAft>
              <a:buNone/>
            </a:pPr>
            <a:r>
              <a:rPr lang="ja-JP" altLang="en-US" sz="1800" dirty="0">
                <a:latin typeface="ＭＳ 明朝" panose="02020609040205080304" pitchFamily="17" charset="-128"/>
                <a:ea typeface="ＭＳ 明朝" panose="02020609040205080304" pitchFamily="17" charset="-128"/>
              </a:rPr>
              <a:t>・交付申請時点で既に都の予算がなくなっている場合（予算がなくなり次第、産業労働局ＨＰにて速やかに</a:t>
            </a:r>
            <a:br>
              <a:rPr lang="en-US" altLang="ja-JP" sz="1800" dirty="0">
                <a:latin typeface="ＭＳ 明朝" panose="02020609040205080304" pitchFamily="17" charset="-128"/>
                <a:ea typeface="ＭＳ 明朝" panose="02020609040205080304" pitchFamily="17" charset="-128"/>
              </a:rPr>
            </a:br>
            <a:r>
              <a:rPr lang="ja-JP" altLang="en-US" sz="1800" dirty="0">
                <a:latin typeface="ＭＳ 明朝" panose="02020609040205080304" pitchFamily="17" charset="-128"/>
                <a:ea typeface="ＭＳ 明朝" panose="02020609040205080304" pitchFamily="17" charset="-128"/>
              </a:rPr>
              <a:t>告知する予定です。）</a:t>
            </a:r>
          </a:p>
        </p:txBody>
      </p:sp>
    </p:spTree>
    <p:extLst>
      <p:ext uri="{BB962C8B-B14F-4D97-AF65-F5344CB8AC3E}">
        <p14:creationId xmlns:p14="http://schemas.microsoft.com/office/powerpoint/2010/main" val="426251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8F545-6D0E-37A2-D58A-766AD356CBF4}"/>
            </a:ext>
          </a:extLst>
        </p:cNvPr>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1CD9DD25-7459-8E5D-9035-F6340C80752F}"/>
              </a:ext>
            </a:extLst>
          </p:cNvPr>
          <p:cNvSpPr txBox="1">
            <a:spLocks/>
          </p:cNvSpPr>
          <p:nvPr/>
        </p:nvSpPr>
        <p:spPr>
          <a:xfrm>
            <a:off x="8206551" y="7802378"/>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53F00A-B8CA-47B2-8DE4-5636BCD83088}" type="slidenum">
              <a:rPr lang="ja-JP" altLang="en-US" smtClean="0"/>
              <a:pPr/>
              <a:t>12</a:t>
            </a:fld>
            <a:endParaRPr lang="ja-JP" altLang="en-US"/>
          </a:p>
        </p:txBody>
      </p:sp>
      <p:sp>
        <p:nvSpPr>
          <p:cNvPr id="21" name="スライド番号プレースホルダー 7">
            <a:extLst>
              <a:ext uri="{FF2B5EF4-FFF2-40B4-BE49-F238E27FC236}">
                <a16:creationId xmlns:a16="http://schemas.microsoft.com/office/drawing/2014/main" id="{0F7DD914-6C3A-BB3B-EA65-D8B66C0C38E4}"/>
              </a:ext>
            </a:extLst>
          </p:cNvPr>
          <p:cNvSpPr txBox="1">
            <a:spLocks/>
          </p:cNvSpPr>
          <p:nvPr/>
        </p:nvSpPr>
        <p:spPr>
          <a:xfrm>
            <a:off x="8206551" y="7839702"/>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53F00A-B8CA-47B2-8DE4-5636BCD83088}" type="slidenum">
              <a:rPr lang="ja-JP" altLang="en-US" smtClean="0"/>
              <a:pPr/>
              <a:t>12</a:t>
            </a:fld>
            <a:endParaRPr lang="ja-JP" altLang="en-US"/>
          </a:p>
        </p:txBody>
      </p:sp>
      <p:sp>
        <p:nvSpPr>
          <p:cNvPr id="2" name="コンテンツ プレースホルダー 2">
            <a:extLst>
              <a:ext uri="{FF2B5EF4-FFF2-40B4-BE49-F238E27FC236}">
                <a16:creationId xmlns:a16="http://schemas.microsoft.com/office/drawing/2014/main" id="{ACF9A6F1-9BCA-D419-12A7-F242A2CA7BC9}"/>
              </a:ext>
            </a:extLst>
          </p:cNvPr>
          <p:cNvSpPr txBox="1">
            <a:spLocks/>
          </p:cNvSpPr>
          <p:nvPr/>
        </p:nvSpPr>
        <p:spPr>
          <a:xfrm>
            <a:off x="337457" y="510014"/>
            <a:ext cx="11559371" cy="5864889"/>
          </a:xfrm>
          <a:prstGeom prst="rect">
            <a:avLst/>
          </a:prstGeom>
          <a:solidFill>
            <a:schemeClr val="accent2">
              <a:lumMod val="20000"/>
              <a:lumOff val="80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この資料は、私募債（政策課題対応）の内容をお知らせするものです。</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詳細については、必ず要綱等をご確認ください。</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endParaRPr lang="en-US" altLang="ja-JP" sz="11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お問い合わせ先</a:t>
            </a:r>
            <a:r>
              <a:rPr lang="en-US" altLang="ja-JP" sz="1800" dirty="0">
                <a:latin typeface="ＭＳ ゴシック" panose="020B0609070205080204" pitchFamily="49" charset="-128"/>
                <a:ea typeface="ＭＳ ゴシック" panose="020B0609070205080204" pitchFamily="49" charset="-128"/>
              </a:rPr>
              <a:t>】</a:t>
            </a:r>
            <a:endParaRPr lang="ja-JP" altLang="en-US"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東京都産業労働局金融部金融課</a:t>
            </a: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住所：東京都新宿区西新宿二丁目</a:t>
            </a:r>
            <a:r>
              <a:rPr lang="en-US" altLang="ja-JP" sz="1800" dirty="0">
                <a:latin typeface="ＭＳ ゴシック" panose="020B0609070205080204" pitchFamily="49" charset="-128"/>
                <a:ea typeface="ＭＳ ゴシック" panose="020B0609070205080204" pitchFamily="49" charset="-128"/>
              </a:rPr>
              <a:t>8</a:t>
            </a:r>
            <a:r>
              <a:rPr lang="ja-JP" altLang="en-US" sz="1800" dirty="0">
                <a:latin typeface="ＭＳ ゴシック" panose="020B0609070205080204" pitchFamily="49" charset="-128"/>
                <a:ea typeface="ＭＳ ゴシック" panose="020B0609070205080204" pitchFamily="49" charset="-128"/>
              </a:rPr>
              <a:t>番</a:t>
            </a:r>
            <a:r>
              <a:rPr lang="en-US" altLang="ja-JP" sz="1800" dirty="0">
                <a:latin typeface="ＭＳ ゴシック" panose="020B0609070205080204" pitchFamily="49" charset="-128"/>
                <a:ea typeface="ＭＳ ゴシック" panose="020B0609070205080204" pitchFamily="49" charset="-128"/>
              </a:rPr>
              <a:t>1</a:t>
            </a:r>
            <a:r>
              <a:rPr lang="ja-JP" altLang="en-US" sz="1800" dirty="0">
                <a:latin typeface="ＭＳ ゴシック" panose="020B0609070205080204" pitchFamily="49" charset="-128"/>
                <a:ea typeface="ＭＳ ゴシック" panose="020B0609070205080204" pitchFamily="49" charset="-128"/>
              </a:rPr>
              <a:t>号 東京都庁第一本庁舎</a:t>
            </a:r>
            <a:r>
              <a:rPr lang="en-US" altLang="ja-JP" sz="1800" dirty="0">
                <a:latin typeface="ＭＳ ゴシック" panose="020B0609070205080204" pitchFamily="49" charset="-128"/>
                <a:ea typeface="ＭＳ ゴシック" panose="020B0609070205080204" pitchFamily="49" charset="-128"/>
              </a:rPr>
              <a:t>19</a:t>
            </a:r>
            <a:r>
              <a:rPr lang="ja-JP" altLang="en-US" sz="1800" dirty="0">
                <a:latin typeface="ＭＳ ゴシック" panose="020B0609070205080204" pitchFamily="49" charset="-128"/>
                <a:ea typeface="ＭＳ ゴシック" panose="020B0609070205080204" pitchFamily="49" charset="-128"/>
              </a:rPr>
              <a:t>階北側</a:t>
            </a: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電話：</a:t>
            </a:r>
            <a:r>
              <a:rPr lang="en-US" altLang="ja-JP" sz="1800" dirty="0">
                <a:latin typeface="ＭＳ ゴシック" panose="020B0609070205080204" pitchFamily="49" charset="-128"/>
                <a:ea typeface="ＭＳ ゴシック" panose="020B0609070205080204" pitchFamily="49" charset="-128"/>
              </a:rPr>
              <a:t>03-5320-4877</a:t>
            </a:r>
          </a:p>
          <a:p>
            <a:pPr marL="0" indent="0">
              <a:lnSpc>
                <a:spcPct val="100000"/>
              </a:lnSpc>
              <a:spcBef>
                <a:spcPts val="500"/>
              </a:spcBef>
              <a:spcAft>
                <a:spcPts val="300"/>
              </a:spcAft>
              <a:buNone/>
            </a:pPr>
            <a:r>
              <a:rPr lang="en-US" altLang="ja-JP" sz="1800" dirty="0">
                <a:latin typeface="ＭＳ ゴシック" panose="020B0609070205080204" pitchFamily="49" charset="-128"/>
                <a:ea typeface="ＭＳ ゴシック" panose="020B0609070205080204" pitchFamily="49" charset="-128"/>
              </a:rPr>
              <a:t>      </a:t>
            </a:r>
            <a:r>
              <a:rPr lang="ja-JP" altLang="en-US" sz="1800" dirty="0">
                <a:latin typeface="ＭＳ ゴシック" panose="020B0609070205080204" pitchFamily="49" charset="-128"/>
                <a:ea typeface="ＭＳ ゴシック" panose="020B0609070205080204" pitchFamily="49" charset="-128"/>
              </a:rPr>
              <a:t>ホームページ：</a:t>
            </a:r>
            <a:r>
              <a:rPr lang="en-US" altLang="ja-JP" sz="1800" u="sng" dirty="0">
                <a:latin typeface="ＭＳ ゴシック" panose="020B0609070205080204" pitchFamily="49" charset="-128"/>
                <a:ea typeface="ＭＳ ゴシック" panose="020B0609070205080204" pitchFamily="49" charset="-128"/>
                <a:hlinkClick r:id="rId2"/>
              </a:rPr>
              <a:t>https://www.sangyo-rodo.metro.tokyo.lg.jp/chushou/kinyu/shibosai/</a:t>
            </a:r>
            <a:endParaRPr lang="ja-JP"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endParaRPr lang="en-US" altLang="ja-JP" sz="105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取扱金融機関（五十音順）</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　</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きらぼし銀行（取扱種別：事業承継・脱炭素化・女性活躍推進）</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信金中央金庫（取扱種別：脱炭素化）</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西武信用金庫（取扱種別：事業承継）</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千葉銀行（取扱種別：脱炭素化）</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みずほ銀行（取扱種別：事業承継・脱炭素化・女性活躍推進）</a:t>
            </a:r>
            <a:endParaRPr lang="en-US" altLang="ja-JP" sz="1800" dirty="0">
              <a:latin typeface="ＭＳ ゴシック" panose="020B0609070205080204" pitchFamily="49" charset="-128"/>
              <a:ea typeface="ＭＳ ゴシック" panose="020B0609070205080204" pitchFamily="49" charset="-128"/>
            </a:endParaRPr>
          </a:p>
          <a:p>
            <a:pPr marL="0" indent="0">
              <a:lnSpc>
                <a:spcPct val="100000"/>
              </a:lnSpc>
              <a:spcBef>
                <a:spcPts val="500"/>
              </a:spcBef>
              <a:spcAft>
                <a:spcPts val="300"/>
              </a:spcAft>
              <a:buFont typeface="Arial" panose="020B0604020202020204" pitchFamily="34" charset="0"/>
              <a:buNone/>
            </a:pPr>
            <a:r>
              <a:rPr lang="ja-JP" altLang="en-US" sz="1800" dirty="0">
                <a:latin typeface="ＭＳ ゴシック" panose="020B0609070205080204" pitchFamily="49" charset="-128"/>
                <a:ea typeface="ＭＳ ゴシック" panose="020B0609070205080204" pitchFamily="49" charset="-128"/>
              </a:rPr>
              <a:t>　　　</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 本事業の申請は、各取扱金融機関の本支店経由となります。</a:t>
            </a:r>
            <a:endParaRPr lang="en-US" altLang="ja-JP" sz="1800" dirty="0">
              <a:latin typeface="ＭＳ ゴシック" panose="020B0609070205080204" pitchFamily="49" charset="-128"/>
              <a:ea typeface="ＭＳ ゴシック" panose="020B0609070205080204" pitchFamily="49" charset="-128"/>
            </a:endParaRPr>
          </a:p>
        </p:txBody>
      </p:sp>
      <p:pic>
        <p:nvPicPr>
          <p:cNvPr id="4" name="図 3" descr="QR コード&#10;&#10;AI 生成コンテンツは誤りを含む可能性があります。">
            <a:extLst>
              <a:ext uri="{FF2B5EF4-FFF2-40B4-BE49-F238E27FC236}">
                <a16:creationId xmlns:a16="http://schemas.microsoft.com/office/drawing/2014/main" id="{63CED82F-DB9B-346F-832B-12B7EAF7EF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8689" y="3167567"/>
            <a:ext cx="781050" cy="781050"/>
          </a:xfrm>
          <a:prstGeom prst="rect">
            <a:avLst/>
          </a:prstGeom>
        </p:spPr>
      </p:pic>
      <p:sp>
        <p:nvSpPr>
          <p:cNvPr id="5" name="スライド番号プレースホルダー 14">
            <a:extLst>
              <a:ext uri="{FF2B5EF4-FFF2-40B4-BE49-F238E27FC236}">
                <a16:creationId xmlns:a16="http://schemas.microsoft.com/office/drawing/2014/main" id="{2A34A0FB-1BCD-D453-6D1C-3DAE6B259245}"/>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12</a:t>
            </a:fld>
            <a:endParaRPr kumimoji="1" lang="ja-JP" altLang="en-US" dirty="0"/>
          </a:p>
        </p:txBody>
      </p:sp>
    </p:spTree>
    <p:extLst>
      <p:ext uri="{BB962C8B-B14F-4D97-AF65-F5344CB8AC3E}">
        <p14:creationId xmlns:p14="http://schemas.microsoft.com/office/powerpoint/2010/main" val="1048142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7B776-C2D3-126F-0DFE-10606087C7BB}"/>
            </a:ext>
          </a:extLst>
        </p:cNvPr>
        <p:cNvGrpSpPr/>
        <p:nvPr/>
      </p:nvGrpSpPr>
      <p:grpSpPr>
        <a:xfrm>
          <a:off x="0" y="0"/>
          <a:ext cx="0" cy="0"/>
          <a:chOff x="0" y="0"/>
          <a:chExt cx="0" cy="0"/>
        </a:xfrm>
      </p:grpSpPr>
      <p:grpSp>
        <p:nvGrpSpPr>
          <p:cNvPr id="43" name="グループ化 42">
            <a:extLst>
              <a:ext uri="{FF2B5EF4-FFF2-40B4-BE49-F238E27FC236}">
                <a16:creationId xmlns:a16="http://schemas.microsoft.com/office/drawing/2014/main" id="{15AE6C63-6E87-2164-225A-84ED54AC1598}"/>
              </a:ext>
            </a:extLst>
          </p:cNvPr>
          <p:cNvGrpSpPr/>
          <p:nvPr/>
        </p:nvGrpSpPr>
        <p:grpSpPr>
          <a:xfrm>
            <a:off x="189296" y="96247"/>
            <a:ext cx="11888806" cy="693023"/>
            <a:chOff x="189296" y="96247"/>
            <a:chExt cx="11888806" cy="693023"/>
          </a:xfrm>
        </p:grpSpPr>
        <p:sp>
          <p:nvSpPr>
            <p:cNvPr id="5" name="テキスト ボックス 4">
              <a:extLst>
                <a:ext uri="{FF2B5EF4-FFF2-40B4-BE49-F238E27FC236}">
                  <a16:creationId xmlns:a16="http://schemas.microsoft.com/office/drawing/2014/main" id="{9732ACF1-A592-401F-E9FF-4EBCB85BD379}"/>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目　次</a:t>
              </a:r>
              <a:endParaRPr lang="en-US" altLang="ja-JP" sz="2800" dirty="0">
                <a:latin typeface="ＭＳ ゴシック" panose="020B0609070205080204" pitchFamily="49" charset="-128"/>
                <a:ea typeface="ＭＳ ゴシック" panose="020B0609070205080204" pitchFamily="49" charset="-128"/>
              </a:endParaRPr>
            </a:p>
          </p:txBody>
        </p:sp>
        <p:sp>
          <p:nvSpPr>
            <p:cNvPr id="38" name="テキスト ボックス 37">
              <a:extLst>
                <a:ext uri="{FF2B5EF4-FFF2-40B4-BE49-F238E27FC236}">
                  <a16:creationId xmlns:a16="http://schemas.microsoft.com/office/drawing/2014/main" id="{6957C70E-FC55-A767-D16C-BADDB19DE6B8}"/>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40" name="直線コネクタ 39">
              <a:extLst>
                <a:ext uri="{FF2B5EF4-FFF2-40B4-BE49-F238E27FC236}">
                  <a16:creationId xmlns:a16="http://schemas.microsoft.com/office/drawing/2014/main" id="{50BA7A9D-2BAC-05F6-D183-C1E8D10A13EC}"/>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48" name="スライド番号プレースホルダー 47">
            <a:extLst>
              <a:ext uri="{FF2B5EF4-FFF2-40B4-BE49-F238E27FC236}">
                <a16:creationId xmlns:a16="http://schemas.microsoft.com/office/drawing/2014/main" id="{F7E73F38-B143-BD57-C058-F1B8B81ADBC5}"/>
              </a:ext>
            </a:extLst>
          </p:cNvPr>
          <p:cNvSpPr>
            <a:spLocks noGrp="1"/>
          </p:cNvSpPr>
          <p:nvPr>
            <p:ph type="sldNum" sz="quarter" idx="12"/>
          </p:nvPr>
        </p:nvSpPr>
        <p:spPr>
          <a:xfrm>
            <a:off x="9505751" y="6577733"/>
            <a:ext cx="2743200" cy="365125"/>
          </a:xfrm>
        </p:spPr>
        <p:txBody>
          <a:bodyPr/>
          <a:lstStyle/>
          <a:p>
            <a:fld id="{2D53F00A-B8CA-47B2-8DE4-5636BCD83088}" type="slidenum">
              <a:rPr kumimoji="1" lang="ja-JP" altLang="en-US" smtClean="0"/>
              <a:t>2</a:t>
            </a:fld>
            <a:endParaRPr kumimoji="1" lang="ja-JP" altLang="en-US" dirty="0"/>
          </a:p>
        </p:txBody>
      </p:sp>
      <p:graphicFrame>
        <p:nvGraphicFramePr>
          <p:cNvPr id="2" name="表 1">
            <a:extLst>
              <a:ext uri="{FF2B5EF4-FFF2-40B4-BE49-F238E27FC236}">
                <a16:creationId xmlns:a16="http://schemas.microsoft.com/office/drawing/2014/main" id="{927A5C92-8166-8C64-9476-3BB42E06CCC4}"/>
              </a:ext>
            </a:extLst>
          </p:cNvPr>
          <p:cNvGraphicFramePr>
            <a:graphicFrameLocks noGrp="1"/>
          </p:cNvGraphicFramePr>
          <p:nvPr>
            <p:extLst>
              <p:ext uri="{D42A27DB-BD31-4B8C-83A1-F6EECF244321}">
                <p14:modId xmlns:p14="http://schemas.microsoft.com/office/powerpoint/2010/main" val="1813887855"/>
              </p:ext>
            </p:extLst>
          </p:nvPr>
        </p:nvGraphicFramePr>
        <p:xfrm>
          <a:off x="779646" y="1055500"/>
          <a:ext cx="10650354" cy="5354448"/>
        </p:xfrm>
        <a:graphic>
          <a:graphicData uri="http://schemas.openxmlformats.org/drawingml/2006/table">
            <a:tbl>
              <a:tblPr firstRow="1" bandRow="1">
                <a:tableStyleId>{5C22544A-7EE6-4342-B048-85BDC9FD1C3A}</a:tableStyleId>
              </a:tblPr>
              <a:tblGrid>
                <a:gridCol w="601740">
                  <a:extLst>
                    <a:ext uri="{9D8B030D-6E8A-4147-A177-3AD203B41FA5}">
                      <a16:colId xmlns:a16="http://schemas.microsoft.com/office/drawing/2014/main" val="904425234"/>
                    </a:ext>
                  </a:extLst>
                </a:gridCol>
                <a:gridCol w="9265280">
                  <a:extLst>
                    <a:ext uri="{9D8B030D-6E8A-4147-A177-3AD203B41FA5}">
                      <a16:colId xmlns:a16="http://schemas.microsoft.com/office/drawing/2014/main" val="1298376160"/>
                    </a:ext>
                  </a:extLst>
                </a:gridCol>
                <a:gridCol w="783334">
                  <a:extLst>
                    <a:ext uri="{9D8B030D-6E8A-4147-A177-3AD203B41FA5}">
                      <a16:colId xmlns:a16="http://schemas.microsoft.com/office/drawing/2014/main" val="854419960"/>
                    </a:ext>
                  </a:extLst>
                </a:gridCol>
              </a:tblGrid>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１</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事業の概要と目的</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Ｐ３</a:t>
                      </a:r>
                      <a:endParaRPr kumimoji="1" lang="en-US" altLang="ja-JP"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9594833"/>
                  </a:ext>
                </a:extLst>
              </a:tr>
              <a:tr h="669306">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 ２</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事業のしくみ</a:t>
                      </a:r>
                      <a:endParaRPr kumimoji="1" lang="en-US" altLang="ja-JP"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Ｐ４</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57688174"/>
                  </a:ext>
                </a:extLst>
              </a:tr>
              <a:tr h="669306">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 ３</a:t>
                      </a:r>
                      <a:endParaRPr kumimoji="1" lang="en-US" altLang="ja-JP"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支援機関による支援・認定や評価機関による評価・助言</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Ｐ５</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85795187"/>
                  </a:ext>
                </a:extLst>
              </a:tr>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４</a:t>
                      </a:r>
                      <a:endParaRPr kumimoji="1" lang="en-US" altLang="ja-JP"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東京都の補助</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Ｐ６</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47042464"/>
                  </a:ext>
                </a:extLst>
              </a:tr>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５</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本事業をご利用いただける方</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Ｐ８</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63912161"/>
                  </a:ext>
                </a:extLst>
              </a:tr>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６</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取扱金融機関への申込から補助金支払いまでの流れ</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Ｐ９</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62147282"/>
                  </a:ext>
                </a:extLst>
              </a:tr>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７</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申請書類の作成及び提出</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a:t>
                      </a:r>
                      <a:r>
                        <a:rPr kumimoji="1" lang="en-US" altLang="ja-JP" b="0" dirty="0">
                          <a:solidFill>
                            <a:schemeClr val="tx1"/>
                          </a:solidFill>
                          <a:latin typeface="ＭＳ ゴシック" panose="020B0609070205080204" pitchFamily="49" charset="-128"/>
                          <a:ea typeface="ＭＳ ゴシック" panose="020B0609070205080204" pitchFamily="49" charset="-128"/>
                        </a:rPr>
                        <a:t>10</a:t>
                      </a:r>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628744"/>
                  </a:ext>
                </a:extLst>
              </a:tr>
              <a:tr h="669306">
                <a:tc>
                  <a:txBody>
                    <a:bodyPr/>
                    <a:lstStyle/>
                    <a:p>
                      <a:pPr algn="l"/>
                      <a:r>
                        <a:rPr kumimoji="1" lang="en-US" altLang="ja-JP" b="0" dirty="0">
                          <a:solidFill>
                            <a:schemeClr val="tx1"/>
                          </a:solidFill>
                          <a:latin typeface="ＭＳ ゴシック" panose="020B0609070205080204" pitchFamily="49" charset="-128"/>
                          <a:ea typeface="ＭＳ ゴシック" panose="020B0609070205080204" pitchFamily="49" charset="-128"/>
                        </a:rPr>
                        <a:t> </a:t>
                      </a:r>
                      <a:r>
                        <a:rPr kumimoji="1" lang="ja-JP" altLang="en-US" b="0" dirty="0">
                          <a:solidFill>
                            <a:schemeClr val="tx1"/>
                          </a:solidFill>
                          <a:latin typeface="ＭＳ ゴシック" panose="020B0609070205080204" pitchFamily="49" charset="-128"/>
                          <a:ea typeface="ＭＳ ゴシック" panose="020B0609070205080204" pitchFamily="49" charset="-128"/>
                        </a:rPr>
                        <a:t>８</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b="0" dirty="0">
                          <a:solidFill>
                            <a:schemeClr val="tx1"/>
                          </a:solidFill>
                          <a:latin typeface="ＭＳ ゴシック" panose="020B0609070205080204" pitchFamily="49" charset="-128"/>
                          <a:ea typeface="ＭＳ ゴシック" panose="020B0609070205080204" pitchFamily="49" charset="-128"/>
                        </a:rPr>
                        <a:t>その他</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ＭＳ ゴシック" panose="020B0609070205080204" pitchFamily="49" charset="-128"/>
                          <a:ea typeface="ＭＳ ゴシック" panose="020B0609070205080204" pitchFamily="49" charset="-128"/>
                        </a:rPr>
                        <a:t>Ｐ</a:t>
                      </a:r>
                      <a:r>
                        <a:rPr kumimoji="1" lang="en-US" altLang="ja-JP" b="0" dirty="0">
                          <a:solidFill>
                            <a:schemeClr val="tx1"/>
                          </a:solidFill>
                          <a:latin typeface="ＭＳ ゴシック" panose="020B0609070205080204" pitchFamily="49" charset="-128"/>
                          <a:ea typeface="ＭＳ ゴシック" panose="020B0609070205080204" pitchFamily="49" charset="-128"/>
                        </a:rPr>
                        <a:t>11</a:t>
                      </a:r>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91753284"/>
                  </a:ext>
                </a:extLst>
              </a:tr>
            </a:tbl>
          </a:graphicData>
        </a:graphic>
      </p:graphicFrame>
    </p:spTree>
    <p:extLst>
      <p:ext uri="{BB962C8B-B14F-4D97-AF65-F5344CB8AC3E}">
        <p14:creationId xmlns:p14="http://schemas.microsoft.com/office/powerpoint/2010/main" val="4179752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266522F0-6990-6DF4-253D-7C04B2001F6B}"/>
              </a:ext>
            </a:extLst>
          </p:cNvPr>
          <p:cNvSpPr txBox="1"/>
          <p:nvPr/>
        </p:nvSpPr>
        <p:spPr>
          <a:xfrm>
            <a:off x="1983432" y="960920"/>
            <a:ext cx="10000649" cy="693023"/>
          </a:xfrm>
          <a:prstGeom prst="rect">
            <a:avLst/>
          </a:prstGeom>
          <a:noFill/>
        </p:spPr>
        <p:txBody>
          <a:bodyPr wrap="square" rtlCol="0" anchor="ctr" anchorCtr="0">
            <a:noAutofit/>
          </a:bodyPr>
          <a:lstStyle/>
          <a:p>
            <a:r>
              <a:rPr lang="ja-JP" altLang="en-US" sz="2200" dirty="0">
                <a:latin typeface="ＭＳ ゴシック" panose="020B0609070205080204" pitchFamily="49" charset="-128"/>
                <a:ea typeface="ＭＳ ゴシック" panose="020B0609070205080204" pitchFamily="49" charset="-128"/>
              </a:rPr>
              <a:t>中小企業等の皆様が行う</a:t>
            </a:r>
            <a:r>
              <a:rPr lang="ja-JP" altLang="en-US" sz="2200" dirty="0">
                <a:solidFill>
                  <a:srgbClr val="FF0000"/>
                </a:solidFill>
                <a:latin typeface="ＭＳ ゴシック" panose="020B0609070205080204" pitchFamily="49" charset="-128"/>
                <a:ea typeface="ＭＳ ゴシック" panose="020B0609070205080204" pitchFamily="49" charset="-128"/>
              </a:rPr>
              <a:t>社会課題の解決に係る取組を支援</a:t>
            </a:r>
            <a:r>
              <a:rPr lang="ja-JP" altLang="en-US" sz="2200" dirty="0">
                <a:latin typeface="ＭＳ ゴシック" panose="020B0609070205080204" pitchFamily="49" charset="-128"/>
                <a:ea typeface="ＭＳ ゴシック" panose="020B0609070205080204" pitchFamily="49" charset="-128"/>
              </a:rPr>
              <a:t>する事業です</a:t>
            </a:r>
            <a:endParaRPr lang="en-US" altLang="ja-JP" sz="2200" dirty="0">
              <a:latin typeface="ＭＳ ゴシック" panose="020B0609070205080204" pitchFamily="49" charset="-128"/>
              <a:ea typeface="ＭＳ ゴシック" panose="020B0609070205080204" pitchFamily="49" charset="-128"/>
            </a:endParaRPr>
          </a:p>
        </p:txBody>
      </p:sp>
      <p:sp>
        <p:nvSpPr>
          <p:cNvPr id="16" name="四角形: 角を丸くする 15">
            <a:extLst>
              <a:ext uri="{FF2B5EF4-FFF2-40B4-BE49-F238E27FC236}">
                <a16:creationId xmlns:a16="http://schemas.microsoft.com/office/drawing/2014/main" id="{D0694DDF-7D97-1BC4-A76E-5AA90F401CC0}"/>
              </a:ext>
            </a:extLst>
          </p:cNvPr>
          <p:cNvSpPr/>
          <p:nvPr/>
        </p:nvSpPr>
        <p:spPr>
          <a:xfrm>
            <a:off x="962527" y="1859558"/>
            <a:ext cx="2502568" cy="529390"/>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a:latin typeface="ＭＳ ゴシック" panose="020B0609070205080204" pitchFamily="49" charset="-128"/>
                <a:ea typeface="ＭＳ ゴシック" panose="020B0609070205080204" pitchFamily="49" charset="-128"/>
              </a:rPr>
              <a:t>円滑な事業承継</a:t>
            </a:r>
          </a:p>
        </p:txBody>
      </p:sp>
      <p:sp>
        <p:nvSpPr>
          <p:cNvPr id="17" name="四角形: 角を丸くする 16">
            <a:extLst>
              <a:ext uri="{FF2B5EF4-FFF2-40B4-BE49-F238E27FC236}">
                <a16:creationId xmlns:a16="http://schemas.microsoft.com/office/drawing/2014/main" id="{A997D5D6-439C-45A2-9F37-54EC9CDDBA6C}"/>
              </a:ext>
            </a:extLst>
          </p:cNvPr>
          <p:cNvSpPr/>
          <p:nvPr/>
        </p:nvSpPr>
        <p:spPr>
          <a:xfrm>
            <a:off x="4839902" y="1867579"/>
            <a:ext cx="2502568" cy="529390"/>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a:latin typeface="ＭＳ ゴシック" panose="020B0609070205080204" pitchFamily="49" charset="-128"/>
                <a:ea typeface="ＭＳ ゴシック" panose="020B0609070205080204" pitchFamily="49" charset="-128"/>
              </a:rPr>
              <a:t>脱炭素化</a:t>
            </a:r>
          </a:p>
        </p:txBody>
      </p:sp>
      <p:sp>
        <p:nvSpPr>
          <p:cNvPr id="18" name="四角形: 角を丸くする 17">
            <a:extLst>
              <a:ext uri="{FF2B5EF4-FFF2-40B4-BE49-F238E27FC236}">
                <a16:creationId xmlns:a16="http://schemas.microsoft.com/office/drawing/2014/main" id="{74775A8F-A6CC-DBE9-A830-D6343CEC8218}"/>
              </a:ext>
            </a:extLst>
          </p:cNvPr>
          <p:cNvSpPr/>
          <p:nvPr/>
        </p:nvSpPr>
        <p:spPr>
          <a:xfrm>
            <a:off x="8659530" y="1865975"/>
            <a:ext cx="2502568" cy="529390"/>
          </a:xfrm>
          <a:prstGeom prst="roundRect">
            <a:avLst/>
          </a:prstGeom>
          <a:solidFill>
            <a:srgbClr val="FF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a:latin typeface="ＭＳ ゴシック" panose="020B0609070205080204" pitchFamily="49" charset="-128"/>
                <a:ea typeface="ＭＳ ゴシック" panose="020B0609070205080204" pitchFamily="49" charset="-128"/>
              </a:rPr>
              <a:t>女性活躍推進</a:t>
            </a:r>
          </a:p>
        </p:txBody>
      </p:sp>
      <p:pic>
        <p:nvPicPr>
          <p:cNvPr id="24" name="図 23" descr="ダイアグラム&#10;&#10;AI 生成コンテンツは誤りを含む可能性があります。">
            <a:extLst>
              <a:ext uri="{FF2B5EF4-FFF2-40B4-BE49-F238E27FC236}">
                <a16:creationId xmlns:a16="http://schemas.microsoft.com/office/drawing/2014/main" id="{9099A938-A6C5-59D2-38EC-9023F5AC33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2654" y="2632632"/>
            <a:ext cx="2289485" cy="1712003"/>
          </a:xfrm>
          <a:prstGeom prst="rect">
            <a:avLst/>
          </a:prstGeom>
        </p:spPr>
      </p:pic>
      <p:sp>
        <p:nvSpPr>
          <p:cNvPr id="25" name="テキスト ボックス 24">
            <a:extLst>
              <a:ext uri="{FF2B5EF4-FFF2-40B4-BE49-F238E27FC236}">
                <a16:creationId xmlns:a16="http://schemas.microsoft.com/office/drawing/2014/main" id="{0F8685C3-BC21-AB39-336E-8A67F3A49E76}"/>
              </a:ext>
            </a:extLst>
          </p:cNvPr>
          <p:cNvSpPr txBox="1"/>
          <p:nvPr/>
        </p:nvSpPr>
        <p:spPr>
          <a:xfrm>
            <a:off x="1996299" y="5029954"/>
            <a:ext cx="9920717" cy="693023"/>
          </a:xfrm>
          <a:prstGeom prst="rect">
            <a:avLst/>
          </a:prstGeom>
          <a:noFill/>
        </p:spPr>
        <p:txBody>
          <a:bodyPr wrap="square" rtlCol="0" anchor="ctr" anchorCtr="0">
            <a:noAutofit/>
          </a:bodyPr>
          <a:lstStyle/>
          <a:p>
            <a:r>
              <a:rPr lang="ja-JP" altLang="en-US" sz="2200" dirty="0">
                <a:latin typeface="ＭＳ ゴシック" panose="020B0609070205080204" pitchFamily="49" charset="-128"/>
                <a:ea typeface="ＭＳ ゴシック" panose="020B0609070205080204" pitchFamily="49" charset="-128"/>
              </a:rPr>
              <a:t>取扱金融機関は、私募債を引き受け、</a:t>
            </a:r>
            <a:r>
              <a:rPr lang="ja-JP" altLang="en-US" sz="2200" dirty="0">
                <a:solidFill>
                  <a:srgbClr val="FF0000"/>
                </a:solidFill>
                <a:latin typeface="ＭＳ ゴシック" panose="020B0609070205080204" pitchFamily="49" charset="-128"/>
                <a:ea typeface="ＭＳ ゴシック" panose="020B0609070205080204" pitchFamily="49" charset="-128"/>
              </a:rPr>
              <a:t>課題解決に必要な資金を供給</a:t>
            </a:r>
            <a:r>
              <a:rPr lang="ja-JP" altLang="en-US" sz="2200" dirty="0">
                <a:latin typeface="ＭＳ ゴシック" panose="020B0609070205080204" pitchFamily="49" charset="-128"/>
                <a:ea typeface="ＭＳ ゴシック" panose="020B0609070205080204" pitchFamily="49" charset="-128"/>
              </a:rPr>
              <a:t>します</a:t>
            </a:r>
            <a:endParaRPr lang="en-US" altLang="ja-JP" sz="2200" dirty="0">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0D67E7F1-CB38-FDEF-A0F7-7232E52B6E41}"/>
              </a:ext>
            </a:extLst>
          </p:cNvPr>
          <p:cNvSpPr txBox="1"/>
          <p:nvPr/>
        </p:nvSpPr>
        <p:spPr>
          <a:xfrm>
            <a:off x="1984337" y="5997367"/>
            <a:ext cx="9729608" cy="693023"/>
          </a:xfrm>
          <a:prstGeom prst="rect">
            <a:avLst/>
          </a:prstGeom>
          <a:noFill/>
        </p:spPr>
        <p:txBody>
          <a:bodyPr wrap="square" rtlCol="0" anchor="ctr" anchorCtr="0">
            <a:noAutofit/>
          </a:bodyPr>
          <a:lstStyle/>
          <a:p>
            <a:r>
              <a:rPr lang="ja-JP" altLang="en-US" sz="2200" dirty="0">
                <a:latin typeface="ＭＳ ゴシック" panose="020B0609070205080204" pitchFamily="49" charset="-128"/>
                <a:ea typeface="ＭＳ ゴシック" panose="020B0609070205080204" pitchFamily="49" charset="-128"/>
              </a:rPr>
              <a:t>東京都は、発行費用や外部機関からの評価費用等</a:t>
            </a:r>
            <a:r>
              <a:rPr lang="ja-JP" altLang="en-US" sz="2200" dirty="0">
                <a:solidFill>
                  <a:srgbClr val="FF0000"/>
                </a:solidFill>
                <a:latin typeface="ＭＳ ゴシック" panose="020B0609070205080204" pitchFamily="49" charset="-128"/>
                <a:ea typeface="ＭＳ ゴシック" panose="020B0609070205080204" pitchFamily="49" charset="-128"/>
              </a:rPr>
              <a:t>費用の一部を補助</a:t>
            </a:r>
            <a:r>
              <a:rPr lang="ja-JP" altLang="en-US" sz="2200" dirty="0">
                <a:latin typeface="ＭＳ ゴシック" panose="020B0609070205080204" pitchFamily="49" charset="-128"/>
                <a:ea typeface="ＭＳ ゴシック" panose="020B0609070205080204" pitchFamily="49" charset="-128"/>
              </a:rPr>
              <a:t>します</a:t>
            </a:r>
            <a:endParaRPr lang="en-US" altLang="ja-JP" sz="2200" dirty="0">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67236F35-BB14-323C-9074-0DE52FD01FA4}"/>
              </a:ext>
            </a:extLst>
          </p:cNvPr>
          <p:cNvSpPr txBox="1"/>
          <p:nvPr/>
        </p:nvSpPr>
        <p:spPr>
          <a:xfrm>
            <a:off x="231006" y="1039529"/>
            <a:ext cx="1617045"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ポイント①</a:t>
            </a:r>
          </a:p>
        </p:txBody>
      </p:sp>
      <p:sp>
        <p:nvSpPr>
          <p:cNvPr id="30" name="テキスト ボックス 29">
            <a:extLst>
              <a:ext uri="{FF2B5EF4-FFF2-40B4-BE49-F238E27FC236}">
                <a16:creationId xmlns:a16="http://schemas.microsoft.com/office/drawing/2014/main" id="{E60B46C7-47BF-9ABC-19D6-C42896854408}"/>
              </a:ext>
            </a:extLst>
          </p:cNvPr>
          <p:cNvSpPr txBox="1"/>
          <p:nvPr/>
        </p:nvSpPr>
        <p:spPr>
          <a:xfrm>
            <a:off x="229402" y="5106472"/>
            <a:ext cx="1617045"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ポイント②</a:t>
            </a:r>
          </a:p>
        </p:txBody>
      </p:sp>
      <p:sp>
        <p:nvSpPr>
          <p:cNvPr id="31" name="テキスト ボックス 30">
            <a:extLst>
              <a:ext uri="{FF2B5EF4-FFF2-40B4-BE49-F238E27FC236}">
                <a16:creationId xmlns:a16="http://schemas.microsoft.com/office/drawing/2014/main" id="{D59611CF-478D-9118-73F0-AFA763A56766}"/>
              </a:ext>
            </a:extLst>
          </p:cNvPr>
          <p:cNvSpPr txBox="1"/>
          <p:nvPr/>
        </p:nvSpPr>
        <p:spPr>
          <a:xfrm>
            <a:off x="232717" y="6073881"/>
            <a:ext cx="1617045"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ポイント③</a:t>
            </a:r>
          </a:p>
        </p:txBody>
      </p:sp>
      <p:pic>
        <p:nvPicPr>
          <p:cNvPr id="33" name="図 32" descr="おもちゃ, 挿絵 が含まれている画像&#10;&#10;AI 生成コンテンツは誤りを含む可能性があります。">
            <a:extLst>
              <a:ext uri="{FF2B5EF4-FFF2-40B4-BE49-F238E27FC236}">
                <a16:creationId xmlns:a16="http://schemas.microsoft.com/office/drawing/2014/main" id="{AF3BFDA7-E2C5-7EE8-67E6-8A4EDD2EB4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1061" y="2772076"/>
            <a:ext cx="2112781" cy="1475381"/>
          </a:xfrm>
          <a:prstGeom prst="rect">
            <a:avLst/>
          </a:prstGeom>
        </p:spPr>
      </p:pic>
      <p:pic>
        <p:nvPicPr>
          <p:cNvPr id="37" name="図 36" descr="挿絵 が含まれている画像&#10;&#10;AI 生成コンテンツは誤りを含む可能性があります。">
            <a:extLst>
              <a:ext uri="{FF2B5EF4-FFF2-40B4-BE49-F238E27FC236}">
                <a16:creationId xmlns:a16="http://schemas.microsoft.com/office/drawing/2014/main" id="{D78DD44A-B506-49CF-CAFE-3EFBE6ADBE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14537" y="2597154"/>
            <a:ext cx="1450254" cy="1893387"/>
          </a:xfrm>
          <a:prstGeom prst="rect">
            <a:avLst/>
          </a:prstGeom>
        </p:spPr>
      </p:pic>
      <p:grpSp>
        <p:nvGrpSpPr>
          <p:cNvPr id="43" name="グループ化 42">
            <a:extLst>
              <a:ext uri="{FF2B5EF4-FFF2-40B4-BE49-F238E27FC236}">
                <a16:creationId xmlns:a16="http://schemas.microsoft.com/office/drawing/2014/main" id="{AEC09C2D-C410-9DA4-61B0-1AD2139739F8}"/>
              </a:ext>
            </a:extLst>
          </p:cNvPr>
          <p:cNvGrpSpPr/>
          <p:nvPr/>
        </p:nvGrpSpPr>
        <p:grpSpPr>
          <a:xfrm>
            <a:off x="189296" y="96247"/>
            <a:ext cx="11888806" cy="693023"/>
            <a:chOff x="189296" y="96247"/>
            <a:chExt cx="11888806" cy="693023"/>
          </a:xfrm>
        </p:grpSpPr>
        <p:sp>
          <p:nvSpPr>
            <p:cNvPr id="5" name="テキスト ボックス 4">
              <a:extLst>
                <a:ext uri="{FF2B5EF4-FFF2-40B4-BE49-F238E27FC236}">
                  <a16:creationId xmlns:a16="http://schemas.microsoft.com/office/drawing/2014/main" id="{0CC3296C-EDD8-927F-7BC8-4E58B490F669}"/>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１　事業の概要と目的</a:t>
              </a:r>
              <a:endParaRPr lang="en-US" altLang="ja-JP" sz="2800" dirty="0">
                <a:latin typeface="ＭＳ ゴシック" panose="020B0609070205080204" pitchFamily="49" charset="-128"/>
                <a:ea typeface="ＭＳ ゴシック" panose="020B0609070205080204" pitchFamily="49" charset="-128"/>
              </a:endParaRPr>
            </a:p>
          </p:txBody>
        </p:sp>
        <p:sp>
          <p:nvSpPr>
            <p:cNvPr id="38" name="テキスト ボックス 37">
              <a:extLst>
                <a:ext uri="{FF2B5EF4-FFF2-40B4-BE49-F238E27FC236}">
                  <a16:creationId xmlns:a16="http://schemas.microsoft.com/office/drawing/2014/main" id="{793AF8E8-0CD4-F33C-A614-F39F8ED9C18F}"/>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40" name="直線コネクタ 39">
              <a:extLst>
                <a:ext uri="{FF2B5EF4-FFF2-40B4-BE49-F238E27FC236}">
                  <a16:creationId xmlns:a16="http://schemas.microsoft.com/office/drawing/2014/main" id="{C9909A9E-C882-7BF5-7A87-0646D9DF0B5E}"/>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48" name="スライド番号プレースホルダー 47">
            <a:extLst>
              <a:ext uri="{FF2B5EF4-FFF2-40B4-BE49-F238E27FC236}">
                <a16:creationId xmlns:a16="http://schemas.microsoft.com/office/drawing/2014/main" id="{D0706996-2069-EBFA-5294-68828A80FA46}"/>
              </a:ext>
            </a:extLst>
          </p:cNvPr>
          <p:cNvSpPr>
            <a:spLocks noGrp="1"/>
          </p:cNvSpPr>
          <p:nvPr>
            <p:ph type="sldNum" sz="quarter" idx="12"/>
          </p:nvPr>
        </p:nvSpPr>
        <p:spPr>
          <a:xfrm>
            <a:off x="9505751" y="6577733"/>
            <a:ext cx="2743200" cy="365125"/>
          </a:xfrm>
        </p:spPr>
        <p:txBody>
          <a:bodyPr/>
          <a:lstStyle/>
          <a:p>
            <a:fld id="{2D53F00A-B8CA-47B2-8DE4-5636BCD83088}" type="slidenum">
              <a:rPr kumimoji="1" lang="ja-JP" altLang="en-US" smtClean="0"/>
              <a:t>3</a:t>
            </a:fld>
            <a:endParaRPr kumimoji="1" lang="ja-JP" altLang="en-US" dirty="0"/>
          </a:p>
        </p:txBody>
      </p:sp>
    </p:spTree>
    <p:extLst>
      <p:ext uri="{BB962C8B-B14F-4D97-AF65-F5344CB8AC3E}">
        <p14:creationId xmlns:p14="http://schemas.microsoft.com/office/powerpoint/2010/main" val="1624018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4E7A5-E037-BF77-4F8E-39C81FFD6D58}"/>
            </a:ext>
          </a:extLst>
        </p:cNvPr>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71663B2E-91D6-EE6E-7EE8-80574A1DF695}"/>
              </a:ext>
            </a:extLst>
          </p:cNvPr>
          <p:cNvSpPr/>
          <p:nvPr/>
        </p:nvSpPr>
        <p:spPr>
          <a:xfrm>
            <a:off x="702637" y="2425572"/>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中小企業者</a:t>
            </a:r>
          </a:p>
        </p:txBody>
      </p:sp>
      <p:sp>
        <p:nvSpPr>
          <p:cNvPr id="3" name="四角形: 角を丸くする 2">
            <a:extLst>
              <a:ext uri="{FF2B5EF4-FFF2-40B4-BE49-F238E27FC236}">
                <a16:creationId xmlns:a16="http://schemas.microsoft.com/office/drawing/2014/main" id="{8332C3DD-91C0-F604-9EC9-547BFB3C7B26}"/>
              </a:ext>
            </a:extLst>
          </p:cNvPr>
          <p:cNvSpPr/>
          <p:nvPr/>
        </p:nvSpPr>
        <p:spPr>
          <a:xfrm>
            <a:off x="4175752" y="2427981"/>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金融機関</a:t>
            </a:r>
          </a:p>
        </p:txBody>
      </p:sp>
      <p:sp>
        <p:nvSpPr>
          <p:cNvPr id="6" name="四角形: 角を丸くする 5">
            <a:extLst>
              <a:ext uri="{FF2B5EF4-FFF2-40B4-BE49-F238E27FC236}">
                <a16:creationId xmlns:a16="http://schemas.microsoft.com/office/drawing/2014/main" id="{D86B1AFB-B915-1930-840F-629FCF23DE09}"/>
              </a:ext>
            </a:extLst>
          </p:cNvPr>
          <p:cNvSpPr/>
          <p:nvPr/>
        </p:nvSpPr>
        <p:spPr>
          <a:xfrm>
            <a:off x="4191792" y="4413992"/>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dirty="0">
                <a:latin typeface="ＭＳ ゴシック" panose="020B0609070205080204" pitchFamily="49" charset="-128"/>
                <a:ea typeface="ＭＳ ゴシック" panose="020B0609070205080204" pitchFamily="49" charset="-128"/>
              </a:rPr>
              <a:t>支援機関</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7" name="テキスト ボックス 6">
            <a:extLst>
              <a:ext uri="{FF2B5EF4-FFF2-40B4-BE49-F238E27FC236}">
                <a16:creationId xmlns:a16="http://schemas.microsoft.com/office/drawing/2014/main" id="{3B56C0C6-99BE-78A1-9086-BBA79C79E3F5}"/>
              </a:ext>
            </a:extLst>
          </p:cNvPr>
          <p:cNvSpPr txBox="1"/>
          <p:nvPr/>
        </p:nvSpPr>
        <p:spPr>
          <a:xfrm>
            <a:off x="288756" y="1010654"/>
            <a:ext cx="1617045"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lang="ja-JP" altLang="en-US" sz="2200" dirty="0">
                <a:latin typeface="ＭＳ ゴシック" panose="020B0609070205080204" pitchFamily="49" charset="-128"/>
                <a:ea typeface="ＭＳ ゴシック" panose="020B0609070205080204" pitchFamily="49" charset="-128"/>
              </a:rPr>
              <a:t>事業承継</a:t>
            </a:r>
            <a:endParaRPr kumimoji="1" lang="ja-JP" altLang="en-US" sz="22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614EA1B2-1E2F-90DF-F957-932B833ABFFF}"/>
              </a:ext>
            </a:extLst>
          </p:cNvPr>
          <p:cNvSpPr txBox="1"/>
          <p:nvPr/>
        </p:nvSpPr>
        <p:spPr>
          <a:xfrm>
            <a:off x="6379958" y="1018676"/>
            <a:ext cx="3649563"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lang="ja-JP" altLang="en-US" sz="2200" dirty="0">
                <a:latin typeface="ＭＳ ゴシック" panose="020B0609070205080204" pitchFamily="49" charset="-128"/>
                <a:ea typeface="ＭＳ ゴシック" panose="020B0609070205080204" pitchFamily="49" charset="-128"/>
              </a:rPr>
              <a:t>脱炭素化・女性活躍推進</a:t>
            </a:r>
            <a:endParaRPr kumimoji="1" lang="ja-JP" altLang="en-US" sz="2200" dirty="0">
              <a:latin typeface="ＭＳ ゴシック" panose="020B0609070205080204" pitchFamily="49" charset="-128"/>
              <a:ea typeface="ＭＳ ゴシック" panose="020B0609070205080204" pitchFamily="49" charset="-128"/>
            </a:endParaRPr>
          </a:p>
        </p:txBody>
      </p:sp>
      <p:pic>
        <p:nvPicPr>
          <p:cNvPr id="10" name="図 9" descr="挿絵 が含まれている画像&#10;&#10;AI 生成コンテンツは誤りを含む可能性があります。">
            <a:extLst>
              <a:ext uri="{FF2B5EF4-FFF2-40B4-BE49-F238E27FC236}">
                <a16:creationId xmlns:a16="http://schemas.microsoft.com/office/drawing/2014/main" id="{0EBFA8EA-E207-30D8-32A7-2CA2636366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761" y="1756088"/>
            <a:ext cx="1347538" cy="645327"/>
          </a:xfrm>
          <a:prstGeom prst="rect">
            <a:avLst/>
          </a:prstGeom>
        </p:spPr>
      </p:pic>
      <p:pic>
        <p:nvPicPr>
          <p:cNvPr id="12" name="図 11" descr="アイコン&#10;&#10;AI 生成コンテンツは誤りを含む可能性があります。">
            <a:extLst>
              <a:ext uri="{FF2B5EF4-FFF2-40B4-BE49-F238E27FC236}">
                <a16:creationId xmlns:a16="http://schemas.microsoft.com/office/drawing/2014/main" id="{460E4291-79B7-AEC1-CD03-EB3482343F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9228" y="1618036"/>
            <a:ext cx="684783" cy="688934"/>
          </a:xfrm>
          <a:prstGeom prst="rect">
            <a:avLst/>
          </a:prstGeom>
        </p:spPr>
      </p:pic>
      <p:pic>
        <p:nvPicPr>
          <p:cNvPr id="14" name="図 13" descr="グラフ&#10;&#10;AI 生成コンテンツは誤りを含む可能性があります。">
            <a:extLst>
              <a:ext uri="{FF2B5EF4-FFF2-40B4-BE49-F238E27FC236}">
                <a16:creationId xmlns:a16="http://schemas.microsoft.com/office/drawing/2014/main" id="{F15E5C46-AE6A-8D0C-FFB9-898A7BEAE7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9221" y="1646976"/>
            <a:ext cx="750156" cy="743210"/>
          </a:xfrm>
          <a:prstGeom prst="rect">
            <a:avLst/>
          </a:prstGeom>
        </p:spPr>
      </p:pic>
      <p:pic>
        <p:nvPicPr>
          <p:cNvPr id="20" name="図 19" descr="建物, 挿絵 が含まれている画像&#10;&#10;AI 生成コンテンツは誤りを含む可能性があります。">
            <a:extLst>
              <a:ext uri="{FF2B5EF4-FFF2-40B4-BE49-F238E27FC236}">
                <a16:creationId xmlns:a16="http://schemas.microsoft.com/office/drawing/2014/main" id="{8FE570B2-22E2-EBB0-9362-7812F703B60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06076" y="3647980"/>
            <a:ext cx="811969" cy="761950"/>
          </a:xfrm>
          <a:prstGeom prst="rect">
            <a:avLst/>
          </a:prstGeom>
        </p:spPr>
      </p:pic>
      <p:cxnSp>
        <p:nvCxnSpPr>
          <p:cNvPr id="28" name="直線矢印コネクタ 27">
            <a:extLst>
              <a:ext uri="{FF2B5EF4-FFF2-40B4-BE49-F238E27FC236}">
                <a16:creationId xmlns:a16="http://schemas.microsoft.com/office/drawing/2014/main" id="{5137B1A5-7960-0148-A437-1B415DEADA9D}"/>
              </a:ext>
            </a:extLst>
          </p:cNvPr>
          <p:cNvCxnSpPr>
            <a:cxnSpLocks/>
          </p:cNvCxnSpPr>
          <p:nvPr/>
        </p:nvCxnSpPr>
        <p:spPr>
          <a:xfrm flipH="1">
            <a:off x="2473689" y="1971585"/>
            <a:ext cx="1317058"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06AC3DD-14A5-6068-7A0B-1BEBB50B64E0}"/>
              </a:ext>
            </a:extLst>
          </p:cNvPr>
          <p:cNvSpPr txBox="1"/>
          <p:nvPr/>
        </p:nvSpPr>
        <p:spPr>
          <a:xfrm>
            <a:off x="2603061" y="1604221"/>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③ 相談・申込</a:t>
            </a:r>
            <a:endParaRPr kumimoji="1" lang="en-US" altLang="ja-JP" sz="1600" dirty="0">
              <a:latin typeface="ＭＳ ゴシック" panose="020B0609070205080204" pitchFamily="49" charset="-128"/>
              <a:ea typeface="ＭＳ ゴシック" panose="020B0609070205080204" pitchFamily="49" charset="-128"/>
            </a:endParaRPr>
          </a:p>
        </p:txBody>
      </p:sp>
      <p:cxnSp>
        <p:nvCxnSpPr>
          <p:cNvPr id="35" name="直線矢印コネクタ 34">
            <a:extLst>
              <a:ext uri="{FF2B5EF4-FFF2-40B4-BE49-F238E27FC236}">
                <a16:creationId xmlns:a16="http://schemas.microsoft.com/office/drawing/2014/main" id="{A469EB0B-0394-49ED-9365-A56CCF65CB04}"/>
              </a:ext>
            </a:extLst>
          </p:cNvPr>
          <p:cNvCxnSpPr>
            <a:cxnSpLocks/>
          </p:cNvCxnSpPr>
          <p:nvPr/>
        </p:nvCxnSpPr>
        <p:spPr>
          <a:xfrm flipH="1">
            <a:off x="2472085" y="2431994"/>
            <a:ext cx="1317058"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6D69786A-DDD8-FAD5-33FE-8FF832EBEE9D}"/>
              </a:ext>
            </a:extLst>
          </p:cNvPr>
          <p:cNvCxnSpPr>
            <a:cxnSpLocks/>
          </p:cNvCxnSpPr>
          <p:nvPr/>
        </p:nvCxnSpPr>
        <p:spPr>
          <a:xfrm flipH="1">
            <a:off x="2470485" y="2940527"/>
            <a:ext cx="1317058"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175DC2EB-EEEC-2097-21E8-3773222B0B20}"/>
              </a:ext>
            </a:extLst>
          </p:cNvPr>
          <p:cNvSpPr txBox="1"/>
          <p:nvPr/>
        </p:nvSpPr>
        <p:spPr>
          <a:xfrm>
            <a:off x="2601458" y="2064632"/>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④ </a:t>
            </a:r>
            <a:r>
              <a:rPr lang="ja-JP" altLang="en-US" sz="1600" dirty="0">
                <a:latin typeface="ＭＳ ゴシック" panose="020B0609070205080204" pitchFamily="49" charset="-128"/>
                <a:ea typeface="ＭＳ ゴシック" panose="020B0609070205080204" pitchFamily="49" charset="-128"/>
              </a:rPr>
              <a:t>私募債</a:t>
            </a:r>
            <a:r>
              <a:rPr kumimoji="1" lang="ja-JP" altLang="en-US" sz="1600" dirty="0">
                <a:latin typeface="ＭＳ ゴシック" panose="020B0609070205080204" pitchFamily="49" charset="-128"/>
                <a:ea typeface="ＭＳ ゴシック" panose="020B0609070205080204" pitchFamily="49" charset="-128"/>
              </a:rPr>
              <a:t>引受</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39" name="テキスト ボックス 38">
            <a:extLst>
              <a:ext uri="{FF2B5EF4-FFF2-40B4-BE49-F238E27FC236}">
                <a16:creationId xmlns:a16="http://schemas.microsoft.com/office/drawing/2014/main" id="{0B024BE9-577E-F086-7169-DF11CC7CD78C}"/>
              </a:ext>
            </a:extLst>
          </p:cNvPr>
          <p:cNvSpPr txBox="1"/>
          <p:nvPr/>
        </p:nvSpPr>
        <p:spPr>
          <a:xfrm>
            <a:off x="2609479" y="2573166"/>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⑤ 私募債発行</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49" name="四角形: 角を丸くする 48">
            <a:extLst>
              <a:ext uri="{FF2B5EF4-FFF2-40B4-BE49-F238E27FC236}">
                <a16:creationId xmlns:a16="http://schemas.microsoft.com/office/drawing/2014/main" id="{CEC943DA-B427-C68F-2F83-F1F94495548B}"/>
              </a:ext>
            </a:extLst>
          </p:cNvPr>
          <p:cNvSpPr/>
          <p:nvPr/>
        </p:nvSpPr>
        <p:spPr>
          <a:xfrm>
            <a:off x="6784224" y="2423968"/>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中小企業者</a:t>
            </a:r>
          </a:p>
        </p:txBody>
      </p:sp>
      <p:sp>
        <p:nvSpPr>
          <p:cNvPr id="50" name="四角形: 角を丸くする 49">
            <a:extLst>
              <a:ext uri="{FF2B5EF4-FFF2-40B4-BE49-F238E27FC236}">
                <a16:creationId xmlns:a16="http://schemas.microsoft.com/office/drawing/2014/main" id="{D450A7F2-9561-0289-3C14-53A9C3D354D6}"/>
              </a:ext>
            </a:extLst>
          </p:cNvPr>
          <p:cNvSpPr/>
          <p:nvPr/>
        </p:nvSpPr>
        <p:spPr>
          <a:xfrm>
            <a:off x="10257339" y="2426377"/>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金融機関</a:t>
            </a:r>
          </a:p>
        </p:txBody>
      </p:sp>
      <p:sp>
        <p:nvSpPr>
          <p:cNvPr id="52" name="四角形: 角を丸くする 51">
            <a:extLst>
              <a:ext uri="{FF2B5EF4-FFF2-40B4-BE49-F238E27FC236}">
                <a16:creationId xmlns:a16="http://schemas.microsoft.com/office/drawing/2014/main" id="{1B717C6D-2E56-62A6-EC54-82FF2CC6A7A7}"/>
              </a:ext>
            </a:extLst>
          </p:cNvPr>
          <p:cNvSpPr/>
          <p:nvPr/>
        </p:nvSpPr>
        <p:spPr>
          <a:xfrm>
            <a:off x="10273379" y="4412388"/>
            <a:ext cx="1280159" cy="471638"/>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dirty="0">
                <a:latin typeface="ＭＳ ゴシック" panose="020B0609070205080204" pitchFamily="49" charset="-128"/>
                <a:ea typeface="ＭＳ ゴシック" panose="020B0609070205080204" pitchFamily="49" charset="-128"/>
              </a:rPr>
              <a:t>評価機関</a:t>
            </a:r>
            <a:endParaRPr kumimoji="1" lang="ja-JP" altLang="en-US" sz="1600" dirty="0">
              <a:latin typeface="ＭＳ ゴシック" panose="020B0609070205080204" pitchFamily="49" charset="-128"/>
              <a:ea typeface="ＭＳ ゴシック" panose="020B0609070205080204" pitchFamily="49" charset="-128"/>
            </a:endParaRPr>
          </a:p>
        </p:txBody>
      </p:sp>
      <p:pic>
        <p:nvPicPr>
          <p:cNvPr id="53" name="図 52" descr="挿絵 が含まれている画像&#10;&#10;AI 生成コンテンツは誤りを含む可能性があります。">
            <a:extLst>
              <a:ext uri="{FF2B5EF4-FFF2-40B4-BE49-F238E27FC236}">
                <a16:creationId xmlns:a16="http://schemas.microsoft.com/office/drawing/2014/main" id="{44CCE92A-0A4D-33F8-21A7-7DD2E534D7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55348" y="1754484"/>
            <a:ext cx="1347538" cy="645327"/>
          </a:xfrm>
          <a:prstGeom prst="rect">
            <a:avLst/>
          </a:prstGeom>
        </p:spPr>
      </p:pic>
      <p:pic>
        <p:nvPicPr>
          <p:cNvPr id="54" name="図 53" descr="アイコン&#10;&#10;AI 生成コンテンツは誤りを含む可能性があります。">
            <a:extLst>
              <a:ext uri="{FF2B5EF4-FFF2-40B4-BE49-F238E27FC236}">
                <a16:creationId xmlns:a16="http://schemas.microsoft.com/office/drawing/2014/main" id="{664745EC-7E2F-3DB7-A30D-3AF609F9B23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10815" y="1616432"/>
            <a:ext cx="684783" cy="688934"/>
          </a:xfrm>
          <a:prstGeom prst="rect">
            <a:avLst/>
          </a:prstGeom>
        </p:spPr>
      </p:pic>
      <p:pic>
        <p:nvPicPr>
          <p:cNvPr id="55" name="図 54" descr="グラフ&#10;&#10;AI 生成コンテンツは誤りを含む可能性があります。">
            <a:extLst>
              <a:ext uri="{FF2B5EF4-FFF2-40B4-BE49-F238E27FC236}">
                <a16:creationId xmlns:a16="http://schemas.microsoft.com/office/drawing/2014/main" id="{9F24AC04-4A51-60A9-1630-7F0FDBAAC4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0808" y="1645372"/>
            <a:ext cx="750156" cy="743210"/>
          </a:xfrm>
          <a:prstGeom prst="rect">
            <a:avLst/>
          </a:prstGeom>
        </p:spPr>
      </p:pic>
      <p:pic>
        <p:nvPicPr>
          <p:cNvPr id="56" name="図 55" descr="建物, 挿絵 が含まれている画像&#10;&#10;AI 生成コンテンツは誤りを含む可能性があります。">
            <a:extLst>
              <a:ext uri="{FF2B5EF4-FFF2-40B4-BE49-F238E27FC236}">
                <a16:creationId xmlns:a16="http://schemas.microsoft.com/office/drawing/2014/main" id="{CD3F337C-25B9-81EB-A85E-7F10908BBB3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26163" y="3646376"/>
            <a:ext cx="811969" cy="761950"/>
          </a:xfrm>
          <a:prstGeom prst="rect">
            <a:avLst/>
          </a:prstGeom>
        </p:spPr>
      </p:pic>
      <p:cxnSp>
        <p:nvCxnSpPr>
          <p:cNvPr id="59" name="直線矢印コネクタ 58">
            <a:extLst>
              <a:ext uri="{FF2B5EF4-FFF2-40B4-BE49-F238E27FC236}">
                <a16:creationId xmlns:a16="http://schemas.microsoft.com/office/drawing/2014/main" id="{E46AFFC1-C543-0BEB-46C0-B37D242C7E03}"/>
              </a:ext>
            </a:extLst>
          </p:cNvPr>
          <p:cNvCxnSpPr>
            <a:cxnSpLocks/>
          </p:cNvCxnSpPr>
          <p:nvPr/>
        </p:nvCxnSpPr>
        <p:spPr>
          <a:xfrm flipH="1">
            <a:off x="8555276" y="1989231"/>
            <a:ext cx="1317058"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D309DAE7-53D0-DBBF-30FA-58AC3FCBCD70}"/>
              </a:ext>
            </a:extLst>
          </p:cNvPr>
          <p:cNvSpPr txBox="1"/>
          <p:nvPr/>
        </p:nvSpPr>
        <p:spPr>
          <a:xfrm>
            <a:off x="8675024" y="1621867"/>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① 相談・申込</a:t>
            </a:r>
            <a:endParaRPr kumimoji="1" lang="en-US" altLang="ja-JP" sz="1600" dirty="0">
              <a:latin typeface="ＭＳ ゴシック" panose="020B0609070205080204" pitchFamily="49" charset="-128"/>
              <a:ea typeface="ＭＳ ゴシック" panose="020B0609070205080204" pitchFamily="49" charset="-128"/>
            </a:endParaRPr>
          </a:p>
        </p:txBody>
      </p:sp>
      <p:cxnSp>
        <p:nvCxnSpPr>
          <p:cNvPr id="61" name="直線矢印コネクタ 60">
            <a:extLst>
              <a:ext uri="{FF2B5EF4-FFF2-40B4-BE49-F238E27FC236}">
                <a16:creationId xmlns:a16="http://schemas.microsoft.com/office/drawing/2014/main" id="{8D2C1098-0EB6-5ECD-D5CE-03B3C5918569}"/>
              </a:ext>
            </a:extLst>
          </p:cNvPr>
          <p:cNvCxnSpPr>
            <a:cxnSpLocks/>
          </p:cNvCxnSpPr>
          <p:nvPr/>
        </p:nvCxnSpPr>
        <p:spPr>
          <a:xfrm flipH="1">
            <a:off x="8553672" y="2430390"/>
            <a:ext cx="1317058"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A0686A8C-DA75-4217-69A4-779B523BE268}"/>
              </a:ext>
            </a:extLst>
          </p:cNvPr>
          <p:cNvCxnSpPr>
            <a:cxnSpLocks/>
          </p:cNvCxnSpPr>
          <p:nvPr/>
        </p:nvCxnSpPr>
        <p:spPr>
          <a:xfrm flipH="1">
            <a:off x="8552072" y="2938923"/>
            <a:ext cx="1317058"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6F28AC82-3A1A-007D-58E5-C47CA2C4F65A}"/>
              </a:ext>
            </a:extLst>
          </p:cNvPr>
          <p:cNvSpPr txBox="1"/>
          <p:nvPr/>
        </p:nvSpPr>
        <p:spPr>
          <a:xfrm>
            <a:off x="8683045" y="2063028"/>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④ </a:t>
            </a:r>
            <a:r>
              <a:rPr lang="ja-JP" altLang="en-US" sz="1600" dirty="0">
                <a:latin typeface="ＭＳ ゴシック" panose="020B0609070205080204" pitchFamily="49" charset="-128"/>
                <a:ea typeface="ＭＳ ゴシック" panose="020B0609070205080204" pitchFamily="49" charset="-128"/>
              </a:rPr>
              <a:t>私募債</a:t>
            </a:r>
            <a:r>
              <a:rPr kumimoji="1" lang="ja-JP" altLang="en-US" sz="1600" dirty="0">
                <a:latin typeface="ＭＳ ゴシック" panose="020B0609070205080204" pitchFamily="49" charset="-128"/>
                <a:ea typeface="ＭＳ ゴシック" panose="020B0609070205080204" pitchFamily="49" charset="-128"/>
              </a:rPr>
              <a:t>引受</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64" name="テキスト ボックス 63">
            <a:extLst>
              <a:ext uri="{FF2B5EF4-FFF2-40B4-BE49-F238E27FC236}">
                <a16:creationId xmlns:a16="http://schemas.microsoft.com/office/drawing/2014/main" id="{A8BFB57A-C52E-4990-E917-FD7A4E5D8F01}"/>
              </a:ext>
            </a:extLst>
          </p:cNvPr>
          <p:cNvSpPr txBox="1"/>
          <p:nvPr/>
        </p:nvSpPr>
        <p:spPr>
          <a:xfrm>
            <a:off x="8691066" y="2571562"/>
            <a:ext cx="1006409" cy="340093"/>
          </a:xfrm>
          <a:prstGeom prst="rect">
            <a:avLst/>
          </a:prstGeom>
          <a:no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⑤ 私募債発行</a:t>
            </a:r>
            <a:endParaRPr kumimoji="1" lang="en-US" altLang="ja-JP" sz="1600" dirty="0">
              <a:latin typeface="ＭＳ ゴシック" panose="020B0609070205080204" pitchFamily="49" charset="-128"/>
              <a:ea typeface="ＭＳ ゴシック" panose="020B0609070205080204" pitchFamily="49" charset="-128"/>
            </a:endParaRPr>
          </a:p>
        </p:txBody>
      </p:sp>
      <p:grpSp>
        <p:nvGrpSpPr>
          <p:cNvPr id="70" name="グループ化 69">
            <a:extLst>
              <a:ext uri="{FF2B5EF4-FFF2-40B4-BE49-F238E27FC236}">
                <a16:creationId xmlns:a16="http://schemas.microsoft.com/office/drawing/2014/main" id="{4E721602-3D0E-F899-C723-7F21DE7FA913}"/>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E46B284C-D895-314D-0302-6E5201AF3F79}"/>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２　事業のしくみ</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BA444DBA-051C-A4AD-4E92-D7469A7A122F}"/>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B1168C2B-561D-6EFA-CD73-648CFFF0A2A2}"/>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74" name="テキスト ボックス 73">
            <a:extLst>
              <a:ext uri="{FF2B5EF4-FFF2-40B4-BE49-F238E27FC236}">
                <a16:creationId xmlns:a16="http://schemas.microsoft.com/office/drawing/2014/main" id="{630319C4-A136-5C71-2622-B05F59923FD3}"/>
              </a:ext>
            </a:extLst>
          </p:cNvPr>
          <p:cNvSpPr txBox="1"/>
          <p:nvPr/>
        </p:nvSpPr>
        <p:spPr>
          <a:xfrm>
            <a:off x="529390" y="5226525"/>
            <a:ext cx="11367435" cy="1579920"/>
          </a:xfrm>
          <a:prstGeom prst="rect">
            <a:avLst/>
          </a:prstGeom>
          <a:noFill/>
        </p:spPr>
        <p:txBody>
          <a:bodyPr wrap="square" rtlCol="0">
            <a:spAutoFit/>
          </a:bodyPr>
          <a:lstStyle/>
          <a:p>
            <a:pPr marL="346075" indent="-346075">
              <a:spcBef>
                <a:spcPts val="400"/>
              </a:spcBef>
            </a:pPr>
            <a:r>
              <a:rPr lang="ja-JP" altLang="en-US" dirty="0">
                <a:latin typeface="ＭＳ 明朝" panose="02020609040205080304" pitchFamily="17" charset="-128"/>
                <a:ea typeface="ＭＳ 明朝" panose="02020609040205080304" pitchFamily="17" charset="-128"/>
              </a:rPr>
              <a:t>○ 私募債引受の可否や発行条件等は取扱金融機関の判断・審査等により異なります。</a:t>
            </a:r>
            <a:br>
              <a:rPr lang="en-US" altLang="ja-JP" dirty="0">
                <a:latin typeface="ＭＳ 明朝" panose="02020609040205080304" pitchFamily="17" charset="-128"/>
                <a:ea typeface="ＭＳ 明朝" panose="02020609040205080304" pitchFamily="17" charset="-128"/>
              </a:rPr>
            </a:br>
            <a:r>
              <a:rPr lang="ja-JP" altLang="en-US" dirty="0">
                <a:solidFill>
                  <a:srgbClr val="FF0000"/>
                </a:solidFill>
                <a:latin typeface="ＭＳ ゴシック" panose="020B0609070205080204" pitchFamily="49" charset="-128"/>
                <a:ea typeface="ＭＳ ゴシック" panose="020B0609070205080204" pitchFamily="49" charset="-128"/>
              </a:rPr>
              <a:t>本事業のご利用を希望する事業者の皆様は、はじめに取扱金融機関にお問い合わせください</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346075" indent="-346075">
              <a:spcBef>
                <a:spcPts val="400"/>
              </a:spcBef>
            </a:pPr>
            <a:r>
              <a:rPr kumimoji="1" lang="ja-JP" altLang="en-US" dirty="0">
                <a:latin typeface="ＭＳ 明朝" panose="02020609040205080304" pitchFamily="17" charset="-128"/>
                <a:ea typeface="ＭＳ 明朝" panose="02020609040205080304" pitchFamily="17" charset="-128"/>
              </a:rPr>
              <a:t>○ 本事業で補助を受ける際には、支援機関による支援・認定や評価機関による評価・助言が必要となります</a:t>
            </a:r>
            <a:br>
              <a:rPr kumimoji="1" lang="en-US" altLang="ja-JP" dirty="0">
                <a:latin typeface="ＭＳ 明朝" panose="02020609040205080304" pitchFamily="17" charset="-128"/>
                <a:ea typeface="ＭＳ 明朝" panose="02020609040205080304" pitchFamily="17" charset="-128"/>
              </a:rPr>
            </a:br>
            <a:r>
              <a:rPr kumimoji="1" lang="ja-JP" altLang="en-US" dirty="0">
                <a:latin typeface="ＭＳ 明朝" panose="02020609040205080304" pitchFamily="17" charset="-128"/>
                <a:ea typeface="ＭＳ 明朝" panose="02020609040205080304" pitchFamily="17" charset="-128"/>
              </a:rPr>
              <a:t>（</a:t>
            </a:r>
            <a:r>
              <a:rPr lang="ja-JP" altLang="en-US" dirty="0">
                <a:latin typeface="ＭＳ 明朝" panose="02020609040205080304" pitchFamily="17" charset="-128"/>
                <a:ea typeface="ＭＳ 明朝" panose="02020609040205080304" pitchFamily="17" charset="-128"/>
              </a:rPr>
              <a:t>Ｐ５、７をご覧ください）</a:t>
            </a:r>
            <a:endParaRPr lang="en-US" altLang="ja-JP" dirty="0">
              <a:latin typeface="ＭＳ 明朝" panose="02020609040205080304" pitchFamily="17" charset="-128"/>
              <a:ea typeface="ＭＳ 明朝" panose="02020609040205080304" pitchFamily="17" charset="-128"/>
            </a:endParaRPr>
          </a:p>
          <a:p>
            <a:pPr marL="346075" indent="-346075">
              <a:spcBef>
                <a:spcPts val="400"/>
              </a:spcBef>
            </a:pPr>
            <a:r>
              <a:rPr kumimoji="1" lang="ja-JP" altLang="en-US" dirty="0">
                <a:latin typeface="ＭＳ 明朝" panose="02020609040205080304" pitchFamily="17" charset="-128"/>
                <a:ea typeface="ＭＳ 明朝" panose="02020609040205080304" pitchFamily="17" charset="-128"/>
              </a:rPr>
              <a:t>○ 私募債発行後、東京都が私募債発行費用等を補助します（Ｐ６、７をご覧ください）</a:t>
            </a:r>
          </a:p>
        </p:txBody>
      </p:sp>
      <p:sp>
        <p:nvSpPr>
          <p:cNvPr id="91" name="テキスト ボックス 90">
            <a:extLst>
              <a:ext uri="{FF2B5EF4-FFF2-40B4-BE49-F238E27FC236}">
                <a16:creationId xmlns:a16="http://schemas.microsoft.com/office/drawing/2014/main" id="{E9F54BAC-CEA4-44F1-A14E-91E35EFC96B5}"/>
              </a:ext>
            </a:extLst>
          </p:cNvPr>
          <p:cNvSpPr txBox="1"/>
          <p:nvPr/>
        </p:nvSpPr>
        <p:spPr>
          <a:xfrm>
            <a:off x="3168297" y="3360832"/>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① 支援</a:t>
            </a:r>
            <a:endParaRPr kumimoji="1" lang="en-US" altLang="ja-JP" sz="1600" dirty="0">
              <a:latin typeface="ＭＳ ゴシック" panose="020B0609070205080204" pitchFamily="49" charset="-128"/>
              <a:ea typeface="ＭＳ ゴシック" panose="020B0609070205080204" pitchFamily="49" charset="-128"/>
            </a:endParaRPr>
          </a:p>
          <a:p>
            <a:pPr algn="ctr"/>
            <a:r>
              <a:rPr lang="en-US" altLang="ja-JP" sz="1600" dirty="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依頼</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92" name="テキスト ボックス 91">
            <a:extLst>
              <a:ext uri="{FF2B5EF4-FFF2-40B4-BE49-F238E27FC236}">
                <a16:creationId xmlns:a16="http://schemas.microsoft.com/office/drawing/2014/main" id="{415C8213-AD46-2DAC-95B4-86FCA1B99ACA}"/>
              </a:ext>
            </a:extLst>
          </p:cNvPr>
          <p:cNvSpPr txBox="1"/>
          <p:nvPr/>
        </p:nvSpPr>
        <p:spPr>
          <a:xfrm>
            <a:off x="2240528" y="3955996"/>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② 支援・</a:t>
            </a:r>
            <a:endParaRPr kumimoji="1" lang="en-US" altLang="ja-JP" sz="1600" dirty="0">
              <a:latin typeface="ＭＳ ゴシック" panose="020B0609070205080204" pitchFamily="49" charset="-128"/>
              <a:ea typeface="ＭＳ ゴシック" panose="020B0609070205080204" pitchFamily="49" charset="-128"/>
            </a:endParaRPr>
          </a:p>
          <a:p>
            <a:pPr algn="ctr"/>
            <a:r>
              <a:rPr lang="en-US" altLang="ja-JP" sz="1600" dirty="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認定</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68" name="テキスト ボックス 67">
            <a:extLst>
              <a:ext uri="{FF2B5EF4-FFF2-40B4-BE49-F238E27FC236}">
                <a16:creationId xmlns:a16="http://schemas.microsoft.com/office/drawing/2014/main" id="{99863BB6-6628-81ED-B00E-C8825EF376E1}"/>
              </a:ext>
            </a:extLst>
          </p:cNvPr>
          <p:cNvSpPr txBox="1"/>
          <p:nvPr/>
        </p:nvSpPr>
        <p:spPr>
          <a:xfrm>
            <a:off x="9156836" y="3304686"/>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② 評価</a:t>
            </a:r>
            <a:endParaRPr kumimoji="1" lang="en-US" altLang="ja-JP" sz="1600" dirty="0">
              <a:latin typeface="ＭＳ ゴシック" panose="020B0609070205080204" pitchFamily="49" charset="-128"/>
              <a:ea typeface="ＭＳ ゴシック" panose="020B0609070205080204" pitchFamily="49" charset="-128"/>
            </a:endParaRPr>
          </a:p>
          <a:p>
            <a:pPr algn="ctr"/>
            <a:r>
              <a:rPr lang="en-US" altLang="ja-JP" sz="1600" dirty="0">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申込</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69" name="テキスト ボックス 68">
            <a:extLst>
              <a:ext uri="{FF2B5EF4-FFF2-40B4-BE49-F238E27FC236}">
                <a16:creationId xmlns:a16="http://schemas.microsoft.com/office/drawing/2014/main" id="{97F37805-3F02-3FEA-CBFB-7E2CCD378A4E}"/>
              </a:ext>
            </a:extLst>
          </p:cNvPr>
          <p:cNvSpPr txBox="1"/>
          <p:nvPr/>
        </p:nvSpPr>
        <p:spPr>
          <a:xfrm>
            <a:off x="8257948" y="3880606"/>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③ 評価</a:t>
            </a:r>
            <a:r>
              <a:rPr lang="ja-JP" altLang="en-US" sz="1600" dirty="0">
                <a:latin typeface="ＭＳ ゴシック" panose="020B0609070205080204" pitchFamily="49" charset="-128"/>
                <a:ea typeface="ＭＳ ゴシック" panose="020B0609070205080204" pitchFamily="49" charset="-128"/>
              </a:rPr>
              <a:t>・</a:t>
            </a:r>
            <a:endParaRPr kumimoji="1" lang="en-US" altLang="ja-JP" sz="1600" dirty="0">
              <a:latin typeface="ＭＳ ゴシック" panose="020B0609070205080204" pitchFamily="49" charset="-128"/>
              <a:ea typeface="ＭＳ ゴシック" panose="020B0609070205080204" pitchFamily="49" charset="-128"/>
            </a:endParaRPr>
          </a:p>
          <a:p>
            <a:pPr algn="ctr"/>
            <a:r>
              <a:rPr lang="en-US" altLang="ja-JP" sz="1600" dirty="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助言</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97" name="スライド番号プレースホルダー 96">
            <a:extLst>
              <a:ext uri="{FF2B5EF4-FFF2-40B4-BE49-F238E27FC236}">
                <a16:creationId xmlns:a16="http://schemas.microsoft.com/office/drawing/2014/main" id="{669EB80C-C1B5-3A75-0D62-E7573904722B}"/>
              </a:ext>
            </a:extLst>
          </p:cNvPr>
          <p:cNvSpPr>
            <a:spLocks noGrp="1"/>
          </p:cNvSpPr>
          <p:nvPr>
            <p:ph type="sldNum" sz="quarter" idx="12"/>
          </p:nvPr>
        </p:nvSpPr>
        <p:spPr>
          <a:xfrm>
            <a:off x="9496128" y="6596983"/>
            <a:ext cx="2743200" cy="365125"/>
          </a:xfrm>
        </p:spPr>
        <p:txBody>
          <a:bodyPr/>
          <a:lstStyle/>
          <a:p>
            <a:fld id="{2D53F00A-B8CA-47B2-8DE4-5636BCD83088}" type="slidenum">
              <a:rPr kumimoji="1" lang="ja-JP" altLang="en-US" smtClean="0"/>
              <a:t>4</a:t>
            </a:fld>
            <a:endParaRPr kumimoji="1" lang="ja-JP" altLang="en-US" dirty="0"/>
          </a:p>
        </p:txBody>
      </p:sp>
      <p:sp>
        <p:nvSpPr>
          <p:cNvPr id="98" name="正方形/長方形 97">
            <a:extLst>
              <a:ext uri="{FF2B5EF4-FFF2-40B4-BE49-F238E27FC236}">
                <a16:creationId xmlns:a16="http://schemas.microsoft.com/office/drawing/2014/main" id="{8E68C564-DAD5-1378-78EC-C8DB2CF0DEDF}"/>
              </a:ext>
            </a:extLst>
          </p:cNvPr>
          <p:cNvSpPr/>
          <p:nvPr/>
        </p:nvSpPr>
        <p:spPr>
          <a:xfrm>
            <a:off x="211755" y="933651"/>
            <a:ext cx="5650029" cy="4167738"/>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DBA493A5-A872-7538-F2DB-838997322688}"/>
              </a:ext>
            </a:extLst>
          </p:cNvPr>
          <p:cNvSpPr/>
          <p:nvPr/>
        </p:nvSpPr>
        <p:spPr>
          <a:xfrm>
            <a:off x="6312583" y="941674"/>
            <a:ext cx="5650029" cy="4167738"/>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9" name="グループ化 18">
            <a:extLst>
              <a:ext uri="{FF2B5EF4-FFF2-40B4-BE49-F238E27FC236}">
                <a16:creationId xmlns:a16="http://schemas.microsoft.com/office/drawing/2014/main" id="{94C9D3E8-0177-9DBD-F3BB-DADB6E59F92C}"/>
              </a:ext>
            </a:extLst>
          </p:cNvPr>
          <p:cNvGrpSpPr/>
          <p:nvPr/>
        </p:nvGrpSpPr>
        <p:grpSpPr>
          <a:xfrm>
            <a:off x="6747929" y="4358637"/>
            <a:ext cx="1347536" cy="481263"/>
            <a:chOff x="915445" y="3360565"/>
            <a:chExt cx="3642676" cy="1346189"/>
          </a:xfrm>
        </p:grpSpPr>
        <p:pic>
          <p:nvPicPr>
            <p:cNvPr id="21" name="図 20" descr="挿絵 が含まれている画像&#10;&#10;AI 生成コンテンツは誤りを含む可能性があります。">
              <a:extLst>
                <a:ext uri="{FF2B5EF4-FFF2-40B4-BE49-F238E27FC236}">
                  <a16:creationId xmlns:a16="http://schemas.microsoft.com/office/drawing/2014/main" id="{0CA552F6-444F-F74F-C692-F00EA7C6C85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5445" y="3360565"/>
              <a:ext cx="3642676" cy="1272650"/>
            </a:xfrm>
            <a:prstGeom prst="rect">
              <a:avLst/>
            </a:prstGeom>
          </p:spPr>
        </p:pic>
        <p:sp>
          <p:nvSpPr>
            <p:cNvPr id="22" name="正方形/長方形 21">
              <a:extLst>
                <a:ext uri="{FF2B5EF4-FFF2-40B4-BE49-F238E27FC236}">
                  <a16:creationId xmlns:a16="http://schemas.microsoft.com/office/drawing/2014/main" id="{5C2F607B-5CB3-F691-F20F-5A756681B228}"/>
                </a:ext>
              </a:extLst>
            </p:cNvPr>
            <p:cNvSpPr/>
            <p:nvPr/>
          </p:nvSpPr>
          <p:spPr>
            <a:xfrm>
              <a:off x="2030931" y="4437246"/>
              <a:ext cx="1376412" cy="2695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3" name="直線矢印コネクタ 22">
            <a:extLst>
              <a:ext uri="{FF2B5EF4-FFF2-40B4-BE49-F238E27FC236}">
                <a16:creationId xmlns:a16="http://schemas.microsoft.com/office/drawing/2014/main" id="{07D26B03-73A0-C6E0-4C68-AC0D73912C75}"/>
              </a:ext>
            </a:extLst>
          </p:cNvPr>
          <p:cNvCxnSpPr>
            <a:cxnSpLocks/>
          </p:cNvCxnSpPr>
          <p:nvPr/>
        </p:nvCxnSpPr>
        <p:spPr>
          <a:xfrm rot="5400000" flipH="1">
            <a:off x="6827501" y="3658364"/>
            <a:ext cx="1249765"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5552C74B-1ED0-F9C1-AC9F-1010A15B0556}"/>
              </a:ext>
            </a:extLst>
          </p:cNvPr>
          <p:cNvCxnSpPr>
            <a:cxnSpLocks/>
          </p:cNvCxnSpPr>
          <p:nvPr/>
        </p:nvCxnSpPr>
        <p:spPr>
          <a:xfrm rot="12898358" flipH="1">
            <a:off x="8097224" y="3749810"/>
            <a:ext cx="2323645"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A77142E2-47B0-521C-217C-28C639DD1062}"/>
              </a:ext>
            </a:extLst>
          </p:cNvPr>
          <p:cNvCxnSpPr>
            <a:cxnSpLocks/>
          </p:cNvCxnSpPr>
          <p:nvPr/>
        </p:nvCxnSpPr>
        <p:spPr>
          <a:xfrm rot="12898358" flipH="1">
            <a:off x="7929012" y="3892995"/>
            <a:ext cx="2323645"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4C6BF294-0829-052B-B5D8-3F6FDCD8A4B9}"/>
              </a:ext>
            </a:extLst>
          </p:cNvPr>
          <p:cNvSpPr txBox="1"/>
          <p:nvPr/>
        </p:nvSpPr>
        <p:spPr>
          <a:xfrm>
            <a:off x="6945696" y="3396133"/>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⑥ </a:t>
            </a:r>
            <a:r>
              <a:rPr lang="ja-JP" altLang="en-US" sz="1600" dirty="0">
                <a:latin typeface="ＭＳ ゴシック" panose="020B0609070205080204" pitchFamily="49" charset="-128"/>
                <a:ea typeface="ＭＳ ゴシック" panose="020B0609070205080204" pitchFamily="49" charset="-128"/>
              </a:rPr>
              <a:t>補助金</a:t>
            </a:r>
            <a:endParaRPr kumimoji="1" lang="en-US" altLang="ja-JP" sz="1600" dirty="0">
              <a:latin typeface="ＭＳ ゴシック" panose="020B0609070205080204" pitchFamily="49" charset="-128"/>
              <a:ea typeface="ＭＳ ゴシック" panose="020B0609070205080204" pitchFamily="49" charset="-128"/>
            </a:endParaRPr>
          </a:p>
        </p:txBody>
      </p:sp>
      <p:grpSp>
        <p:nvGrpSpPr>
          <p:cNvPr id="40" name="グループ化 39">
            <a:extLst>
              <a:ext uri="{FF2B5EF4-FFF2-40B4-BE49-F238E27FC236}">
                <a16:creationId xmlns:a16="http://schemas.microsoft.com/office/drawing/2014/main" id="{6838A1E9-D594-B6AA-2E30-407D102EF59F}"/>
              </a:ext>
            </a:extLst>
          </p:cNvPr>
          <p:cNvGrpSpPr/>
          <p:nvPr/>
        </p:nvGrpSpPr>
        <p:grpSpPr>
          <a:xfrm>
            <a:off x="624638" y="4318531"/>
            <a:ext cx="1347536" cy="481263"/>
            <a:chOff x="915445" y="3360565"/>
            <a:chExt cx="3642676" cy="1346189"/>
          </a:xfrm>
        </p:grpSpPr>
        <p:pic>
          <p:nvPicPr>
            <p:cNvPr id="41" name="図 40" descr="挿絵 が含まれている画像&#10;&#10;AI 生成コンテンツは誤りを含む可能性があります。">
              <a:extLst>
                <a:ext uri="{FF2B5EF4-FFF2-40B4-BE49-F238E27FC236}">
                  <a16:creationId xmlns:a16="http://schemas.microsoft.com/office/drawing/2014/main" id="{09DEC292-A8B0-ACB1-ED60-804C9FC7FB7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5445" y="3360565"/>
              <a:ext cx="3642676" cy="1272650"/>
            </a:xfrm>
            <a:prstGeom prst="rect">
              <a:avLst/>
            </a:prstGeom>
          </p:spPr>
        </p:pic>
        <p:sp>
          <p:nvSpPr>
            <p:cNvPr id="42" name="正方形/長方形 41">
              <a:extLst>
                <a:ext uri="{FF2B5EF4-FFF2-40B4-BE49-F238E27FC236}">
                  <a16:creationId xmlns:a16="http://schemas.microsoft.com/office/drawing/2014/main" id="{313B4B00-3D7A-CB27-F28D-4C0B26198C87}"/>
                </a:ext>
              </a:extLst>
            </p:cNvPr>
            <p:cNvSpPr/>
            <p:nvPr/>
          </p:nvSpPr>
          <p:spPr>
            <a:xfrm>
              <a:off x="2030931" y="4437246"/>
              <a:ext cx="1376412" cy="2695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43" name="直線矢印コネクタ 42">
            <a:extLst>
              <a:ext uri="{FF2B5EF4-FFF2-40B4-BE49-F238E27FC236}">
                <a16:creationId xmlns:a16="http://schemas.microsoft.com/office/drawing/2014/main" id="{17C4609E-6408-7845-7CC5-FA67EC24C95D}"/>
              </a:ext>
            </a:extLst>
          </p:cNvPr>
          <p:cNvCxnSpPr>
            <a:cxnSpLocks/>
          </p:cNvCxnSpPr>
          <p:nvPr/>
        </p:nvCxnSpPr>
        <p:spPr>
          <a:xfrm rot="5400000" flipH="1">
            <a:off x="704210" y="3618258"/>
            <a:ext cx="1249765"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CC80A011-359C-F496-5E11-059BB2610C6B}"/>
              </a:ext>
            </a:extLst>
          </p:cNvPr>
          <p:cNvCxnSpPr>
            <a:cxnSpLocks/>
          </p:cNvCxnSpPr>
          <p:nvPr/>
        </p:nvCxnSpPr>
        <p:spPr>
          <a:xfrm rot="12898358" flipH="1">
            <a:off x="1973933" y="3709704"/>
            <a:ext cx="2323645" cy="0"/>
          </a:xfrm>
          <a:prstGeom prst="straightConnector1">
            <a:avLst/>
          </a:prstGeom>
          <a:ln w="34925">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C4BAB538-4119-EFAA-DCF0-FB0E22E636D9}"/>
              </a:ext>
            </a:extLst>
          </p:cNvPr>
          <p:cNvCxnSpPr>
            <a:cxnSpLocks/>
          </p:cNvCxnSpPr>
          <p:nvPr/>
        </p:nvCxnSpPr>
        <p:spPr>
          <a:xfrm rot="12898358" flipH="1">
            <a:off x="1805721" y="3852889"/>
            <a:ext cx="2323645" cy="0"/>
          </a:xfrm>
          <a:prstGeom prst="straightConnector1">
            <a:avLst/>
          </a:prstGeom>
          <a:ln w="34925">
            <a:solidFill>
              <a:schemeClr val="tx1">
                <a:lumMod val="50000"/>
                <a:lumOff val="5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B508441C-220D-99DC-81C7-C77E40C1E377}"/>
              </a:ext>
            </a:extLst>
          </p:cNvPr>
          <p:cNvSpPr txBox="1"/>
          <p:nvPr/>
        </p:nvSpPr>
        <p:spPr>
          <a:xfrm>
            <a:off x="822405" y="3356027"/>
            <a:ext cx="1006409" cy="574308"/>
          </a:xfrm>
          <a:prstGeom prst="rect">
            <a:avLst/>
          </a:prstGeom>
          <a:solidFill>
            <a:schemeClr val="bg1"/>
          </a:solidFill>
          <a:ln w="6350">
            <a:noFill/>
          </a:ln>
          <a:effectLst/>
        </p:spPr>
        <p:txBody>
          <a:bodyPr wrap="none" rtlCol="0" anchor="ctr" anchorCtr="0">
            <a:noAutofit/>
          </a:bodyPr>
          <a:lstStyle/>
          <a:p>
            <a:pPr algn="ctr"/>
            <a:r>
              <a:rPr kumimoji="1" lang="ja-JP" altLang="en-US" sz="1600" dirty="0">
                <a:latin typeface="ＭＳ ゴシック" panose="020B0609070205080204" pitchFamily="49" charset="-128"/>
                <a:ea typeface="ＭＳ ゴシック" panose="020B0609070205080204" pitchFamily="49" charset="-128"/>
              </a:rPr>
              <a:t>⑥ </a:t>
            </a:r>
            <a:r>
              <a:rPr lang="ja-JP" altLang="en-US" sz="1600" dirty="0">
                <a:latin typeface="ＭＳ ゴシック" panose="020B0609070205080204" pitchFamily="49" charset="-128"/>
                <a:ea typeface="ＭＳ ゴシック" panose="020B0609070205080204" pitchFamily="49" charset="-128"/>
              </a:rPr>
              <a:t>補助金</a:t>
            </a:r>
            <a:endParaRPr kumimoji="1" lang="en-US" altLang="ja-JP" sz="16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9919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23F99-29E0-C549-FBE6-D15A9A049F3D}"/>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AA280DE6-1571-1C6E-AA39-E99984C0D751}"/>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4E517550-E04D-8DF8-D529-A434A2E1DA51}"/>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３　支援機関による支援・認定や評価機関による評価・助言</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83E9B5A1-A618-ABAC-8902-90E04CB8490C}"/>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3285488C-EE39-AEF3-0FA5-5F2B8AACF86E}"/>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97" name="スライド番号プレースホルダー 96">
            <a:extLst>
              <a:ext uri="{FF2B5EF4-FFF2-40B4-BE49-F238E27FC236}">
                <a16:creationId xmlns:a16="http://schemas.microsoft.com/office/drawing/2014/main" id="{901F54AC-43AA-C5B8-7C7C-954566C3D06D}"/>
              </a:ext>
            </a:extLst>
          </p:cNvPr>
          <p:cNvSpPr>
            <a:spLocks noGrp="1"/>
          </p:cNvSpPr>
          <p:nvPr>
            <p:ph type="sldNum" sz="quarter" idx="12"/>
          </p:nvPr>
        </p:nvSpPr>
        <p:spPr>
          <a:xfrm>
            <a:off x="9496128" y="6596983"/>
            <a:ext cx="2743200" cy="365125"/>
          </a:xfrm>
        </p:spPr>
        <p:txBody>
          <a:bodyPr/>
          <a:lstStyle/>
          <a:p>
            <a:fld id="{2D53F00A-B8CA-47B2-8DE4-5636BCD83088}" type="slidenum">
              <a:rPr kumimoji="1" lang="ja-JP" altLang="en-US" smtClean="0"/>
              <a:t>5</a:t>
            </a:fld>
            <a:endParaRPr kumimoji="1" lang="ja-JP" altLang="en-US" dirty="0"/>
          </a:p>
        </p:txBody>
      </p:sp>
      <p:sp>
        <p:nvSpPr>
          <p:cNvPr id="4" name="テキスト ボックス 3">
            <a:extLst>
              <a:ext uri="{FF2B5EF4-FFF2-40B4-BE49-F238E27FC236}">
                <a16:creationId xmlns:a16="http://schemas.microsoft.com/office/drawing/2014/main" id="{E2A6CB1B-88F6-C7DC-3299-6C312326E712}"/>
              </a:ext>
            </a:extLst>
          </p:cNvPr>
          <p:cNvSpPr txBox="1"/>
          <p:nvPr/>
        </p:nvSpPr>
        <p:spPr>
          <a:xfrm>
            <a:off x="231006" y="972154"/>
            <a:ext cx="3927108"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lang="ja-JP" altLang="en-US" sz="2200" dirty="0">
                <a:latin typeface="ＭＳ ゴシック" panose="020B0609070205080204" pitchFamily="49" charset="-128"/>
                <a:ea typeface="ＭＳ ゴシック" panose="020B0609070205080204" pitchFamily="49" charset="-128"/>
              </a:rPr>
              <a:t>支援機関による支援・認定</a:t>
            </a:r>
            <a:endParaRPr kumimoji="1" lang="ja-JP" altLang="en-US" sz="2200" dirty="0">
              <a:latin typeface="ＭＳ ゴシック" panose="020B0609070205080204" pitchFamily="49" charset="-128"/>
              <a:ea typeface="ＭＳ ゴシック" panose="020B0609070205080204" pitchFamily="49" charset="-128"/>
            </a:endParaRPr>
          </a:p>
        </p:txBody>
      </p:sp>
      <p:graphicFrame>
        <p:nvGraphicFramePr>
          <p:cNvPr id="5" name="表 4">
            <a:extLst>
              <a:ext uri="{FF2B5EF4-FFF2-40B4-BE49-F238E27FC236}">
                <a16:creationId xmlns:a16="http://schemas.microsoft.com/office/drawing/2014/main" id="{0E6C3566-2701-8841-B081-7269ADDCF45B}"/>
              </a:ext>
            </a:extLst>
          </p:cNvPr>
          <p:cNvGraphicFramePr>
            <a:graphicFrameLocks noGrp="1"/>
          </p:cNvGraphicFramePr>
          <p:nvPr>
            <p:extLst>
              <p:ext uri="{D42A27DB-BD31-4B8C-83A1-F6EECF244321}">
                <p14:modId xmlns:p14="http://schemas.microsoft.com/office/powerpoint/2010/main" val="2874237678"/>
              </p:ext>
            </p:extLst>
          </p:nvPr>
        </p:nvGraphicFramePr>
        <p:xfrm>
          <a:off x="247199" y="2043754"/>
          <a:ext cx="11860180" cy="2922882"/>
        </p:xfrm>
        <a:graphic>
          <a:graphicData uri="http://schemas.openxmlformats.org/drawingml/2006/table">
            <a:tbl>
              <a:tblPr firstRow="1" firstCol="1" bandRow="1">
                <a:tableStyleId>{5C22544A-7EE6-4342-B048-85BDC9FD1C3A}</a:tableStyleId>
              </a:tblPr>
              <a:tblGrid>
                <a:gridCol w="5166360">
                  <a:extLst>
                    <a:ext uri="{9D8B030D-6E8A-4147-A177-3AD203B41FA5}">
                      <a16:colId xmlns:a16="http://schemas.microsoft.com/office/drawing/2014/main" val="1348771813"/>
                    </a:ext>
                  </a:extLst>
                </a:gridCol>
                <a:gridCol w="6693820">
                  <a:extLst>
                    <a:ext uri="{9D8B030D-6E8A-4147-A177-3AD203B41FA5}">
                      <a16:colId xmlns:a16="http://schemas.microsoft.com/office/drawing/2014/main" val="3929298766"/>
                    </a:ext>
                  </a:extLst>
                </a:gridCol>
              </a:tblGrid>
              <a:tr h="487147">
                <a:tc>
                  <a:txBody>
                    <a:bodyPr/>
                    <a:lstStyle/>
                    <a:p>
                      <a:pPr algn="ctr">
                        <a:spcBef>
                          <a:spcPts val="200"/>
                        </a:spcBef>
                        <a:spcAft>
                          <a:spcPts val="200"/>
                        </a:spcAft>
                        <a:buNone/>
                      </a:pPr>
                      <a:r>
                        <a:rPr lang="ja-JP" sz="1800" b="0" dirty="0">
                          <a:solidFill>
                            <a:schemeClr val="tx1"/>
                          </a:solidFill>
                          <a:effectLst/>
                          <a:latin typeface="ＭＳ ゴシック" panose="020B0609070205080204" pitchFamily="49" charset="-128"/>
                          <a:ea typeface="ＭＳ ゴシック" panose="020B0609070205080204" pitchFamily="49" charset="-128"/>
                        </a:rPr>
                        <a:t>補助対象となる支援機関</a:t>
                      </a:r>
                      <a:endParaRPr lang="ja-JP" sz="2000" b="0" dirty="0">
                        <a:solidFill>
                          <a:schemeClr val="tx1"/>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spcBef>
                          <a:spcPts val="200"/>
                        </a:spcBef>
                        <a:spcAft>
                          <a:spcPts val="200"/>
                        </a:spcAft>
                        <a:buNone/>
                      </a:pPr>
                      <a:r>
                        <a:rPr lang="ja-JP" sz="1800" b="0" dirty="0">
                          <a:solidFill>
                            <a:schemeClr val="tx1"/>
                          </a:solidFill>
                          <a:effectLst/>
                          <a:latin typeface="ＭＳ ゴシック" panose="020B0609070205080204" pitchFamily="49" charset="-128"/>
                          <a:ea typeface="ＭＳ ゴシック" panose="020B0609070205080204" pitchFamily="49" charset="-128"/>
                        </a:rPr>
                        <a:t>支援を受けていることの確認書類（写し）</a:t>
                      </a:r>
                      <a:endParaRPr lang="ja-JP" sz="2000" b="0" dirty="0">
                        <a:solidFill>
                          <a:schemeClr val="tx1"/>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995922157"/>
                  </a:ext>
                </a:extLst>
              </a:tr>
              <a:tr h="487147">
                <a:tc>
                  <a:txBody>
                    <a:bodyPr/>
                    <a:lstStyle/>
                    <a:p>
                      <a:pPr marL="292100" indent="-292100" algn="l">
                        <a:spcBef>
                          <a:spcPts val="200"/>
                        </a:spcBef>
                        <a:spcAft>
                          <a:spcPts val="200"/>
                        </a:spcAft>
                        <a:buNone/>
                      </a:pPr>
                      <a:r>
                        <a:rPr lang="ja-JP" altLang="en-US" sz="1800" b="0" dirty="0">
                          <a:solidFill>
                            <a:schemeClr val="tx1"/>
                          </a:solidFill>
                          <a:effectLst/>
                          <a:latin typeface="ＭＳ ゴシック" panose="020B0609070205080204" pitchFamily="49" charset="-128"/>
                          <a:ea typeface="ＭＳ ゴシック" panose="020B0609070205080204" pitchFamily="49" charset="-128"/>
                        </a:rPr>
                        <a:t>① </a:t>
                      </a:r>
                      <a:r>
                        <a:rPr lang="ja-JP" sz="1800" b="0" dirty="0">
                          <a:solidFill>
                            <a:schemeClr val="tx1"/>
                          </a:solidFill>
                          <a:effectLst/>
                          <a:latin typeface="ＭＳ 明朝" panose="02020609040205080304" pitchFamily="17" charset="-128"/>
                          <a:ea typeface="ＭＳ 明朝" panose="02020609040205080304" pitchFamily="17" charset="-128"/>
                        </a:rPr>
                        <a:t>公益財団法人</a:t>
                      </a:r>
                      <a:r>
                        <a:rPr lang="ja-JP" sz="1800" b="0" dirty="0">
                          <a:solidFill>
                            <a:srgbClr val="FF0000"/>
                          </a:solidFill>
                          <a:effectLst/>
                          <a:latin typeface="ＭＳ ゴシック" panose="020B0609070205080204" pitchFamily="49" charset="-128"/>
                          <a:ea typeface="ＭＳ ゴシック" panose="020B0609070205080204" pitchFamily="49" charset="-128"/>
                        </a:rPr>
                        <a:t>東京都中小企業振興公社</a:t>
                      </a:r>
                      <a:endParaRPr lang="ja-JP" sz="2000" b="0" dirty="0">
                        <a:solidFill>
                          <a:srgbClr val="FF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a:spcBef>
                          <a:spcPts val="200"/>
                        </a:spcBef>
                        <a:spcAft>
                          <a:spcPts val="200"/>
                        </a:spcAft>
                        <a:buNone/>
                      </a:pPr>
                      <a:r>
                        <a:rPr lang="ja-JP" sz="1800" b="0">
                          <a:solidFill>
                            <a:schemeClr val="tx1"/>
                          </a:solidFill>
                          <a:effectLst/>
                          <a:latin typeface="ＭＳ 明朝" panose="02020609040205080304" pitchFamily="17" charset="-128"/>
                          <a:ea typeface="ＭＳ 明朝" panose="02020609040205080304" pitchFamily="17" charset="-128"/>
                        </a:rPr>
                        <a:t>事業承継支援助成金の交付決定通知書</a:t>
                      </a:r>
                      <a:endParaRPr lang="ja-JP" sz="2000" b="0">
                        <a:solidFill>
                          <a:schemeClr val="tx1"/>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54855830"/>
                  </a:ext>
                </a:extLst>
              </a:tr>
              <a:tr h="487147">
                <a:tc>
                  <a:txBody>
                    <a:bodyPr/>
                    <a:lstStyle/>
                    <a:p>
                      <a:pPr marL="292100" indent="-292100" algn="l">
                        <a:spcBef>
                          <a:spcPts val="200"/>
                        </a:spcBef>
                        <a:spcAft>
                          <a:spcPts val="200"/>
                        </a:spcAft>
                        <a:buNone/>
                      </a:pPr>
                      <a:r>
                        <a:rPr lang="ja-JP" altLang="en-US" sz="1800" b="0" dirty="0">
                          <a:solidFill>
                            <a:schemeClr val="tx1"/>
                          </a:solidFill>
                          <a:effectLst/>
                          <a:latin typeface="ＭＳ ゴシック" panose="020B0609070205080204" pitchFamily="49" charset="-128"/>
                          <a:ea typeface="ＭＳ ゴシック" panose="020B0609070205080204" pitchFamily="49" charset="-128"/>
                        </a:rPr>
                        <a:t>② </a:t>
                      </a:r>
                      <a:r>
                        <a:rPr lang="ja-JP" altLang="en-US" sz="1800" b="0" dirty="0">
                          <a:solidFill>
                            <a:schemeClr val="tx1"/>
                          </a:solidFill>
                          <a:effectLst/>
                          <a:latin typeface="ＭＳ 明朝" panose="02020609040205080304" pitchFamily="17" charset="-128"/>
                          <a:ea typeface="ＭＳ 明朝" panose="02020609040205080304" pitchFamily="17" charset="-128"/>
                        </a:rPr>
                        <a:t>東</a:t>
                      </a:r>
                      <a:r>
                        <a:rPr lang="ja-JP" sz="1800" b="0" dirty="0">
                          <a:solidFill>
                            <a:schemeClr val="tx1"/>
                          </a:solidFill>
                          <a:effectLst/>
                          <a:latin typeface="ＭＳ 明朝" panose="02020609040205080304" pitchFamily="17" charset="-128"/>
                          <a:ea typeface="ＭＳ 明朝" panose="02020609040205080304" pitchFamily="17" charset="-128"/>
                        </a:rPr>
                        <a:t>京商工会議所内の</a:t>
                      </a:r>
                      <a:r>
                        <a:rPr lang="ja-JP" sz="1800" b="0" dirty="0">
                          <a:solidFill>
                            <a:srgbClr val="FF0000"/>
                          </a:solidFill>
                          <a:effectLst/>
                          <a:latin typeface="ＭＳ ゴシック" panose="020B0609070205080204" pitchFamily="49" charset="-128"/>
                          <a:ea typeface="ＭＳ ゴシック" panose="020B0609070205080204" pitchFamily="49" charset="-128"/>
                        </a:rPr>
                        <a:t>ビジネスサポートデスク</a:t>
                      </a:r>
                      <a:endParaRPr lang="ja-JP" sz="2000" b="0" dirty="0">
                        <a:solidFill>
                          <a:srgbClr val="FF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a:spcBef>
                          <a:spcPts val="200"/>
                        </a:spcBef>
                        <a:spcAft>
                          <a:spcPts val="200"/>
                        </a:spcAft>
                        <a:buNone/>
                      </a:pPr>
                      <a:r>
                        <a:rPr lang="ja-JP" sz="1800" b="0">
                          <a:solidFill>
                            <a:schemeClr val="tx1"/>
                          </a:solidFill>
                          <a:effectLst/>
                          <a:latin typeface="ＭＳ 明朝" panose="02020609040205080304" pitchFamily="17" charset="-128"/>
                          <a:ea typeface="ＭＳ 明朝" panose="02020609040205080304" pitchFamily="17" charset="-128"/>
                        </a:rPr>
                        <a:t>事業承継支援内容証明書（様式あり）</a:t>
                      </a:r>
                      <a:endParaRPr lang="ja-JP" sz="2000" b="0">
                        <a:solidFill>
                          <a:schemeClr val="tx1"/>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47942848"/>
                  </a:ext>
                </a:extLst>
              </a:tr>
              <a:tr h="487147">
                <a:tc>
                  <a:txBody>
                    <a:bodyPr/>
                    <a:lstStyle/>
                    <a:p>
                      <a:pPr algn="just">
                        <a:spcBef>
                          <a:spcPts val="200"/>
                        </a:spcBef>
                        <a:spcAft>
                          <a:spcPts val="200"/>
                        </a:spcAft>
                        <a:buNone/>
                      </a:pPr>
                      <a:r>
                        <a:rPr lang="ja-JP" altLang="en-US" sz="1800" b="0" dirty="0">
                          <a:solidFill>
                            <a:schemeClr val="tx1"/>
                          </a:solidFill>
                          <a:effectLst/>
                          <a:latin typeface="ＭＳ ゴシック" panose="020B0609070205080204" pitchFamily="49" charset="-128"/>
                          <a:ea typeface="ＭＳ ゴシック" panose="020B0609070205080204" pitchFamily="49" charset="-128"/>
                        </a:rPr>
                        <a:t>③ </a:t>
                      </a:r>
                      <a:r>
                        <a:rPr lang="ja-JP" sz="1800" b="0" dirty="0">
                          <a:solidFill>
                            <a:srgbClr val="FF0000"/>
                          </a:solidFill>
                          <a:effectLst/>
                          <a:latin typeface="ＭＳ ゴシック" panose="020B0609070205080204" pitchFamily="49" charset="-128"/>
                          <a:ea typeface="ＭＳ ゴシック" panose="020B0609070205080204" pitchFamily="49" charset="-128"/>
                        </a:rPr>
                        <a:t>認定経営革新等支援機関</a:t>
                      </a:r>
                      <a:endParaRPr lang="ja-JP" sz="2000" b="0" dirty="0">
                        <a:solidFill>
                          <a:srgbClr val="FF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a:spcBef>
                          <a:spcPts val="200"/>
                        </a:spcBef>
                        <a:spcAft>
                          <a:spcPts val="200"/>
                        </a:spcAft>
                        <a:buNone/>
                      </a:pPr>
                      <a:r>
                        <a:rPr lang="ja-JP" sz="1800" b="0">
                          <a:solidFill>
                            <a:schemeClr val="tx1"/>
                          </a:solidFill>
                          <a:effectLst/>
                          <a:latin typeface="ＭＳ 明朝" panose="02020609040205080304" pitchFamily="17" charset="-128"/>
                          <a:ea typeface="ＭＳ 明朝" panose="02020609040205080304" pitchFamily="17" charset="-128"/>
                        </a:rPr>
                        <a:t>事業承継計画の表紙及び認定機関の所見が記載されている部分</a:t>
                      </a:r>
                      <a:endParaRPr lang="ja-JP" sz="2000" b="0">
                        <a:solidFill>
                          <a:schemeClr val="tx1"/>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18430520"/>
                  </a:ext>
                </a:extLst>
              </a:tr>
              <a:tr h="487147">
                <a:tc>
                  <a:txBody>
                    <a:bodyPr/>
                    <a:lstStyle/>
                    <a:p>
                      <a:pPr algn="just">
                        <a:spcBef>
                          <a:spcPts val="200"/>
                        </a:spcBef>
                        <a:spcAft>
                          <a:spcPts val="200"/>
                        </a:spcAft>
                        <a:buNone/>
                      </a:pPr>
                      <a:r>
                        <a:rPr lang="ja-JP" altLang="en-US" sz="1800" b="0" dirty="0">
                          <a:solidFill>
                            <a:schemeClr val="tx1"/>
                          </a:solidFill>
                          <a:effectLst/>
                          <a:latin typeface="ＭＳ ゴシック" panose="020B0609070205080204" pitchFamily="49" charset="-128"/>
                          <a:ea typeface="ＭＳ ゴシック" panose="020B0609070205080204" pitchFamily="49" charset="-128"/>
                        </a:rPr>
                        <a:t>④ </a:t>
                      </a:r>
                      <a:r>
                        <a:rPr lang="ja-JP" sz="1800" b="0" dirty="0">
                          <a:solidFill>
                            <a:srgbClr val="FF0000"/>
                          </a:solidFill>
                          <a:effectLst/>
                          <a:latin typeface="ＭＳ ゴシック" panose="020B0609070205080204" pitchFamily="49" charset="-128"/>
                          <a:ea typeface="ＭＳ ゴシック" panose="020B0609070205080204" pitchFamily="49" charset="-128"/>
                        </a:rPr>
                        <a:t>都道府県</a:t>
                      </a:r>
                      <a:endParaRPr lang="ja-JP" sz="2000" b="0" dirty="0">
                        <a:solidFill>
                          <a:srgbClr val="FF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a:spcBef>
                          <a:spcPts val="200"/>
                        </a:spcBef>
                        <a:spcAft>
                          <a:spcPts val="200"/>
                        </a:spcAft>
                        <a:buNone/>
                      </a:pPr>
                      <a:r>
                        <a:rPr lang="ja-JP" sz="1800" b="0">
                          <a:solidFill>
                            <a:schemeClr val="tx1"/>
                          </a:solidFill>
                          <a:effectLst/>
                          <a:latin typeface="ＭＳ 明朝" panose="02020609040205080304" pitchFamily="17" charset="-128"/>
                          <a:ea typeface="ＭＳ 明朝" panose="02020609040205080304" pitchFamily="17" charset="-128"/>
                        </a:rPr>
                        <a:t>経営承継円滑化法の認定書</a:t>
                      </a:r>
                      <a:endParaRPr lang="ja-JP" sz="2000" b="0">
                        <a:solidFill>
                          <a:schemeClr val="tx1"/>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671105007"/>
                  </a:ext>
                </a:extLst>
              </a:tr>
              <a:tr h="487147">
                <a:tc>
                  <a:txBody>
                    <a:bodyPr/>
                    <a:lstStyle/>
                    <a:p>
                      <a:pPr algn="just">
                        <a:spcBef>
                          <a:spcPts val="200"/>
                        </a:spcBef>
                        <a:spcAft>
                          <a:spcPts val="200"/>
                        </a:spcAft>
                        <a:buNone/>
                      </a:pPr>
                      <a:r>
                        <a:rPr lang="ja-JP" altLang="en-US" sz="1800" b="0" dirty="0">
                          <a:solidFill>
                            <a:schemeClr val="tx1"/>
                          </a:solidFill>
                          <a:effectLst/>
                          <a:latin typeface="ＭＳ ゴシック" panose="020B0609070205080204" pitchFamily="49" charset="-128"/>
                          <a:ea typeface="ＭＳ ゴシック" panose="020B0609070205080204" pitchFamily="49" charset="-128"/>
                        </a:rPr>
                        <a:t>⑤ </a:t>
                      </a:r>
                      <a:r>
                        <a:rPr lang="ja-JP" sz="1800" b="0" dirty="0">
                          <a:solidFill>
                            <a:srgbClr val="FF0000"/>
                          </a:solidFill>
                          <a:effectLst/>
                          <a:latin typeface="ＭＳ ゴシック" panose="020B0609070205080204" pitchFamily="49" charset="-128"/>
                          <a:ea typeface="ＭＳ ゴシック" panose="020B0609070205080204" pitchFamily="49" charset="-128"/>
                        </a:rPr>
                        <a:t>事業承継に資するМ＆Ａ</a:t>
                      </a:r>
                      <a:endParaRPr lang="ja-JP" sz="2000" b="0" dirty="0">
                        <a:solidFill>
                          <a:srgbClr val="FF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just">
                        <a:spcBef>
                          <a:spcPts val="200"/>
                        </a:spcBef>
                        <a:spcAft>
                          <a:spcPts val="200"/>
                        </a:spcAft>
                        <a:buNone/>
                      </a:pPr>
                      <a:r>
                        <a:rPr lang="ja-JP" sz="1800" b="0" dirty="0">
                          <a:solidFill>
                            <a:schemeClr val="tx1"/>
                          </a:solidFill>
                          <a:effectLst/>
                          <a:latin typeface="ＭＳ 明朝" panose="02020609040205080304" pitchFamily="17" charset="-128"/>
                          <a:ea typeface="ＭＳ 明朝" panose="02020609040205080304" pitchFamily="17" charset="-128"/>
                        </a:rPr>
                        <a:t>要件確認書、金融機関確認書</a:t>
                      </a:r>
                      <a:endParaRPr lang="ja-JP" sz="2000" b="0" dirty="0">
                        <a:solidFill>
                          <a:schemeClr val="tx1"/>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64276637"/>
                  </a:ext>
                </a:extLst>
              </a:tr>
            </a:tbl>
          </a:graphicData>
        </a:graphic>
      </p:graphicFrame>
      <p:sp>
        <p:nvSpPr>
          <p:cNvPr id="9" name="テキスト ボックス 8">
            <a:extLst>
              <a:ext uri="{FF2B5EF4-FFF2-40B4-BE49-F238E27FC236}">
                <a16:creationId xmlns:a16="http://schemas.microsoft.com/office/drawing/2014/main" id="{EB321324-0F4D-EA41-5481-662BFF2FAB62}"/>
              </a:ext>
            </a:extLst>
          </p:cNvPr>
          <p:cNvSpPr txBox="1"/>
          <p:nvPr/>
        </p:nvSpPr>
        <p:spPr>
          <a:xfrm>
            <a:off x="239031" y="5192083"/>
            <a:ext cx="3927108"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kumimoji="1" lang="ja-JP" altLang="en-US" sz="2200" dirty="0">
                <a:latin typeface="ＭＳ ゴシック" panose="020B0609070205080204" pitchFamily="49" charset="-128"/>
                <a:ea typeface="ＭＳ ゴシック" panose="020B0609070205080204" pitchFamily="49" charset="-128"/>
              </a:rPr>
              <a:t>評価機関による評価・助言</a:t>
            </a:r>
          </a:p>
        </p:txBody>
      </p:sp>
      <p:sp>
        <p:nvSpPr>
          <p:cNvPr id="11" name="テキスト ボックス 10">
            <a:extLst>
              <a:ext uri="{FF2B5EF4-FFF2-40B4-BE49-F238E27FC236}">
                <a16:creationId xmlns:a16="http://schemas.microsoft.com/office/drawing/2014/main" id="{AB785F43-909D-009F-ACD1-525877361AC9}"/>
              </a:ext>
            </a:extLst>
          </p:cNvPr>
          <p:cNvSpPr txBox="1"/>
          <p:nvPr/>
        </p:nvSpPr>
        <p:spPr>
          <a:xfrm>
            <a:off x="211755" y="5792146"/>
            <a:ext cx="11203807" cy="974626"/>
          </a:xfrm>
          <a:prstGeom prst="rect">
            <a:avLst/>
          </a:prstGeom>
          <a:noFill/>
        </p:spPr>
        <p:txBody>
          <a:bodyPr wrap="square" rtlCol="0">
            <a:spAutoFit/>
          </a:bodyPr>
          <a:lstStyle/>
          <a:p>
            <a:pPr marL="346075" indent="-346075">
              <a:spcBef>
                <a:spcPts val="400"/>
              </a:spcBef>
            </a:pPr>
            <a:r>
              <a:rPr kumimoji="1" lang="ja-JP" altLang="en-US" dirty="0">
                <a:latin typeface="ＭＳ 明朝" panose="02020609040205080304" pitchFamily="17" charset="-128"/>
                <a:ea typeface="ＭＳ 明朝" panose="02020609040205080304" pitchFamily="17" charset="-128"/>
              </a:rPr>
              <a:t>○ 脱炭素や女性活躍推進に係る取組の内容や状況を評価し、助言を行う第三者機関です</a:t>
            </a:r>
            <a:endParaRPr kumimoji="1" lang="en-US" altLang="ja-JP" dirty="0">
              <a:latin typeface="ＭＳ 明朝" panose="02020609040205080304" pitchFamily="17" charset="-128"/>
              <a:ea typeface="ＭＳ 明朝" panose="02020609040205080304" pitchFamily="17" charset="-128"/>
            </a:endParaRPr>
          </a:p>
          <a:p>
            <a:pPr marL="346075" indent="-346075">
              <a:spcBef>
                <a:spcPts val="400"/>
              </a:spcBef>
            </a:pPr>
            <a:r>
              <a:rPr lang="ja-JP" altLang="en-US" dirty="0">
                <a:latin typeface="ＭＳ 明朝" panose="02020609040205080304" pitchFamily="17" charset="-128"/>
                <a:ea typeface="ＭＳ 明朝" panose="02020609040205080304" pitchFamily="17" charset="-128"/>
              </a:rPr>
              <a:t>○ 評価機関は、各取扱金融機関により異なります。詳細を取扱金融機関にお問い合わせの上、</a:t>
            </a:r>
            <a:br>
              <a:rPr lang="en-US" altLang="ja-JP"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ご相談・お申込ください</a:t>
            </a:r>
            <a:endParaRPr kumimoji="1" lang="ja-JP" altLang="en-US" dirty="0">
              <a:latin typeface="ＭＳ 明朝" panose="02020609040205080304" pitchFamily="17" charset="-128"/>
              <a:ea typeface="ＭＳ 明朝" panose="02020609040205080304" pitchFamily="17" charset="-128"/>
            </a:endParaRPr>
          </a:p>
        </p:txBody>
      </p:sp>
      <p:sp>
        <p:nvSpPr>
          <p:cNvPr id="2" name="テキスト ボックス 1">
            <a:extLst>
              <a:ext uri="{FF2B5EF4-FFF2-40B4-BE49-F238E27FC236}">
                <a16:creationId xmlns:a16="http://schemas.microsoft.com/office/drawing/2014/main" id="{DEA02236-E661-FA56-FC89-6A72293C5441}"/>
              </a:ext>
            </a:extLst>
          </p:cNvPr>
          <p:cNvSpPr txBox="1"/>
          <p:nvPr/>
        </p:nvSpPr>
        <p:spPr>
          <a:xfrm>
            <a:off x="213544" y="1576943"/>
            <a:ext cx="11203807" cy="369332"/>
          </a:xfrm>
          <a:prstGeom prst="rect">
            <a:avLst/>
          </a:prstGeom>
          <a:noFill/>
        </p:spPr>
        <p:txBody>
          <a:bodyPr wrap="square" rtlCol="0">
            <a:spAutoFit/>
          </a:bodyPr>
          <a:lstStyle/>
          <a:p>
            <a:pPr marL="346075" indent="-346075">
              <a:spcBef>
                <a:spcPts val="400"/>
              </a:spcBef>
            </a:pPr>
            <a:r>
              <a:rPr kumimoji="1" lang="ja-JP" altLang="en-US" dirty="0">
                <a:latin typeface="ＭＳ 明朝" panose="02020609040205080304" pitchFamily="17" charset="-128"/>
                <a:ea typeface="ＭＳ 明朝" panose="02020609040205080304" pitchFamily="17" charset="-128"/>
              </a:rPr>
              <a:t>○ 補助対象となる支援機関と支援・認定を受けていることの確認書類は下記のとおりです。</a:t>
            </a:r>
            <a:endParaRPr kumimoji="1"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585452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4ABF6-BAA3-B8F4-AB70-D08E9052E6CF}"/>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E39E0FCE-6E79-9AB3-4AC1-EA705D6C0DE5}"/>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78915D91-5414-B787-DA0F-D177CBC388FC}"/>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４　東京都の補助（１）</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1A226453-5E09-FA26-8D5C-5A8153F9EBE2}"/>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77CD40C3-3D64-36B1-7AB4-D4690F658A55}"/>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5" name="スライド番号プレースホルダー 14">
            <a:extLst>
              <a:ext uri="{FF2B5EF4-FFF2-40B4-BE49-F238E27FC236}">
                <a16:creationId xmlns:a16="http://schemas.microsoft.com/office/drawing/2014/main" id="{1B9DA66C-FC02-81FC-411C-B7E7947F86C6}"/>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6</a:t>
            </a:fld>
            <a:endParaRPr kumimoji="1" lang="ja-JP" altLang="en-US" dirty="0"/>
          </a:p>
        </p:txBody>
      </p:sp>
      <p:sp>
        <p:nvSpPr>
          <p:cNvPr id="3" name="テキスト ボックス 2">
            <a:extLst>
              <a:ext uri="{FF2B5EF4-FFF2-40B4-BE49-F238E27FC236}">
                <a16:creationId xmlns:a16="http://schemas.microsoft.com/office/drawing/2014/main" id="{FABE3223-7594-E1E9-FBC7-1CD3DD2ADE9F}"/>
              </a:ext>
            </a:extLst>
          </p:cNvPr>
          <p:cNvSpPr txBox="1"/>
          <p:nvPr/>
        </p:nvSpPr>
        <p:spPr>
          <a:xfrm>
            <a:off x="433026" y="943832"/>
            <a:ext cx="3309120"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補助対象経費、補助率等</a:t>
            </a:r>
          </a:p>
        </p:txBody>
      </p:sp>
      <p:sp>
        <p:nvSpPr>
          <p:cNvPr id="12" name="テキスト ボックス 11">
            <a:extLst>
              <a:ext uri="{FF2B5EF4-FFF2-40B4-BE49-F238E27FC236}">
                <a16:creationId xmlns:a16="http://schemas.microsoft.com/office/drawing/2014/main" id="{06852A2F-125F-E537-1B49-5CD36AEC0DCE}"/>
              </a:ext>
            </a:extLst>
          </p:cNvPr>
          <p:cNvSpPr txBox="1"/>
          <p:nvPr/>
        </p:nvSpPr>
        <p:spPr>
          <a:xfrm>
            <a:off x="1036679" y="4297299"/>
            <a:ext cx="10148772" cy="830997"/>
          </a:xfrm>
          <a:prstGeom prst="rect">
            <a:avLst/>
          </a:prstGeom>
          <a:noFill/>
        </p:spPr>
        <p:txBody>
          <a:bodyPr wrap="square">
            <a:spAutoFit/>
          </a:bodyPr>
          <a:lstStyle/>
          <a:p>
            <a:pPr marL="330200" indent="-330200"/>
            <a:r>
              <a:rPr lang="en-US" altLang="ja-JP" sz="1600" dirty="0">
                <a:latin typeface="ＭＳ 明朝" panose="02020609040205080304" pitchFamily="17" charset="-128"/>
                <a:ea typeface="ＭＳ 明朝" panose="02020609040205080304" pitchFamily="17" charset="-128"/>
              </a:rPr>
              <a:t>※1 </a:t>
            </a:r>
            <a:r>
              <a:rPr lang="ja-JP" altLang="en-US" sz="1600" dirty="0">
                <a:latin typeface="ＭＳ 明朝" panose="02020609040205080304" pitchFamily="17" charset="-128"/>
                <a:ea typeface="ＭＳ 明朝" panose="02020609040205080304" pitchFamily="17" charset="-128"/>
              </a:rPr>
              <a:t>予め取扱金融機関が東京都に申し出を行い、承認を得た手数料項目に限ります。</a:t>
            </a:r>
            <a:br>
              <a:rPr lang="en-US" altLang="ja-JP" sz="1600" dirty="0">
                <a:latin typeface="ＭＳ 明朝" panose="02020609040205080304" pitchFamily="17" charset="-128"/>
                <a:ea typeface="ＭＳ 明朝" panose="02020609040205080304" pitchFamily="17" charset="-128"/>
              </a:rPr>
            </a:br>
            <a:r>
              <a:rPr lang="ja-JP" altLang="en-US" sz="1600" dirty="0">
                <a:latin typeface="ＭＳ 明朝" panose="02020609040205080304" pitchFamily="17" charset="-128"/>
                <a:ea typeface="ＭＳ 明朝" panose="02020609040205080304" pitchFamily="17" charset="-128"/>
              </a:rPr>
              <a:t> 詳細は、取扱金融機関にお問い合わせください</a:t>
            </a:r>
            <a:endParaRPr lang="en-US" altLang="ja-JP" sz="1600" dirty="0">
              <a:latin typeface="ＭＳ 明朝" panose="02020609040205080304" pitchFamily="17" charset="-128"/>
              <a:ea typeface="ＭＳ 明朝" panose="02020609040205080304" pitchFamily="17" charset="-128"/>
            </a:endParaRPr>
          </a:p>
          <a:p>
            <a:pPr marL="330200" indent="-330200"/>
            <a:r>
              <a:rPr lang="en-US" altLang="ja-JP" sz="1600" dirty="0">
                <a:latin typeface="ＭＳ 明朝" panose="02020609040205080304" pitchFamily="17" charset="-128"/>
                <a:ea typeface="ＭＳ 明朝" panose="02020609040205080304" pitchFamily="17" charset="-128"/>
              </a:rPr>
              <a:t>※2</a:t>
            </a:r>
            <a:r>
              <a:rPr lang="ja-JP" altLang="en-US" sz="1600" dirty="0">
                <a:latin typeface="ＭＳ 明朝" panose="02020609040205080304" pitchFamily="17" charset="-128"/>
                <a:ea typeface="ＭＳ 明朝" panose="02020609040205080304" pitchFamily="17" charset="-128"/>
              </a:rPr>
              <a:t> 補助対象項目ごとに上限があり、発行手数料は１５０万円、外部評価費用は１００万円が上限</a:t>
            </a:r>
            <a:endParaRPr lang="en-US" altLang="ja-JP" sz="1600" dirty="0">
              <a:latin typeface="ＭＳ 明朝" panose="02020609040205080304" pitchFamily="17" charset="-128"/>
              <a:ea typeface="ＭＳ 明朝" panose="02020609040205080304" pitchFamily="17" charset="-128"/>
            </a:endParaRPr>
          </a:p>
        </p:txBody>
      </p:sp>
      <p:graphicFrame>
        <p:nvGraphicFramePr>
          <p:cNvPr id="19" name="オブジェクト 18">
            <a:extLst>
              <a:ext uri="{FF2B5EF4-FFF2-40B4-BE49-F238E27FC236}">
                <a16:creationId xmlns:a16="http://schemas.microsoft.com/office/drawing/2014/main" id="{F78CA028-CBA2-8063-6320-818F74C96A6A}"/>
              </a:ext>
            </a:extLst>
          </p:cNvPr>
          <p:cNvGraphicFramePr>
            <a:graphicFrameLocks noChangeAspect="1"/>
          </p:cNvGraphicFramePr>
          <p:nvPr>
            <p:extLst>
              <p:ext uri="{D42A27DB-BD31-4B8C-83A1-F6EECF244321}">
                <p14:modId xmlns:p14="http://schemas.microsoft.com/office/powerpoint/2010/main" val="3382767754"/>
              </p:ext>
            </p:extLst>
          </p:nvPr>
        </p:nvGraphicFramePr>
        <p:xfrm>
          <a:off x="1004739" y="1598613"/>
          <a:ext cx="10107612" cy="2711450"/>
        </p:xfrm>
        <a:graphic>
          <a:graphicData uri="http://schemas.openxmlformats.org/presentationml/2006/ole">
            <mc:AlternateContent xmlns:mc="http://schemas.openxmlformats.org/markup-compatibility/2006">
              <mc:Choice xmlns:v="urn:schemas-microsoft-com:vml" Requires="v">
                <p:oleObj name="Worksheet" r:id="rId2" imgW="8267669" imgH="2217503" progId="Excel.Sheet.12">
                  <p:embed/>
                </p:oleObj>
              </mc:Choice>
              <mc:Fallback>
                <p:oleObj name="Worksheet" r:id="rId2" imgW="8267669" imgH="2217503" progId="Excel.Sheet.12">
                  <p:embed/>
                  <p:pic>
                    <p:nvPicPr>
                      <p:cNvPr id="4" name="オブジェクト 3">
                        <a:extLst>
                          <a:ext uri="{FF2B5EF4-FFF2-40B4-BE49-F238E27FC236}">
                            <a16:creationId xmlns:a16="http://schemas.microsoft.com/office/drawing/2014/main" id="{C86716DF-B706-7526-AF7A-F41F601A157B}"/>
                          </a:ext>
                        </a:extLst>
                      </p:cNvPr>
                      <p:cNvPicPr/>
                      <p:nvPr/>
                    </p:nvPicPr>
                    <p:blipFill>
                      <a:blip r:embed="rId3"/>
                      <a:stretch>
                        <a:fillRect/>
                      </a:stretch>
                    </p:blipFill>
                    <p:spPr>
                      <a:xfrm>
                        <a:off x="1004739" y="1598613"/>
                        <a:ext cx="10107612" cy="2711450"/>
                      </a:xfrm>
                      <a:prstGeom prst="rect">
                        <a:avLst/>
                      </a:prstGeom>
                    </p:spPr>
                  </p:pic>
                </p:oleObj>
              </mc:Fallback>
            </mc:AlternateContent>
          </a:graphicData>
        </a:graphic>
      </p:graphicFrame>
      <p:sp>
        <p:nvSpPr>
          <p:cNvPr id="21" name="テキスト ボックス 20">
            <a:extLst>
              <a:ext uri="{FF2B5EF4-FFF2-40B4-BE49-F238E27FC236}">
                <a16:creationId xmlns:a16="http://schemas.microsoft.com/office/drawing/2014/main" id="{671CE0EC-7542-0AF0-EF0C-37552A10D352}"/>
              </a:ext>
            </a:extLst>
          </p:cNvPr>
          <p:cNvSpPr txBox="1"/>
          <p:nvPr/>
        </p:nvSpPr>
        <p:spPr>
          <a:xfrm>
            <a:off x="436564" y="5370529"/>
            <a:ext cx="2083352"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補助対象</a:t>
            </a:r>
            <a:r>
              <a:rPr lang="ja-JP" altLang="en-US" sz="2200" dirty="0">
                <a:latin typeface="ＭＳ ゴシック" panose="020B0609070205080204" pitchFamily="49" charset="-128"/>
                <a:ea typeface="ＭＳ ゴシック" panose="020B0609070205080204" pitchFamily="49" charset="-128"/>
              </a:rPr>
              <a:t>期間</a:t>
            </a:r>
            <a:endParaRPr kumimoji="1" lang="ja-JP" altLang="en-US" sz="2200" dirty="0">
              <a:latin typeface="ＭＳ ゴシック" panose="020B0609070205080204" pitchFamily="49" charset="-128"/>
              <a:ea typeface="ＭＳ ゴシック" panose="020B0609070205080204" pitchFamily="49" charset="-128"/>
            </a:endParaRPr>
          </a:p>
        </p:txBody>
      </p:sp>
      <p:sp>
        <p:nvSpPr>
          <p:cNvPr id="22" name="テキスト ボックス 21">
            <a:extLst>
              <a:ext uri="{FF2B5EF4-FFF2-40B4-BE49-F238E27FC236}">
                <a16:creationId xmlns:a16="http://schemas.microsoft.com/office/drawing/2014/main" id="{6F0421D0-7730-57A2-DDEE-39AF8AB0D348}"/>
              </a:ext>
            </a:extLst>
          </p:cNvPr>
          <p:cNvSpPr txBox="1"/>
          <p:nvPr/>
        </p:nvSpPr>
        <p:spPr>
          <a:xfrm>
            <a:off x="450736" y="6128984"/>
            <a:ext cx="2083352"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r>
              <a:rPr kumimoji="1" lang="ja-JP" altLang="en-US" sz="2200" dirty="0">
                <a:latin typeface="ＭＳ ゴシック" panose="020B0609070205080204" pitchFamily="49" charset="-128"/>
                <a:ea typeface="ＭＳ ゴシック" panose="020B0609070205080204" pitchFamily="49" charset="-128"/>
              </a:rPr>
              <a:t>補助申請期間</a:t>
            </a:r>
          </a:p>
        </p:txBody>
      </p:sp>
      <p:sp>
        <p:nvSpPr>
          <p:cNvPr id="23" name="テキスト ボックス 22">
            <a:extLst>
              <a:ext uri="{FF2B5EF4-FFF2-40B4-BE49-F238E27FC236}">
                <a16:creationId xmlns:a16="http://schemas.microsoft.com/office/drawing/2014/main" id="{26D55405-5381-4406-10FB-9C83A6391290}"/>
              </a:ext>
            </a:extLst>
          </p:cNvPr>
          <p:cNvSpPr txBox="1"/>
          <p:nvPr/>
        </p:nvSpPr>
        <p:spPr>
          <a:xfrm>
            <a:off x="2664830" y="5306250"/>
            <a:ext cx="5905012" cy="693023"/>
          </a:xfrm>
          <a:prstGeom prst="rect">
            <a:avLst/>
          </a:prstGeom>
          <a:noFill/>
        </p:spPr>
        <p:txBody>
          <a:bodyPr wrap="square" rtlCol="0" anchor="ctr" anchorCtr="0">
            <a:noAutofit/>
          </a:bodyPr>
          <a:lstStyle/>
          <a:p>
            <a:r>
              <a:rPr lang="ja-JP" altLang="en-US" dirty="0">
                <a:latin typeface="ＭＳ 明朝" panose="02020609040205080304" pitchFamily="17" charset="-128"/>
                <a:ea typeface="ＭＳ 明朝" panose="02020609040205080304" pitchFamily="17" charset="-128"/>
              </a:rPr>
              <a:t>毎年度４月１日から翌年３月３１日まで</a:t>
            </a:r>
            <a:endParaRPr lang="en-US" altLang="ja-JP"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2C6932C0-4FF5-7FBA-2913-D2DCB9396192}"/>
              </a:ext>
            </a:extLst>
          </p:cNvPr>
          <p:cNvSpPr txBox="1"/>
          <p:nvPr/>
        </p:nvSpPr>
        <p:spPr>
          <a:xfrm>
            <a:off x="2668371" y="6064707"/>
            <a:ext cx="5905012" cy="693023"/>
          </a:xfrm>
          <a:prstGeom prst="rect">
            <a:avLst/>
          </a:prstGeom>
          <a:noFill/>
        </p:spPr>
        <p:txBody>
          <a:bodyPr wrap="square" rtlCol="0" anchor="ctr" anchorCtr="0">
            <a:noAutofit/>
          </a:bodyPr>
          <a:lstStyle/>
          <a:p>
            <a:r>
              <a:rPr lang="ja-JP" altLang="en-US" dirty="0">
                <a:latin typeface="ＭＳ 明朝" panose="02020609040205080304" pitchFamily="17" charset="-128"/>
                <a:ea typeface="ＭＳ 明朝" panose="02020609040205080304" pitchFamily="17" charset="-128"/>
              </a:rPr>
              <a:t>毎年度４月１日から翌年２月末日まで</a:t>
            </a:r>
            <a:endParaRPr lang="en-US" altLang="ja-JP"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91521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99FD6-1CD8-B7DE-90A7-A02335786249}"/>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EDB17C39-BED8-6DEA-5FFC-184D11FE4760}"/>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7FFAF9F8-BA7C-A24F-F3DE-7BD5F5AA31CE}"/>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４　東京都の補助（２）</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A3A007FE-2340-B2D6-CAD7-47A31569C19C}"/>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EA033522-4399-8417-021B-B53F3D5F93A4}"/>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5" name="スライド番号プレースホルダー 14">
            <a:extLst>
              <a:ext uri="{FF2B5EF4-FFF2-40B4-BE49-F238E27FC236}">
                <a16:creationId xmlns:a16="http://schemas.microsoft.com/office/drawing/2014/main" id="{6DC46829-FAF4-B95D-622F-07BBE3218E03}"/>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7</a:t>
            </a:fld>
            <a:endParaRPr kumimoji="1" lang="ja-JP" altLang="en-US" dirty="0"/>
          </a:p>
        </p:txBody>
      </p:sp>
      <p:sp>
        <p:nvSpPr>
          <p:cNvPr id="3" name="テキスト ボックス 2">
            <a:extLst>
              <a:ext uri="{FF2B5EF4-FFF2-40B4-BE49-F238E27FC236}">
                <a16:creationId xmlns:a16="http://schemas.microsoft.com/office/drawing/2014/main" id="{702891B7-AFF9-110D-C092-183FC6D6266C}"/>
              </a:ext>
            </a:extLst>
          </p:cNvPr>
          <p:cNvSpPr txBox="1"/>
          <p:nvPr/>
        </p:nvSpPr>
        <p:spPr>
          <a:xfrm>
            <a:off x="433027" y="911558"/>
            <a:ext cx="5287290" cy="539015"/>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kumimoji="1" lang="ja-JP" altLang="en-US" sz="2200" dirty="0">
                <a:latin typeface="ＭＳ ゴシック" panose="020B0609070205080204" pitchFamily="49" charset="-128"/>
                <a:ea typeface="ＭＳ ゴシック" panose="020B0609070205080204" pitchFamily="49" charset="-128"/>
              </a:rPr>
              <a:t>補助の条件</a:t>
            </a:r>
            <a:r>
              <a:rPr kumimoji="1" lang="ja-JP" altLang="en-US" sz="1600" dirty="0">
                <a:latin typeface="ＭＳ ゴシック" panose="020B0609070205080204" pitchFamily="49" charset="-128"/>
                <a:ea typeface="ＭＳ ゴシック" panose="020B0609070205080204" pitchFamily="49" charset="-128"/>
              </a:rPr>
              <a:t>（</a:t>
            </a:r>
            <a:r>
              <a:rPr kumimoji="1" lang="ja-JP" altLang="en-US" sz="1600" dirty="0">
                <a:solidFill>
                  <a:srgbClr val="FF0000"/>
                </a:solidFill>
                <a:latin typeface="ＭＳ ゴシック" panose="020B0609070205080204" pitchFamily="49" charset="-128"/>
                <a:ea typeface="ＭＳ ゴシック" panose="020B0609070205080204" pitchFamily="49" charset="-128"/>
              </a:rPr>
              <a:t>全てを満たす必要</a:t>
            </a:r>
            <a:r>
              <a:rPr kumimoji="1" lang="ja-JP" altLang="en-US" sz="1600" dirty="0">
                <a:latin typeface="ＭＳ ゴシック" panose="020B0609070205080204" pitchFamily="49" charset="-128"/>
                <a:ea typeface="ＭＳ ゴシック" panose="020B0609070205080204" pitchFamily="49" charset="-128"/>
              </a:rPr>
              <a:t>があります）</a:t>
            </a:r>
          </a:p>
        </p:txBody>
      </p:sp>
      <p:sp>
        <p:nvSpPr>
          <p:cNvPr id="2" name="テキスト ボックス 1">
            <a:extLst>
              <a:ext uri="{FF2B5EF4-FFF2-40B4-BE49-F238E27FC236}">
                <a16:creationId xmlns:a16="http://schemas.microsoft.com/office/drawing/2014/main" id="{93870969-452E-CB8C-00A6-170344251F62}"/>
              </a:ext>
            </a:extLst>
          </p:cNvPr>
          <p:cNvSpPr txBox="1"/>
          <p:nvPr/>
        </p:nvSpPr>
        <p:spPr>
          <a:xfrm>
            <a:off x="410925" y="1536655"/>
            <a:ext cx="11412476" cy="4900868"/>
          </a:xfrm>
          <a:prstGeom prst="rect">
            <a:avLst/>
          </a:prstGeom>
          <a:noFill/>
        </p:spPr>
        <p:txBody>
          <a:bodyPr wrap="square" rtlCol="0" anchor="t" anchorCtr="0">
            <a:noAutofit/>
          </a:bodyPr>
          <a:lstStyle/>
          <a:p>
            <a:pPr marL="374650" indent="-374650">
              <a:spcBef>
                <a:spcPts val="600"/>
              </a:spcBef>
              <a:spcAft>
                <a:spcPts val="200"/>
              </a:spcAft>
            </a:pPr>
            <a:r>
              <a:rPr lang="ja-JP" altLang="en-US" sz="2000" dirty="0">
                <a:latin typeface="ＭＳ ゴシック" panose="020B0609070205080204" pitchFamily="49" charset="-128"/>
                <a:ea typeface="ＭＳ ゴシック" panose="020B0609070205080204" pitchFamily="49" charset="-128"/>
              </a:rPr>
              <a:t>① </a:t>
            </a:r>
            <a:r>
              <a:rPr lang="ja-JP" altLang="en-US" sz="2000" dirty="0">
                <a:solidFill>
                  <a:srgbClr val="FF0000"/>
                </a:solidFill>
                <a:latin typeface="ＭＳ ゴシック" panose="020B0609070205080204" pitchFamily="49" charset="-128"/>
                <a:ea typeface="ＭＳ ゴシック" panose="020B0609070205080204" pitchFamily="49" charset="-128"/>
              </a:rPr>
              <a:t>申請が私募債の発行前</a:t>
            </a:r>
            <a:r>
              <a:rPr lang="ja-JP" altLang="en-US" sz="2000" dirty="0">
                <a:latin typeface="ＭＳ 明朝" panose="02020609040205080304" pitchFamily="17" charset="-128"/>
                <a:ea typeface="ＭＳ 明朝" panose="02020609040205080304" pitchFamily="17" charset="-128"/>
              </a:rPr>
              <a:t>に行われること</a:t>
            </a:r>
            <a:r>
              <a:rPr lang="ja-JP" altLang="en-US" sz="1600" dirty="0">
                <a:latin typeface="ＭＳ 明朝" panose="02020609040205080304" pitchFamily="17" charset="-128"/>
                <a:ea typeface="ＭＳ 明朝" panose="02020609040205080304" pitchFamily="17" charset="-128"/>
              </a:rPr>
              <a:t>（発行後の申請はできません）</a:t>
            </a:r>
            <a:endParaRPr lang="en-US" altLang="ja-JP" sz="16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ゴシック" panose="020B0609070205080204" pitchFamily="49" charset="-128"/>
                <a:ea typeface="ＭＳ ゴシック" panose="020B0609070205080204" pitchFamily="49" charset="-128"/>
              </a:rPr>
              <a:t>② </a:t>
            </a:r>
            <a:r>
              <a:rPr lang="ja-JP" altLang="en-US" sz="2000" dirty="0">
                <a:latin typeface="ＭＳ 明朝" panose="02020609040205080304" pitchFamily="17" charset="-128"/>
                <a:ea typeface="ＭＳ 明朝" panose="02020609040205080304" pitchFamily="17" charset="-128"/>
              </a:rPr>
              <a:t>申請は２月末日までに行われ、</a:t>
            </a:r>
            <a:r>
              <a:rPr lang="ja-JP" altLang="en-US" sz="2000" dirty="0">
                <a:solidFill>
                  <a:srgbClr val="FF0000"/>
                </a:solidFill>
                <a:latin typeface="ＭＳ ゴシック" panose="020B0609070205080204" pitchFamily="49" charset="-128"/>
                <a:ea typeface="ＭＳ ゴシック" panose="020B0609070205080204" pitchFamily="49" charset="-128"/>
              </a:rPr>
              <a:t>私募債が３月３１日までに発行される見込み</a:t>
            </a:r>
            <a:r>
              <a:rPr lang="ja-JP" altLang="en-US" sz="2000" dirty="0">
                <a:latin typeface="ＭＳ 明朝" panose="02020609040205080304" pitchFamily="17" charset="-128"/>
                <a:ea typeface="ＭＳ 明朝" panose="02020609040205080304" pitchFamily="17" charset="-128"/>
              </a:rPr>
              <a:t>であること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ゴシック" panose="020B0609070205080204" pitchFamily="49" charset="-128"/>
                <a:ea typeface="ＭＳ ゴシック" panose="020B0609070205080204" pitchFamily="49" charset="-128"/>
              </a:rPr>
              <a:t>③ </a:t>
            </a:r>
            <a:r>
              <a:rPr lang="ja-JP" altLang="en-US" sz="2000" dirty="0">
                <a:latin typeface="ＭＳ 明朝" panose="02020609040205080304" pitchFamily="17" charset="-128"/>
                <a:ea typeface="ＭＳ 明朝" panose="02020609040205080304" pitchFamily="17" charset="-128"/>
              </a:rPr>
              <a:t>申請は、</a:t>
            </a:r>
            <a:r>
              <a:rPr lang="en-US" altLang="ja-JP" sz="2000" dirty="0">
                <a:latin typeface="ＭＳ 明朝" panose="02020609040205080304" pitchFamily="17" charset="-128"/>
                <a:ea typeface="ＭＳ 明朝" panose="02020609040205080304" pitchFamily="17" charset="-128"/>
              </a:rPr>
              <a:t>1</a:t>
            </a:r>
            <a:r>
              <a:rPr lang="ja-JP" altLang="en-US" sz="2000" dirty="0">
                <a:latin typeface="ＭＳ 明朝" panose="02020609040205080304" pitchFamily="17" charset="-128"/>
                <a:ea typeface="ＭＳ 明朝" panose="02020609040205080304" pitchFamily="17" charset="-128"/>
              </a:rPr>
              <a:t>つの社会課題において</a:t>
            </a:r>
            <a:r>
              <a:rPr lang="ja-JP" altLang="en-US" sz="2000" dirty="0">
                <a:solidFill>
                  <a:srgbClr val="FF0000"/>
                </a:solidFill>
                <a:latin typeface="ＭＳ ゴシック" panose="020B0609070205080204" pitchFamily="49" charset="-128"/>
                <a:ea typeface="ＭＳ ゴシック" panose="020B0609070205080204" pitchFamily="49" charset="-128"/>
              </a:rPr>
              <a:t>補助対象事業者につき１回</a:t>
            </a:r>
            <a:r>
              <a:rPr lang="ja-JP" altLang="en-US" sz="2000" dirty="0">
                <a:latin typeface="ＭＳ 明朝" panose="02020609040205080304" pitchFamily="17" charset="-128"/>
                <a:ea typeface="ＭＳ 明朝" panose="02020609040205080304" pitchFamily="17" charset="-128"/>
              </a:rPr>
              <a:t>であること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ゴシック" panose="020B0609070205080204" pitchFamily="49" charset="-128"/>
                <a:ea typeface="ＭＳ ゴシック" panose="020B0609070205080204" pitchFamily="49" charset="-128"/>
              </a:rPr>
              <a:t>④ </a:t>
            </a:r>
            <a:r>
              <a:rPr lang="ja-JP" altLang="en-US" sz="2000" dirty="0">
                <a:latin typeface="ＭＳ 明朝" panose="02020609040205080304" pitchFamily="17" charset="-128"/>
                <a:ea typeface="ＭＳ 明朝" panose="02020609040205080304" pitchFamily="17" charset="-128"/>
              </a:rPr>
              <a:t>申請内容について、</a:t>
            </a:r>
            <a:r>
              <a:rPr lang="ja-JP" altLang="en-US" sz="2000" dirty="0">
                <a:solidFill>
                  <a:srgbClr val="FF0000"/>
                </a:solidFill>
                <a:latin typeface="ＭＳ ゴシック" panose="020B0609070205080204" pitchFamily="49" charset="-128"/>
                <a:ea typeface="ＭＳ ゴシック" panose="020B0609070205080204" pitchFamily="49" charset="-128"/>
              </a:rPr>
              <a:t>取扱金融機関の確認を受けている</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Aft>
                <a:spcPts val="200"/>
              </a:spcAft>
            </a:pPr>
            <a:r>
              <a:rPr lang="ja-JP" altLang="en-US" sz="2000" dirty="0">
                <a:latin typeface="ＭＳ ゴシック" panose="020B0609070205080204" pitchFamily="49" charset="-128"/>
                <a:ea typeface="ＭＳ ゴシック" panose="020B0609070205080204" pitchFamily="49" charset="-128"/>
              </a:rPr>
              <a:t>　</a:t>
            </a:r>
            <a:r>
              <a:rPr lang="ja-JP" altLang="en-US" sz="1600" dirty="0">
                <a:latin typeface="ＭＳ 明朝" panose="02020609040205080304" pitchFamily="17" charset="-128"/>
                <a:ea typeface="ＭＳ 明朝" panose="02020609040205080304" pitchFamily="17" charset="-128"/>
              </a:rPr>
              <a:t>（申請書一式を取扱金融機関に提出・確認し、取扱金融機関経由でご提出いただきます）</a:t>
            </a:r>
            <a:endParaRPr lang="en-US" altLang="ja-JP" sz="16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ゴシック" panose="020B0609070205080204" pitchFamily="49" charset="-128"/>
                <a:ea typeface="ＭＳ ゴシック" panose="020B0609070205080204" pitchFamily="49" charset="-128"/>
              </a:rPr>
              <a:t>⑤</a:t>
            </a:r>
            <a:r>
              <a:rPr lang="ja-JP" altLang="en-US" sz="2000" dirty="0">
                <a:latin typeface="ＭＳ 明朝" panose="02020609040205080304" pitchFamily="17" charset="-128"/>
                <a:ea typeface="ＭＳ 明朝" panose="02020609040205080304" pitchFamily="17" charset="-128"/>
              </a:rPr>
              <a:t> 私募債種別によりいずれかを満たすこと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事業承継</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明朝" panose="02020609040205080304" pitchFamily="17" charset="-128"/>
                <a:ea typeface="ＭＳ 明朝" panose="02020609040205080304" pitchFamily="17" charset="-128"/>
              </a:rPr>
              <a:t>申請日から起算して３年前の日が属する会計年度の初めの日以降に</a:t>
            </a:r>
            <a:br>
              <a:rPr lang="en-US" altLang="ja-JP" sz="2000" dirty="0">
                <a:latin typeface="ＭＳ 明朝" panose="02020609040205080304" pitchFamily="17" charset="-128"/>
                <a:ea typeface="ＭＳ 明朝" panose="02020609040205080304" pitchFamily="17" charset="-128"/>
              </a:rPr>
            </a:br>
            <a:r>
              <a:rPr lang="en-US" altLang="ja-JP" sz="2000" dirty="0">
                <a:latin typeface="ＭＳ ゴシック" panose="020B0609070205080204" pitchFamily="49" charset="-128"/>
                <a:ea typeface="ＭＳ ゴシック" panose="020B0609070205080204" pitchFamily="49" charset="-128"/>
              </a:rPr>
              <a:t>        </a:t>
            </a:r>
            <a:r>
              <a:rPr lang="ja-JP" altLang="en-US" sz="2000" dirty="0">
                <a:latin typeface="ＭＳ ゴシック" panose="020B0609070205080204" pitchFamily="49" charset="-128"/>
                <a:ea typeface="ＭＳ ゴシック" panose="020B0609070205080204" pitchFamily="49" charset="-128"/>
              </a:rPr>
              <a:t> </a:t>
            </a:r>
            <a:r>
              <a:rPr lang="ja-JP" altLang="en-US" sz="2000" dirty="0">
                <a:solidFill>
                  <a:srgbClr val="FF0000"/>
                </a:solidFill>
                <a:latin typeface="ＭＳ ゴシック" panose="020B0609070205080204" pitchFamily="49" charset="-128"/>
                <a:ea typeface="ＭＳ ゴシック" panose="020B0609070205080204" pitchFamily="49" charset="-128"/>
              </a:rPr>
              <a:t>支援機関による支援・認定を受けている中小企業</a:t>
            </a:r>
            <a:r>
              <a:rPr lang="ja-JP" altLang="en-US" sz="2000" baseline="30000" dirty="0">
                <a:latin typeface="ＭＳ 明朝" panose="02020609040205080304" pitchFamily="17" charset="-128"/>
                <a:ea typeface="ＭＳ 明朝" panose="02020609040205080304" pitchFamily="17" charset="-128"/>
              </a:rPr>
              <a:t>（</a:t>
            </a:r>
            <a:r>
              <a:rPr lang="en-US" altLang="ja-JP" sz="2000" baseline="30000" dirty="0">
                <a:latin typeface="ＭＳ 明朝" panose="02020609040205080304" pitchFamily="17" charset="-128"/>
                <a:ea typeface="ＭＳ 明朝" panose="02020609040205080304" pitchFamily="17" charset="-128"/>
              </a:rPr>
              <a:t>※1</a:t>
            </a:r>
            <a:r>
              <a:rPr lang="ja-JP" altLang="en-US" sz="2000" baseline="30000" dirty="0">
                <a:latin typeface="ＭＳ 明朝" panose="02020609040205080304" pitchFamily="17" charset="-128"/>
                <a:ea typeface="ＭＳ 明朝" panose="02020609040205080304" pitchFamily="17" charset="-128"/>
              </a:rPr>
              <a:t>）</a:t>
            </a:r>
            <a:r>
              <a:rPr lang="ja-JP" altLang="en-US" sz="2000" dirty="0">
                <a:latin typeface="ＭＳ 明朝" panose="02020609040205080304" pitchFamily="17" charset="-128"/>
                <a:ea typeface="ＭＳ 明朝" panose="02020609040205080304" pitchFamily="17" charset="-128"/>
              </a:rPr>
              <a:t>であること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脱炭素化</a:t>
            </a:r>
            <a:r>
              <a:rPr lang="en-US" altLang="ja-JP" sz="2000" dirty="0">
                <a:latin typeface="ＭＳ ゴシック" panose="020B0609070205080204" pitchFamily="49" charset="-128"/>
                <a:ea typeface="ＭＳ ゴシック" panose="020B0609070205080204" pitchFamily="49" charset="-128"/>
              </a:rPr>
              <a:t>】</a:t>
            </a:r>
            <a:r>
              <a:rPr lang="ja-JP" altLang="en-US" sz="2000" dirty="0">
                <a:solidFill>
                  <a:srgbClr val="FF0000"/>
                </a:solidFill>
                <a:latin typeface="ＭＳ ゴシック" panose="020B0609070205080204" pitchFamily="49" charset="-128"/>
                <a:ea typeface="ＭＳ ゴシック" panose="020B0609070205080204" pitchFamily="49" charset="-128"/>
              </a:rPr>
              <a:t>評価機関から評価を受けている中小企業等</a:t>
            </a:r>
            <a:r>
              <a:rPr lang="ja-JP" altLang="en-US" sz="2000" baseline="30000" dirty="0">
                <a:latin typeface="ＭＳ 明朝" panose="02020609040205080304" pitchFamily="17" charset="-128"/>
                <a:ea typeface="ＭＳ 明朝" panose="02020609040205080304" pitchFamily="17" charset="-128"/>
              </a:rPr>
              <a:t>（</a:t>
            </a:r>
            <a:r>
              <a:rPr lang="en-US" altLang="ja-JP" sz="2000" baseline="30000" dirty="0">
                <a:latin typeface="ＭＳ 明朝" panose="02020609040205080304" pitchFamily="17" charset="-128"/>
                <a:ea typeface="ＭＳ 明朝" panose="02020609040205080304" pitchFamily="17" charset="-128"/>
              </a:rPr>
              <a:t>※2</a:t>
            </a:r>
            <a:r>
              <a:rPr lang="ja-JP" altLang="en-US" sz="2000" baseline="30000" dirty="0">
                <a:latin typeface="ＭＳ 明朝" panose="02020609040205080304" pitchFamily="17" charset="-128"/>
                <a:ea typeface="ＭＳ 明朝" panose="02020609040205080304" pitchFamily="17" charset="-128"/>
              </a:rPr>
              <a:t>）</a:t>
            </a:r>
            <a:r>
              <a:rPr lang="ja-JP" altLang="en-US" sz="2000" dirty="0">
                <a:latin typeface="ＭＳ 明朝" panose="02020609040205080304" pitchFamily="17" charset="-128"/>
                <a:ea typeface="ＭＳ 明朝" panose="02020609040205080304" pitchFamily="17" charset="-128"/>
              </a:rPr>
              <a:t>であること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女性活躍推進</a:t>
            </a:r>
            <a:r>
              <a:rPr lang="en-US" altLang="ja-JP" sz="2000" dirty="0">
                <a:latin typeface="ＭＳ ゴシック" panose="020B0609070205080204" pitchFamily="49" charset="-128"/>
                <a:ea typeface="ＭＳ ゴシック" panose="020B0609070205080204" pitchFamily="49" charset="-128"/>
              </a:rPr>
              <a:t>】</a:t>
            </a:r>
            <a:r>
              <a:rPr lang="ja-JP" altLang="en-US" sz="2000" dirty="0">
                <a:solidFill>
                  <a:srgbClr val="FF0000"/>
                </a:solidFill>
                <a:latin typeface="ＭＳ ゴシック" panose="020B0609070205080204" pitchFamily="49" charset="-128"/>
                <a:ea typeface="ＭＳ ゴシック" panose="020B0609070205080204" pitchFamily="49" charset="-128"/>
              </a:rPr>
              <a:t>評価機関から評価を受けている中小企業</a:t>
            </a:r>
            <a:r>
              <a:rPr lang="ja-JP" altLang="en-US" sz="2000" baseline="30000" dirty="0">
                <a:latin typeface="ＭＳ 明朝" panose="02020609040205080304" pitchFamily="17" charset="-128"/>
                <a:ea typeface="ＭＳ 明朝" panose="02020609040205080304" pitchFamily="17" charset="-128"/>
              </a:rPr>
              <a:t>（</a:t>
            </a:r>
            <a:r>
              <a:rPr lang="en-US" altLang="ja-JP" sz="2000" baseline="30000" dirty="0">
                <a:latin typeface="ＭＳ 明朝" panose="02020609040205080304" pitchFamily="17" charset="-128"/>
                <a:ea typeface="ＭＳ 明朝" panose="02020609040205080304" pitchFamily="17" charset="-128"/>
              </a:rPr>
              <a:t>※1</a:t>
            </a:r>
            <a:r>
              <a:rPr lang="ja-JP" altLang="en-US" sz="2000" baseline="30000" dirty="0">
                <a:latin typeface="ＭＳ 明朝" panose="02020609040205080304" pitchFamily="17" charset="-128"/>
                <a:ea typeface="ＭＳ 明朝" panose="02020609040205080304" pitchFamily="17" charset="-128"/>
              </a:rPr>
              <a:t>）</a:t>
            </a:r>
            <a:r>
              <a:rPr lang="ja-JP" altLang="en-US" sz="2000" dirty="0">
                <a:latin typeface="ＭＳ 明朝" panose="02020609040205080304" pitchFamily="17" charset="-128"/>
                <a:ea typeface="ＭＳ 明朝" panose="02020609040205080304" pitchFamily="17" charset="-128"/>
              </a:rPr>
              <a:t>であること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明朝" panose="02020609040205080304" pitchFamily="17" charset="-128"/>
                <a:ea typeface="ＭＳ 明朝" panose="02020609040205080304" pitchFamily="17" charset="-128"/>
              </a:rPr>
              <a:t>　　　　　　　　補助金受給後も、当該</a:t>
            </a:r>
            <a:r>
              <a:rPr lang="ja-JP" altLang="en-US" sz="2000" dirty="0">
                <a:solidFill>
                  <a:srgbClr val="FF0000"/>
                </a:solidFill>
                <a:latin typeface="ＭＳ ゴシック" panose="020B0609070205080204" pitchFamily="49" charset="-128"/>
                <a:ea typeface="ＭＳ ゴシック" panose="020B0609070205080204" pitchFamily="49" charset="-128"/>
              </a:rPr>
              <a:t>取組を継続し、外部にＰＲする意思がある</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r>
              <a:rPr lang="ja-JP" altLang="en-US" sz="2000" dirty="0">
                <a:latin typeface="ＭＳ 明朝" panose="02020609040205080304" pitchFamily="17" charset="-128"/>
                <a:ea typeface="ＭＳ 明朝" panose="02020609040205080304" pitchFamily="17" charset="-128"/>
              </a:rPr>
              <a:t>　　　　　　　　実績報告までに</a:t>
            </a:r>
            <a:r>
              <a:rPr lang="ja-JP" altLang="en-US" sz="2000" dirty="0">
                <a:solidFill>
                  <a:srgbClr val="FF0000"/>
                </a:solidFill>
                <a:latin typeface="ＭＳ ゴシック" panose="020B0609070205080204" pitchFamily="49" charset="-128"/>
                <a:ea typeface="ＭＳ ゴシック" panose="020B0609070205080204" pitchFamily="49" charset="-128"/>
              </a:rPr>
              <a:t>厚労省「女性の活躍推進企業データベース」に登録している</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600"/>
              </a:spcBef>
              <a:spcAft>
                <a:spcPts val="200"/>
              </a:spcAft>
            </a:pPr>
            <a:endParaRPr lang="en-US" altLang="ja-JP" sz="2000"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F65E519-0D2D-9DB9-7B23-58162E2D8FBE}"/>
              </a:ext>
            </a:extLst>
          </p:cNvPr>
          <p:cNvSpPr txBox="1"/>
          <p:nvPr/>
        </p:nvSpPr>
        <p:spPr>
          <a:xfrm>
            <a:off x="419558" y="6283758"/>
            <a:ext cx="12307885" cy="553998"/>
          </a:xfrm>
          <a:prstGeom prst="rect">
            <a:avLst/>
          </a:prstGeom>
          <a:noFill/>
        </p:spPr>
        <p:txBody>
          <a:bodyPr wrap="square">
            <a:spAutoFit/>
          </a:bodyPr>
          <a:lstStyle/>
          <a:p>
            <a:pPr marL="539750" indent="-539750"/>
            <a:r>
              <a:rPr lang="ja-JP" altLang="en-US" sz="1500" dirty="0">
                <a:latin typeface="ＭＳ ゴシック" panose="020B0609070205080204" pitchFamily="49" charset="-128"/>
                <a:ea typeface="ＭＳ ゴシック" panose="020B0609070205080204" pitchFamily="49" charset="-128"/>
              </a:rPr>
              <a:t>　</a:t>
            </a:r>
            <a:r>
              <a:rPr lang="en-US" altLang="ja-JP" sz="1500" dirty="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１ 会社法で定義する会社であって、中小企業信用保険法第２条第１項に該当する法人</a:t>
            </a:r>
          </a:p>
          <a:p>
            <a:pPr marL="539750" indent="-539750"/>
            <a:r>
              <a:rPr lang="ja-JP" altLang="en-US" sz="1500" dirty="0">
                <a:latin typeface="ＭＳ 明朝" panose="02020609040205080304" pitchFamily="17" charset="-128"/>
                <a:ea typeface="ＭＳ 明朝" panose="02020609040205080304" pitchFamily="17" charset="-128"/>
              </a:rPr>
              <a:t>　</a:t>
            </a:r>
            <a:r>
              <a:rPr lang="en-US" altLang="ja-JP" sz="1500" dirty="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２ 中小企業</a:t>
            </a:r>
            <a:r>
              <a:rPr lang="en-US" altLang="ja-JP" sz="1500" dirty="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１</a:t>
            </a:r>
            <a:r>
              <a:rPr lang="en-US" altLang="ja-JP" sz="1500" dirty="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又は中堅企業</a:t>
            </a:r>
            <a:r>
              <a:rPr lang="en-US" altLang="ja-JP" sz="1500" dirty="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会社法で定義する会社であって、東京証券取引所が開設するプライム市場に上場していない法人）</a:t>
            </a:r>
          </a:p>
        </p:txBody>
      </p:sp>
    </p:spTree>
    <p:extLst>
      <p:ext uri="{BB962C8B-B14F-4D97-AF65-F5344CB8AC3E}">
        <p14:creationId xmlns:p14="http://schemas.microsoft.com/office/powerpoint/2010/main" val="416824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340ED-F231-F2FA-A1EC-1A99D03ED9F1}"/>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9760D10B-5196-F35D-E486-26775DEE0261}"/>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71D61C74-4A86-A2D9-B16C-D91D0D02D194}"/>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５　本事業をご利用いただける方</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5DA630BD-0092-171E-7E23-6A369CB06E4F}"/>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AF0D13CD-F875-9C83-6FAE-773E4FF86F2E}"/>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4" name="テキスト ボックス 3">
            <a:extLst>
              <a:ext uri="{FF2B5EF4-FFF2-40B4-BE49-F238E27FC236}">
                <a16:creationId xmlns:a16="http://schemas.microsoft.com/office/drawing/2014/main" id="{4725D58E-1DFE-88AF-24AD-8B50BA599985}"/>
              </a:ext>
            </a:extLst>
          </p:cNvPr>
          <p:cNvSpPr txBox="1"/>
          <p:nvPr/>
        </p:nvSpPr>
        <p:spPr>
          <a:xfrm>
            <a:off x="653402" y="1035952"/>
            <a:ext cx="4269479" cy="569564"/>
          </a:xfrm>
          <a:prstGeom prst="rect">
            <a:avLst/>
          </a:prstGeom>
          <a:solidFill>
            <a:schemeClr val="bg1">
              <a:lumMod val="95000"/>
            </a:schemeClr>
          </a:solidFill>
          <a:ln w="6350">
            <a:solidFill>
              <a:schemeClr val="tx1"/>
            </a:solidFill>
          </a:ln>
          <a:effectLst>
            <a:outerShdw blurRad="50800" dist="38100" dir="2700000" algn="tl" rotWithShape="0">
              <a:schemeClr val="tx1">
                <a:alpha val="40000"/>
              </a:schemeClr>
            </a:outerShdw>
          </a:effectLst>
        </p:spPr>
        <p:txBody>
          <a:bodyPr wrap="none" rtlCol="0" anchor="ctr" anchorCtr="0">
            <a:noAutofit/>
          </a:bodyPr>
          <a:lstStyle/>
          <a:p>
            <a:pPr algn="ctr"/>
            <a:r>
              <a:rPr lang="ja-JP" altLang="en-US" sz="2000" dirty="0">
                <a:latin typeface="ＭＳ ゴシック" panose="020B0609070205080204" pitchFamily="49" charset="-128"/>
                <a:ea typeface="ＭＳ ゴシック" panose="020B0609070205080204" pitchFamily="49" charset="-128"/>
              </a:rPr>
              <a:t>要件</a:t>
            </a:r>
            <a:r>
              <a:rPr kumimoji="1" lang="ja-JP" altLang="en-US" sz="1600" dirty="0">
                <a:latin typeface="ＭＳ ゴシック" panose="020B0609070205080204" pitchFamily="49" charset="-128"/>
                <a:ea typeface="ＭＳ ゴシック" panose="020B0609070205080204" pitchFamily="49" charset="-128"/>
              </a:rPr>
              <a:t>（</a:t>
            </a:r>
            <a:r>
              <a:rPr kumimoji="1" lang="ja-JP" altLang="en-US" sz="1600" dirty="0">
                <a:solidFill>
                  <a:srgbClr val="FF0000"/>
                </a:solidFill>
                <a:latin typeface="ＭＳ ゴシック" panose="020B0609070205080204" pitchFamily="49" charset="-128"/>
                <a:ea typeface="ＭＳ ゴシック" panose="020B0609070205080204" pitchFamily="49" charset="-128"/>
              </a:rPr>
              <a:t>全てを満たす必要</a:t>
            </a:r>
            <a:r>
              <a:rPr kumimoji="1" lang="ja-JP" altLang="en-US" sz="1600" dirty="0">
                <a:latin typeface="ＭＳ ゴシック" panose="020B0609070205080204" pitchFamily="49" charset="-128"/>
                <a:ea typeface="ＭＳ ゴシック" panose="020B0609070205080204" pitchFamily="49" charset="-128"/>
              </a:rPr>
              <a:t>があります）</a:t>
            </a:r>
          </a:p>
        </p:txBody>
      </p:sp>
      <p:sp>
        <p:nvSpPr>
          <p:cNvPr id="5" name="テキスト ボックス 4">
            <a:extLst>
              <a:ext uri="{FF2B5EF4-FFF2-40B4-BE49-F238E27FC236}">
                <a16:creationId xmlns:a16="http://schemas.microsoft.com/office/drawing/2014/main" id="{5E68F19F-2CD5-7090-E6D4-0BE38DF78EBE}"/>
              </a:ext>
            </a:extLst>
          </p:cNvPr>
          <p:cNvSpPr txBox="1"/>
          <p:nvPr/>
        </p:nvSpPr>
        <p:spPr>
          <a:xfrm>
            <a:off x="1027612" y="1824612"/>
            <a:ext cx="10136570" cy="4756937"/>
          </a:xfrm>
          <a:prstGeom prst="rect">
            <a:avLst/>
          </a:prstGeom>
          <a:noFill/>
        </p:spPr>
        <p:txBody>
          <a:bodyPr wrap="square" rtlCol="0" anchor="t" anchorCtr="0">
            <a:noAutofit/>
          </a:bodyPr>
          <a:lstStyle/>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① </a:t>
            </a:r>
            <a:r>
              <a:rPr lang="ja-JP" altLang="en-US" sz="2000" dirty="0">
                <a:latin typeface="ＭＳ 明朝" panose="02020609040205080304" pitchFamily="17" charset="-128"/>
                <a:ea typeface="ＭＳ 明朝" panose="02020609040205080304" pitchFamily="17" charset="-128"/>
              </a:rPr>
              <a:t>東京</a:t>
            </a:r>
            <a:r>
              <a:rPr lang="ja-JP" altLang="en-US" sz="2000" dirty="0">
                <a:solidFill>
                  <a:srgbClr val="FF0000"/>
                </a:solidFill>
                <a:latin typeface="ＭＳ ゴシック" panose="020B0609070205080204" pitchFamily="49" charset="-128"/>
                <a:ea typeface="ＭＳ ゴシック" panose="020B0609070205080204" pitchFamily="49" charset="-128"/>
              </a:rPr>
              <a:t>都内に事業所を有する</a:t>
            </a:r>
            <a:r>
              <a:rPr lang="ja-JP" altLang="en-US" sz="2000" dirty="0">
                <a:latin typeface="ＭＳ 明朝" panose="02020609040205080304" pitchFamily="17" charset="-128"/>
                <a:ea typeface="ＭＳ 明朝" panose="02020609040205080304" pitchFamily="17" charset="-128"/>
              </a:rPr>
              <a:t>法人</a:t>
            </a:r>
            <a:endParaRPr lang="en-US" altLang="ja-JP" sz="20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② </a:t>
            </a:r>
            <a:r>
              <a:rPr lang="ja-JP" altLang="en-US" sz="2000" dirty="0">
                <a:latin typeface="ＭＳ 明朝" panose="02020609040205080304" pitchFamily="17" charset="-128"/>
                <a:ea typeface="ＭＳ 明朝" panose="02020609040205080304" pitchFamily="17" charset="-128"/>
              </a:rPr>
              <a:t>取扱金融機関が引受者となり</a:t>
            </a:r>
            <a:r>
              <a:rPr lang="ja-JP" altLang="en-US" sz="2000" dirty="0">
                <a:solidFill>
                  <a:srgbClr val="FF0000"/>
                </a:solidFill>
                <a:latin typeface="ＭＳ ゴシック" panose="020B0609070205080204" pitchFamily="49" charset="-128"/>
                <a:ea typeface="ＭＳ ゴシック" panose="020B0609070205080204" pitchFamily="49" charset="-128"/>
              </a:rPr>
              <a:t>私募債を発行</a:t>
            </a:r>
            <a:r>
              <a:rPr lang="ja-JP" altLang="en-US" sz="2000" dirty="0">
                <a:latin typeface="ＭＳ 明朝" panose="02020609040205080304" pitchFamily="17" charset="-128"/>
                <a:ea typeface="ＭＳ 明朝" panose="02020609040205080304" pitchFamily="17" charset="-128"/>
              </a:rPr>
              <a:t>すること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③ </a:t>
            </a:r>
            <a:r>
              <a:rPr lang="ja-JP" altLang="en-US" sz="2000" dirty="0">
                <a:solidFill>
                  <a:srgbClr val="FF0000"/>
                </a:solidFill>
                <a:latin typeface="ＭＳ ゴシック" panose="020B0609070205080204" pitchFamily="49" charset="-128"/>
                <a:ea typeface="ＭＳ ゴシック" panose="020B0609070205080204" pitchFamily="49" charset="-128"/>
              </a:rPr>
              <a:t>実施要綱第４条（１）ウで定める事業を営んでいない</a:t>
            </a:r>
            <a:r>
              <a:rPr lang="ja-JP" altLang="en-US" sz="2000" dirty="0">
                <a:latin typeface="ＭＳ 明朝" panose="02020609040205080304" pitchFamily="17" charset="-128"/>
                <a:ea typeface="ＭＳ 明朝" panose="02020609040205080304" pitchFamily="17" charset="-128"/>
              </a:rPr>
              <a:t>こと</a:t>
            </a:r>
            <a:br>
              <a:rPr lang="en-US" altLang="ja-JP" sz="2000" dirty="0">
                <a:latin typeface="ＭＳ 明朝" panose="02020609040205080304" pitchFamily="17" charset="-128"/>
                <a:ea typeface="ＭＳ 明朝" panose="02020609040205080304" pitchFamily="17" charset="-128"/>
              </a:rPr>
            </a:br>
            <a:r>
              <a:rPr lang="ja-JP" altLang="en-US" sz="1600" dirty="0">
                <a:latin typeface="ＭＳ 明朝" panose="02020609040205080304" pitchFamily="17" charset="-128"/>
                <a:ea typeface="ＭＳ 明朝" panose="02020609040205080304" pitchFamily="17" charset="-128"/>
              </a:rPr>
              <a:t>（宗教活動、政治活動、適法性に疑義がある事業、公序良俗に問題のある事業、社会通念上不適切と</a:t>
            </a:r>
            <a:br>
              <a:rPr lang="en-US" altLang="ja-JP" sz="1600" dirty="0">
                <a:latin typeface="ＭＳ 明朝" panose="02020609040205080304" pitchFamily="17" charset="-128"/>
                <a:ea typeface="ＭＳ 明朝" panose="02020609040205080304" pitchFamily="17" charset="-128"/>
              </a:rPr>
            </a:br>
            <a:r>
              <a:rPr lang="ja-JP" altLang="en-US" sz="1600" dirty="0">
                <a:latin typeface="ＭＳ 明朝" panose="02020609040205080304" pitchFamily="17" charset="-128"/>
                <a:ea typeface="ＭＳ 明朝" panose="02020609040205080304" pitchFamily="17" charset="-128"/>
              </a:rPr>
              <a:t>　判断される事業等）</a:t>
            </a:r>
            <a:endParaRPr lang="en-US" altLang="ja-JP" sz="16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④ </a:t>
            </a:r>
            <a:r>
              <a:rPr lang="ja-JP" altLang="en-US" sz="2000" dirty="0">
                <a:latin typeface="ＭＳ 明朝" panose="02020609040205080304" pitchFamily="17" charset="-128"/>
                <a:ea typeface="ＭＳ 明朝" panose="02020609040205080304" pitchFamily="17" charset="-128"/>
              </a:rPr>
              <a:t>現在かつ将来にわたり</a:t>
            </a:r>
            <a:r>
              <a:rPr lang="ja-JP" altLang="en-US" sz="2000" dirty="0">
                <a:solidFill>
                  <a:srgbClr val="FF0000"/>
                </a:solidFill>
                <a:latin typeface="ＭＳ ゴシック" panose="020B0609070205080204" pitchFamily="49" charset="-128"/>
                <a:ea typeface="ＭＳ ゴシック" panose="020B0609070205080204" pitchFamily="49" charset="-128"/>
              </a:rPr>
              <a:t>暴力団員等に該当しない</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⑤ </a:t>
            </a:r>
            <a:r>
              <a:rPr lang="ja-JP" altLang="en-US" sz="2000" dirty="0">
                <a:solidFill>
                  <a:srgbClr val="FF0000"/>
                </a:solidFill>
                <a:latin typeface="ＭＳ ゴシック" panose="020B0609070205080204" pitchFamily="49" charset="-128"/>
                <a:ea typeface="ＭＳ ゴシック" panose="020B0609070205080204" pitchFamily="49" charset="-128"/>
              </a:rPr>
              <a:t>事業税等の未申告・滞納や、社会保険料の滞納がない</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⑥ </a:t>
            </a:r>
            <a:r>
              <a:rPr lang="ja-JP" altLang="en-US" sz="2000" dirty="0">
                <a:latin typeface="ＭＳ 明朝" panose="02020609040205080304" pitchFamily="17" charset="-128"/>
                <a:ea typeface="ＭＳ 明朝" panose="02020609040205080304" pitchFamily="17" charset="-128"/>
              </a:rPr>
              <a:t>本事業による私募債発行に関して、</a:t>
            </a:r>
            <a:r>
              <a:rPr lang="ja-JP" altLang="en-US" sz="2000" dirty="0">
                <a:solidFill>
                  <a:srgbClr val="FF0000"/>
                </a:solidFill>
                <a:latin typeface="ＭＳ ゴシック" panose="020B0609070205080204" pitchFamily="49" charset="-128"/>
                <a:ea typeface="ＭＳ ゴシック" panose="020B0609070205080204" pitchFamily="49" charset="-128"/>
              </a:rPr>
              <a:t>他補助金を受給していない</a:t>
            </a:r>
            <a:r>
              <a:rPr lang="ja-JP" altLang="en-US" sz="2000" dirty="0">
                <a:latin typeface="ＭＳ 明朝" panose="02020609040205080304" pitchFamily="17" charset="-128"/>
                <a:ea typeface="ＭＳ 明朝" panose="02020609040205080304" pitchFamily="17" charset="-128"/>
              </a:rPr>
              <a:t>こと</a:t>
            </a:r>
            <a:endParaRPr lang="en-US" altLang="ja-JP" sz="2000" dirty="0">
              <a:latin typeface="ＭＳ 明朝" panose="02020609040205080304" pitchFamily="17" charset="-128"/>
              <a:ea typeface="ＭＳ 明朝" panose="02020609040205080304" pitchFamily="17" charset="-128"/>
            </a:endParaRPr>
          </a:p>
          <a:p>
            <a:pPr marL="374650" indent="-374650">
              <a:spcBef>
                <a:spcPts val="1500"/>
              </a:spcBef>
              <a:spcAft>
                <a:spcPts val="700"/>
              </a:spcAft>
            </a:pPr>
            <a:r>
              <a:rPr lang="ja-JP" altLang="en-US" sz="2000" dirty="0">
                <a:latin typeface="ＭＳ ゴシック" panose="020B0609070205080204" pitchFamily="49" charset="-128"/>
                <a:ea typeface="ＭＳ ゴシック" panose="020B0609070205080204" pitchFamily="49" charset="-128"/>
              </a:rPr>
              <a:t>⑦ </a:t>
            </a:r>
            <a:r>
              <a:rPr lang="ja-JP" altLang="en-US" sz="2000" dirty="0">
                <a:latin typeface="ＭＳ 明朝" panose="02020609040205080304" pitchFamily="17" charset="-128"/>
                <a:ea typeface="ＭＳ 明朝" panose="02020609040205080304" pitchFamily="17" charset="-128"/>
              </a:rPr>
              <a:t>取扱金融機関による所定の審査を通っていること</a:t>
            </a:r>
            <a:br>
              <a:rPr lang="en-US" altLang="ja-JP" sz="2000" dirty="0">
                <a:latin typeface="ＭＳ 明朝" panose="02020609040205080304" pitchFamily="17" charset="-128"/>
                <a:ea typeface="ＭＳ 明朝" panose="02020609040205080304" pitchFamily="17" charset="-128"/>
              </a:rPr>
            </a:b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私募債引受に当たっては、個別の審査の上で行うため、詳細は取扱金融機関にお問い合わせください）</a:t>
            </a:r>
            <a:endParaRPr lang="en-US" altLang="ja-JP" sz="1600" dirty="0">
              <a:latin typeface="ＭＳ 明朝" panose="02020609040205080304" pitchFamily="17" charset="-128"/>
              <a:ea typeface="ＭＳ 明朝" panose="02020609040205080304" pitchFamily="17" charset="-128"/>
            </a:endParaRPr>
          </a:p>
        </p:txBody>
      </p:sp>
      <p:sp>
        <p:nvSpPr>
          <p:cNvPr id="15" name="スライド番号プレースホルダー 14">
            <a:extLst>
              <a:ext uri="{FF2B5EF4-FFF2-40B4-BE49-F238E27FC236}">
                <a16:creationId xmlns:a16="http://schemas.microsoft.com/office/drawing/2014/main" id="{C47A969F-A56A-91E8-E2FA-659701C4DDF6}"/>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8</a:t>
            </a:fld>
            <a:endParaRPr kumimoji="1" lang="ja-JP" altLang="en-US" dirty="0"/>
          </a:p>
        </p:txBody>
      </p:sp>
    </p:spTree>
    <p:extLst>
      <p:ext uri="{BB962C8B-B14F-4D97-AF65-F5344CB8AC3E}">
        <p14:creationId xmlns:p14="http://schemas.microsoft.com/office/powerpoint/2010/main" val="812932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E623C-0220-43B8-F243-FD4446E84995}"/>
            </a:ext>
          </a:extLst>
        </p:cNvPr>
        <p:cNvGrpSpPr/>
        <p:nvPr/>
      </p:nvGrpSpPr>
      <p:grpSpPr>
        <a:xfrm>
          <a:off x="0" y="0"/>
          <a:ext cx="0" cy="0"/>
          <a:chOff x="0" y="0"/>
          <a:chExt cx="0" cy="0"/>
        </a:xfrm>
      </p:grpSpPr>
      <p:grpSp>
        <p:nvGrpSpPr>
          <p:cNvPr id="70" name="グループ化 69">
            <a:extLst>
              <a:ext uri="{FF2B5EF4-FFF2-40B4-BE49-F238E27FC236}">
                <a16:creationId xmlns:a16="http://schemas.microsoft.com/office/drawing/2014/main" id="{31BF87E2-AF8F-BD74-1C4D-AFBA3343E2FB}"/>
              </a:ext>
            </a:extLst>
          </p:cNvPr>
          <p:cNvGrpSpPr/>
          <p:nvPr/>
        </p:nvGrpSpPr>
        <p:grpSpPr>
          <a:xfrm>
            <a:off x="189296" y="96247"/>
            <a:ext cx="11888806" cy="693023"/>
            <a:chOff x="189296" y="96247"/>
            <a:chExt cx="11888806" cy="693023"/>
          </a:xfrm>
        </p:grpSpPr>
        <p:sp>
          <p:nvSpPr>
            <p:cNvPr id="71" name="テキスト ボックス 70">
              <a:extLst>
                <a:ext uri="{FF2B5EF4-FFF2-40B4-BE49-F238E27FC236}">
                  <a16:creationId xmlns:a16="http://schemas.microsoft.com/office/drawing/2014/main" id="{AD112D6E-4992-688D-23C3-15A702B952A7}"/>
                </a:ext>
              </a:extLst>
            </p:cNvPr>
            <p:cNvSpPr txBox="1"/>
            <p:nvPr/>
          </p:nvSpPr>
          <p:spPr>
            <a:xfrm>
              <a:off x="770021" y="96247"/>
              <a:ext cx="11308081" cy="693023"/>
            </a:xfrm>
            <a:prstGeom prst="rect">
              <a:avLst/>
            </a:prstGeom>
            <a:noFill/>
          </p:spPr>
          <p:txBody>
            <a:bodyPr wrap="square" rtlCol="0" anchor="ctr" anchorCtr="0">
              <a:noAutofit/>
            </a:bodyPr>
            <a:lstStyle/>
            <a:p>
              <a:r>
                <a:rPr lang="ja-JP" altLang="en-US" sz="2800" dirty="0">
                  <a:latin typeface="ＭＳ ゴシック" panose="020B0609070205080204" pitchFamily="49" charset="-128"/>
                  <a:ea typeface="ＭＳ ゴシック" panose="020B0609070205080204" pitchFamily="49" charset="-128"/>
                </a:rPr>
                <a:t>６　取扱金融機関への申込から補助金支払いまでの流れ</a:t>
              </a:r>
              <a:endParaRPr lang="en-US" altLang="ja-JP" sz="2800" dirty="0">
                <a:latin typeface="ＭＳ ゴシック" panose="020B0609070205080204" pitchFamily="49" charset="-128"/>
                <a:ea typeface="ＭＳ ゴシック" panose="020B0609070205080204" pitchFamily="49" charset="-128"/>
              </a:endParaRPr>
            </a:p>
          </p:txBody>
        </p:sp>
        <p:sp>
          <p:nvSpPr>
            <p:cNvPr id="72" name="テキスト ボックス 71">
              <a:extLst>
                <a:ext uri="{FF2B5EF4-FFF2-40B4-BE49-F238E27FC236}">
                  <a16:creationId xmlns:a16="http://schemas.microsoft.com/office/drawing/2014/main" id="{CEBC5037-CF3F-C152-BCA3-75E667E1019E}"/>
                </a:ext>
              </a:extLst>
            </p:cNvPr>
            <p:cNvSpPr txBox="1"/>
            <p:nvPr/>
          </p:nvSpPr>
          <p:spPr>
            <a:xfrm>
              <a:off x="189296" y="163629"/>
              <a:ext cx="494098" cy="604785"/>
            </a:xfrm>
            <a:prstGeom prst="rect">
              <a:avLst/>
            </a:prstGeom>
            <a:solidFill>
              <a:schemeClr val="accent2">
                <a:lumMod val="60000"/>
                <a:lumOff val="40000"/>
              </a:schemeClr>
            </a:solidFill>
            <a:effectLst>
              <a:outerShdw blurRad="50800" dist="38100" dir="2700000" algn="tl" rotWithShape="0">
                <a:schemeClr val="accent2">
                  <a:lumMod val="75000"/>
                  <a:alpha val="40000"/>
                </a:schemeClr>
              </a:outerShdw>
            </a:effectLst>
          </p:spPr>
          <p:txBody>
            <a:bodyPr wrap="square" rtlCol="0" anchor="ctr" anchorCtr="0">
              <a:noAutofit/>
            </a:bodyPr>
            <a:lstStyle/>
            <a:p>
              <a:endParaRPr lang="en-US" altLang="ja-JP" sz="2800" dirty="0">
                <a:latin typeface="ＭＳ ゴシック" panose="020B0609070205080204" pitchFamily="49" charset="-128"/>
                <a:ea typeface="ＭＳ ゴシック" panose="020B0609070205080204" pitchFamily="49" charset="-128"/>
              </a:endParaRPr>
            </a:p>
          </p:txBody>
        </p:sp>
        <p:cxnSp>
          <p:nvCxnSpPr>
            <p:cNvPr id="73" name="直線コネクタ 72">
              <a:extLst>
                <a:ext uri="{FF2B5EF4-FFF2-40B4-BE49-F238E27FC236}">
                  <a16:creationId xmlns:a16="http://schemas.microsoft.com/office/drawing/2014/main" id="{BC01C382-560A-6219-9495-392D326B76A4}"/>
                </a:ext>
              </a:extLst>
            </p:cNvPr>
            <p:cNvCxnSpPr>
              <a:cxnSpLocks/>
            </p:cNvCxnSpPr>
            <p:nvPr/>
          </p:nvCxnSpPr>
          <p:spPr>
            <a:xfrm>
              <a:off x="779646" y="779650"/>
              <a:ext cx="11239099" cy="0"/>
            </a:xfrm>
            <a:prstGeom prst="line">
              <a:avLst/>
            </a:prstGeom>
            <a:ln w="69850" cmpd="thickThin">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15" name="スライド番号プレースホルダー 14">
            <a:extLst>
              <a:ext uri="{FF2B5EF4-FFF2-40B4-BE49-F238E27FC236}">
                <a16:creationId xmlns:a16="http://schemas.microsoft.com/office/drawing/2014/main" id="{04A1CBD6-540B-4C72-EF6D-0EA2466553A9}"/>
              </a:ext>
            </a:extLst>
          </p:cNvPr>
          <p:cNvSpPr>
            <a:spLocks noGrp="1"/>
          </p:cNvSpPr>
          <p:nvPr>
            <p:ph type="sldNum" sz="quarter" idx="12"/>
          </p:nvPr>
        </p:nvSpPr>
        <p:spPr>
          <a:xfrm>
            <a:off x="9515378" y="6587356"/>
            <a:ext cx="2743200" cy="365125"/>
          </a:xfrm>
        </p:spPr>
        <p:txBody>
          <a:bodyPr/>
          <a:lstStyle/>
          <a:p>
            <a:fld id="{2D53F00A-B8CA-47B2-8DE4-5636BCD83088}" type="slidenum">
              <a:rPr kumimoji="1" lang="ja-JP" altLang="en-US" smtClean="0"/>
              <a:t>9</a:t>
            </a:fld>
            <a:endParaRPr kumimoji="1" lang="ja-JP" altLang="en-US" dirty="0"/>
          </a:p>
        </p:txBody>
      </p:sp>
      <p:sp>
        <p:nvSpPr>
          <p:cNvPr id="2" name="コンテンツ プレースホルダー 2">
            <a:extLst>
              <a:ext uri="{FF2B5EF4-FFF2-40B4-BE49-F238E27FC236}">
                <a16:creationId xmlns:a16="http://schemas.microsoft.com/office/drawing/2014/main" id="{AEBD88A5-A57D-4796-48AD-A45884489E56}"/>
              </a:ext>
            </a:extLst>
          </p:cNvPr>
          <p:cNvSpPr txBox="1">
            <a:spLocks/>
          </p:cNvSpPr>
          <p:nvPr/>
        </p:nvSpPr>
        <p:spPr>
          <a:xfrm>
            <a:off x="657438" y="3125272"/>
            <a:ext cx="10878880" cy="3605142"/>
          </a:xfrm>
          <a:prstGeom prst="rect">
            <a:avLst/>
          </a:prstGeom>
          <a:solidFill>
            <a:schemeClr val="bg1">
              <a:lumMod val="95000"/>
            </a:schemeClr>
          </a:solidFill>
          <a:ln w="6350">
            <a:solidFill>
              <a:schemeClr val="tx1"/>
            </a:solid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ct val="100000"/>
              </a:lnSpc>
              <a:spcAft>
                <a:spcPts val="600"/>
              </a:spcAft>
              <a:buFont typeface="Arial" panose="020B0604020202020204" pitchFamily="34" charset="0"/>
              <a:buNone/>
            </a:pPr>
            <a:r>
              <a:rPr lang="ja-JP" altLang="en-US" sz="2000" dirty="0">
                <a:latin typeface="ＭＳ ゴシック" panose="020B0609070205080204" pitchFamily="49" charset="-128"/>
                <a:ea typeface="ＭＳ ゴシック" panose="020B0609070205080204" pitchFamily="49" charset="-128"/>
              </a:rPr>
              <a:t>手続き上の留意事項</a:t>
            </a:r>
            <a:endParaRPr lang="en-US" altLang="ja-JP" sz="2000" dirty="0">
              <a:latin typeface="ＭＳ ゴシック" panose="020B0609070205080204" pitchFamily="49" charset="-128"/>
              <a:ea typeface="ＭＳ ゴシック" panose="020B0609070205080204" pitchFamily="49" charset="-128"/>
            </a:endParaRPr>
          </a:p>
          <a:p>
            <a:pPr marL="0" indent="0">
              <a:lnSpc>
                <a:spcPct val="100000"/>
              </a:lnSpc>
              <a:spcAft>
                <a:spcPts val="600"/>
              </a:spcAft>
              <a:buNone/>
            </a:pPr>
            <a:r>
              <a:rPr lang="ja-JP" altLang="en-US" sz="2000" dirty="0">
                <a:latin typeface="ＭＳ 明朝" panose="02020609040205080304" pitchFamily="17" charset="-128"/>
                <a:ea typeface="ＭＳ 明朝" panose="02020609040205080304" pitchFamily="17" charset="-128"/>
              </a:rPr>
              <a:t>・本事業の利用を希望する事業者の皆様は、</a:t>
            </a:r>
            <a:r>
              <a:rPr lang="ja-JP" altLang="en-US" sz="2000" dirty="0">
                <a:solidFill>
                  <a:srgbClr val="FF0000"/>
                </a:solidFill>
                <a:latin typeface="ＭＳ ゴシック" panose="020B0609070205080204" pitchFamily="49" charset="-128"/>
                <a:ea typeface="ＭＳ ゴシック" panose="020B0609070205080204" pitchFamily="49" charset="-128"/>
              </a:rPr>
              <a:t>はじめに取扱金融機関にお問い合わせください。</a:t>
            </a:r>
            <a:br>
              <a:rPr lang="en-US" altLang="ja-JP" sz="2000" dirty="0">
                <a:solidFill>
                  <a:srgbClr val="FF0000"/>
                </a:solidFill>
                <a:latin typeface="ＭＳ ゴシック" panose="020B0609070205080204" pitchFamily="49" charset="-128"/>
                <a:ea typeface="ＭＳ ゴシック" panose="020B0609070205080204" pitchFamily="49" charset="-128"/>
              </a:rPr>
            </a:br>
            <a:r>
              <a:rPr lang="ja-JP" altLang="en-US" sz="2000" dirty="0">
                <a:solidFill>
                  <a:srgbClr val="FF0000"/>
                </a:solidFill>
                <a:latin typeface="ＭＳ ゴシック" panose="020B0609070205080204" pitchFamily="49" charset="-128"/>
                <a:ea typeface="ＭＳ ゴシック" panose="020B0609070205080204" pitchFamily="49" charset="-128"/>
              </a:rPr>
              <a:t>　</a:t>
            </a:r>
            <a:r>
              <a:rPr lang="ja-JP" altLang="en-US" sz="1600" dirty="0">
                <a:solidFill>
                  <a:schemeClr val="tx1"/>
                </a:solidFill>
                <a:latin typeface="ＭＳ 明朝" panose="02020609040205080304" pitchFamily="17" charset="-128"/>
                <a:ea typeface="ＭＳ 明朝" panose="02020609040205080304" pitchFamily="17" charset="-128"/>
              </a:rPr>
              <a:t>（申請時期を含め、申請手続きに関しては取扱金融機関に確認してください。）</a:t>
            </a:r>
            <a:endParaRPr lang="en-US" altLang="ja-JP" sz="1600" dirty="0">
              <a:solidFill>
                <a:schemeClr val="tx1"/>
              </a:solidFill>
              <a:latin typeface="ＭＳ 明朝" panose="02020609040205080304" pitchFamily="17" charset="-128"/>
              <a:ea typeface="ＭＳ 明朝" panose="02020609040205080304" pitchFamily="17" charset="-128"/>
            </a:endParaRPr>
          </a:p>
          <a:p>
            <a:pPr marL="0" indent="0">
              <a:lnSpc>
                <a:spcPct val="100000"/>
              </a:lnSpc>
              <a:spcAft>
                <a:spcPts val="600"/>
              </a:spcAft>
              <a:buNone/>
            </a:pPr>
            <a:r>
              <a:rPr lang="ja-JP" altLang="en-US" sz="2000" dirty="0">
                <a:latin typeface="ＭＳ 明朝" panose="02020609040205080304" pitchFamily="17" charset="-128"/>
                <a:ea typeface="ＭＳ 明朝" panose="02020609040205080304" pitchFamily="17" charset="-128"/>
              </a:rPr>
              <a:t>・脱炭素及び女性活躍推進に関する</a:t>
            </a:r>
            <a:r>
              <a:rPr lang="ja-JP" altLang="en-US" sz="2000" dirty="0">
                <a:solidFill>
                  <a:srgbClr val="FF0000"/>
                </a:solidFill>
                <a:latin typeface="ＭＳ ゴシック" panose="020B0609070205080204" pitchFamily="49" charset="-128"/>
                <a:ea typeface="ＭＳ ゴシック" panose="020B0609070205080204" pitchFamily="49" charset="-128"/>
              </a:rPr>
              <a:t>外部評価の実施は</a:t>
            </a:r>
            <a:r>
              <a:rPr lang="ja-JP" altLang="en-US" sz="2000" dirty="0">
                <a:latin typeface="ＭＳ 明朝" panose="02020609040205080304" pitchFamily="17" charset="-128"/>
                <a:ea typeface="ＭＳ 明朝" panose="02020609040205080304" pitchFamily="17" charset="-128"/>
              </a:rPr>
              <a:t>、取扱金融機関の</a:t>
            </a:r>
            <a:r>
              <a:rPr lang="ja-JP" altLang="en-US" sz="2000" dirty="0">
                <a:solidFill>
                  <a:srgbClr val="FF0000"/>
                </a:solidFill>
                <a:latin typeface="ＭＳ ゴシック" panose="020B0609070205080204" pitchFamily="49" charset="-128"/>
                <a:ea typeface="ＭＳ ゴシック" panose="020B0609070205080204" pitchFamily="49" charset="-128"/>
              </a:rPr>
              <a:t>事前審査後</a:t>
            </a:r>
            <a:r>
              <a:rPr lang="ja-JP" altLang="en-US" sz="2000" dirty="0">
                <a:latin typeface="ＭＳ 明朝" panose="02020609040205080304" pitchFamily="17" charset="-128"/>
                <a:ea typeface="ＭＳ 明朝" panose="02020609040205080304" pitchFamily="17" charset="-128"/>
              </a:rPr>
              <a:t>に行って</a:t>
            </a:r>
            <a:br>
              <a:rPr lang="en-US" altLang="ja-JP" sz="2000" dirty="0">
                <a:latin typeface="ＭＳ 明朝" panose="02020609040205080304" pitchFamily="17" charset="-128"/>
                <a:ea typeface="ＭＳ 明朝" panose="02020609040205080304" pitchFamily="17" charset="-128"/>
              </a:rPr>
            </a:br>
            <a:r>
              <a:rPr lang="ja-JP" altLang="en-US" sz="2000" dirty="0">
                <a:latin typeface="ＭＳ 明朝" panose="02020609040205080304" pitchFamily="17" charset="-128"/>
                <a:ea typeface="ＭＳ 明朝" panose="02020609040205080304" pitchFamily="17" charset="-128"/>
              </a:rPr>
              <a:t>　ください。</a:t>
            </a:r>
            <a:endParaRPr lang="en-US" altLang="ja-JP" sz="2000" dirty="0">
              <a:solidFill>
                <a:schemeClr val="tx1"/>
              </a:solidFill>
              <a:latin typeface="ＭＳ 明朝" panose="02020609040205080304" pitchFamily="17" charset="-128"/>
              <a:ea typeface="ＭＳ 明朝" panose="02020609040205080304" pitchFamily="17" charset="-128"/>
            </a:endParaRPr>
          </a:p>
          <a:p>
            <a:pPr marL="0" indent="0">
              <a:lnSpc>
                <a:spcPct val="100000"/>
              </a:lnSpc>
              <a:spcAft>
                <a:spcPts val="600"/>
              </a:spcAft>
              <a:buNone/>
            </a:pPr>
            <a:r>
              <a:rPr lang="ja-JP" altLang="en-US" sz="2000" dirty="0">
                <a:latin typeface="ＭＳ 明朝" panose="02020609040205080304" pitchFamily="17" charset="-128"/>
                <a:ea typeface="ＭＳ 明朝" panose="02020609040205080304" pitchFamily="17" charset="-128"/>
              </a:rPr>
              <a:t>・図中</a:t>
            </a:r>
            <a:r>
              <a:rPr lang="ja-JP" altLang="en-US" sz="2000" dirty="0">
                <a:solidFill>
                  <a:schemeClr val="tx1"/>
                </a:solidFill>
                <a:latin typeface="ＭＳ 明朝" panose="02020609040205080304" pitchFamily="17" charset="-128"/>
                <a:ea typeface="ＭＳ 明朝" panose="02020609040205080304" pitchFamily="17" charset="-128"/>
              </a:rPr>
              <a:t>①～③</a:t>
            </a:r>
            <a:r>
              <a:rPr lang="ja-JP" altLang="en-US" sz="2000" dirty="0">
                <a:latin typeface="ＭＳ 明朝" panose="02020609040205080304" pitchFamily="17" charset="-128"/>
                <a:ea typeface="ＭＳ 明朝" panose="02020609040205080304" pitchFamily="17" charset="-128"/>
              </a:rPr>
              <a:t>の事業者の皆様から</a:t>
            </a:r>
            <a:r>
              <a:rPr lang="ja-JP" altLang="en-US" sz="2000" dirty="0">
                <a:solidFill>
                  <a:srgbClr val="FF0000"/>
                </a:solidFill>
                <a:latin typeface="ＭＳ ゴシック" panose="020B0609070205080204" pitchFamily="49" charset="-128"/>
                <a:ea typeface="ＭＳ ゴシック" panose="020B0609070205080204" pitchFamily="49" charset="-128"/>
              </a:rPr>
              <a:t>都への手続きは</a:t>
            </a:r>
            <a:r>
              <a:rPr lang="ja-JP" altLang="en-US" sz="2000" dirty="0">
                <a:latin typeface="ＭＳ 明朝" panose="02020609040205080304" pitchFamily="17" charset="-128"/>
                <a:ea typeface="ＭＳ 明朝" panose="02020609040205080304" pitchFamily="17" charset="-128"/>
              </a:rPr>
              <a:t>、書面又は</a:t>
            </a:r>
            <a:r>
              <a:rPr lang="en-US" altLang="ja-JP" sz="2000" dirty="0">
                <a:latin typeface="ＭＳ 明朝" panose="02020609040205080304" pitchFamily="17" charset="-128"/>
                <a:ea typeface="ＭＳ 明朝" panose="02020609040205080304" pitchFamily="17" charset="-128"/>
              </a:rPr>
              <a:t>J</a:t>
            </a:r>
            <a:r>
              <a:rPr lang="ja-JP" altLang="en-US" sz="2000" dirty="0">
                <a:latin typeface="ＭＳ 明朝" panose="02020609040205080304" pitchFamily="17" charset="-128"/>
                <a:ea typeface="ＭＳ 明朝" panose="02020609040205080304" pitchFamily="17" charset="-128"/>
              </a:rPr>
              <a:t>グランツ（電子申請システム）　</a:t>
            </a:r>
            <a:br>
              <a:rPr lang="en-US" altLang="ja-JP" sz="2000" dirty="0">
                <a:latin typeface="ＭＳ 明朝" panose="02020609040205080304" pitchFamily="17" charset="-128"/>
                <a:ea typeface="ＭＳ 明朝" panose="02020609040205080304" pitchFamily="17" charset="-128"/>
              </a:rPr>
            </a:br>
            <a:r>
              <a:rPr lang="ja-JP" altLang="en-US" sz="2000" dirty="0">
                <a:latin typeface="ＭＳ 明朝" panose="02020609040205080304" pitchFamily="17" charset="-128"/>
                <a:ea typeface="ＭＳ 明朝" panose="02020609040205080304" pitchFamily="17" charset="-128"/>
              </a:rPr>
              <a:t>　でも受け付けますが、原則として、</a:t>
            </a:r>
            <a:r>
              <a:rPr lang="ja-JP" altLang="en-US" sz="2000" dirty="0">
                <a:solidFill>
                  <a:srgbClr val="FF0000"/>
                </a:solidFill>
                <a:latin typeface="ＭＳ ゴシック" panose="020B0609070205080204" pitchFamily="49" charset="-128"/>
                <a:ea typeface="ＭＳ ゴシック" panose="020B0609070205080204" pitchFamily="49" charset="-128"/>
              </a:rPr>
              <a:t>取扱金融機関を経由して行います</a:t>
            </a:r>
            <a:r>
              <a:rPr lang="ja-JP" altLang="en-US" sz="2000" dirty="0">
                <a:solidFill>
                  <a:schemeClr val="tx1"/>
                </a:solidFill>
                <a:latin typeface="ＭＳ 明朝" panose="02020609040205080304" pitchFamily="17" charset="-128"/>
                <a:ea typeface="ＭＳ 明朝" panose="02020609040205080304" pitchFamily="17" charset="-128"/>
              </a:rPr>
              <a:t>。</a:t>
            </a:r>
            <a:endParaRPr lang="en-US" altLang="ja-JP" sz="2000" dirty="0">
              <a:solidFill>
                <a:schemeClr val="tx1"/>
              </a:solidFill>
              <a:latin typeface="ＭＳ 明朝" panose="02020609040205080304" pitchFamily="17" charset="-128"/>
              <a:ea typeface="ＭＳ 明朝" panose="02020609040205080304" pitchFamily="17" charset="-128"/>
            </a:endParaRPr>
          </a:p>
          <a:p>
            <a:pPr marL="0" indent="0">
              <a:lnSpc>
                <a:spcPct val="100000"/>
              </a:lnSpc>
              <a:spcAft>
                <a:spcPts val="600"/>
              </a:spcAft>
              <a:buNone/>
            </a:pPr>
            <a:r>
              <a:rPr lang="ja-JP" altLang="en-US" sz="2000" dirty="0">
                <a:latin typeface="ＭＳ 明朝" panose="02020609040205080304" pitchFamily="17" charset="-128"/>
                <a:ea typeface="ＭＳ 明朝" panose="02020609040205080304" pitchFamily="17" charset="-128"/>
              </a:rPr>
              <a:t>・令和８年度中に補助対象事業に係る契約・交付申請、支払・実績報告を行ったものが</a:t>
            </a:r>
            <a:br>
              <a:rPr lang="en-US" altLang="ja-JP" sz="2000" dirty="0">
                <a:latin typeface="ＭＳ 明朝" panose="02020609040205080304" pitchFamily="17" charset="-128"/>
                <a:ea typeface="ＭＳ 明朝" panose="02020609040205080304" pitchFamily="17" charset="-128"/>
              </a:rPr>
            </a:br>
            <a:r>
              <a:rPr lang="ja-JP" altLang="en-US" sz="2000" dirty="0">
                <a:latin typeface="ＭＳ 明朝" panose="02020609040205080304" pitchFamily="17" charset="-128"/>
                <a:ea typeface="ＭＳ 明朝" panose="02020609040205080304" pitchFamily="17" charset="-128"/>
              </a:rPr>
              <a:t>　補助金支払の対象となります。</a:t>
            </a:r>
            <a:endParaRPr lang="en-US" altLang="ja-JP" sz="2000" dirty="0">
              <a:latin typeface="ＭＳ 明朝" panose="02020609040205080304" pitchFamily="17" charset="-128"/>
              <a:ea typeface="ＭＳ 明朝" panose="02020609040205080304" pitchFamily="17" charset="-128"/>
            </a:endParaRPr>
          </a:p>
        </p:txBody>
      </p:sp>
      <p:sp>
        <p:nvSpPr>
          <p:cNvPr id="6" name="矢印: 五方向 5">
            <a:extLst>
              <a:ext uri="{FF2B5EF4-FFF2-40B4-BE49-F238E27FC236}">
                <a16:creationId xmlns:a16="http://schemas.microsoft.com/office/drawing/2014/main" id="{3C05B74B-92DF-8EB2-C24C-B9AE10DF87C0}"/>
              </a:ext>
            </a:extLst>
          </p:cNvPr>
          <p:cNvSpPr/>
          <p:nvPr/>
        </p:nvSpPr>
        <p:spPr>
          <a:xfrm>
            <a:off x="818707" y="1424763"/>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事前審査申込</a:t>
            </a:r>
          </a:p>
        </p:txBody>
      </p:sp>
      <p:sp>
        <p:nvSpPr>
          <p:cNvPr id="7" name="矢印: 五方向 6">
            <a:extLst>
              <a:ext uri="{FF2B5EF4-FFF2-40B4-BE49-F238E27FC236}">
                <a16:creationId xmlns:a16="http://schemas.microsoft.com/office/drawing/2014/main" id="{961674FC-6B59-D830-5370-BE4EAB4ABE36}"/>
              </a:ext>
            </a:extLst>
          </p:cNvPr>
          <p:cNvSpPr/>
          <p:nvPr/>
        </p:nvSpPr>
        <p:spPr>
          <a:xfrm>
            <a:off x="2002468" y="1438936"/>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要件確認</a:t>
            </a:r>
          </a:p>
        </p:txBody>
      </p:sp>
      <p:sp>
        <p:nvSpPr>
          <p:cNvPr id="8" name="矢印: 五方向 7">
            <a:extLst>
              <a:ext uri="{FF2B5EF4-FFF2-40B4-BE49-F238E27FC236}">
                <a16:creationId xmlns:a16="http://schemas.microsoft.com/office/drawing/2014/main" id="{BBF0D5E0-81FA-D479-9A86-922FFD9DF612}"/>
              </a:ext>
            </a:extLst>
          </p:cNvPr>
          <p:cNvSpPr/>
          <p:nvPr/>
        </p:nvSpPr>
        <p:spPr>
          <a:xfrm>
            <a:off x="3161425" y="1438936"/>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本審査</a:t>
            </a:r>
          </a:p>
        </p:txBody>
      </p:sp>
      <p:sp>
        <p:nvSpPr>
          <p:cNvPr id="9" name="矢印: 五方向 8">
            <a:extLst>
              <a:ext uri="{FF2B5EF4-FFF2-40B4-BE49-F238E27FC236}">
                <a16:creationId xmlns:a16="http://schemas.microsoft.com/office/drawing/2014/main" id="{84D66E29-3F59-05AC-8371-D0746885C269}"/>
              </a:ext>
            </a:extLst>
          </p:cNvPr>
          <p:cNvSpPr/>
          <p:nvPr/>
        </p:nvSpPr>
        <p:spPr>
          <a:xfrm>
            <a:off x="4362893" y="1428305"/>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①補助金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交付申請</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10" name="矢印: 五方向 9">
            <a:extLst>
              <a:ext uri="{FF2B5EF4-FFF2-40B4-BE49-F238E27FC236}">
                <a16:creationId xmlns:a16="http://schemas.microsoft.com/office/drawing/2014/main" id="{2368854C-F8EF-2BF4-90B9-0313977220A2}"/>
              </a:ext>
            </a:extLst>
          </p:cNvPr>
          <p:cNvSpPr/>
          <p:nvPr/>
        </p:nvSpPr>
        <p:spPr>
          <a:xfrm>
            <a:off x="5546654" y="1442478"/>
            <a:ext cx="1073889" cy="956930"/>
          </a:xfrm>
          <a:prstGeom prst="homePlate">
            <a:avLst>
              <a:gd name="adj" fmla="val 25556"/>
            </a:avLst>
          </a:prstGeom>
          <a:solidFill>
            <a:schemeClr val="accent6">
              <a:lumMod val="20000"/>
              <a:lumOff val="80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補助金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交付決定</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11" name="矢印: 五方向 10">
            <a:extLst>
              <a:ext uri="{FF2B5EF4-FFF2-40B4-BE49-F238E27FC236}">
                <a16:creationId xmlns:a16="http://schemas.microsoft.com/office/drawing/2014/main" id="{59483087-E5DA-CF01-7197-5B0310EE5F7B}"/>
              </a:ext>
            </a:extLst>
          </p:cNvPr>
          <p:cNvSpPr/>
          <p:nvPr/>
        </p:nvSpPr>
        <p:spPr>
          <a:xfrm>
            <a:off x="6705611" y="1442478"/>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②補助金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実績報告</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sp>
        <p:nvSpPr>
          <p:cNvPr id="12" name="矢印: 五方向 11">
            <a:extLst>
              <a:ext uri="{FF2B5EF4-FFF2-40B4-BE49-F238E27FC236}">
                <a16:creationId xmlns:a16="http://schemas.microsoft.com/office/drawing/2014/main" id="{518BFF00-0A1E-048C-3593-FC40C0017127}"/>
              </a:ext>
            </a:extLst>
          </p:cNvPr>
          <p:cNvSpPr/>
          <p:nvPr/>
        </p:nvSpPr>
        <p:spPr>
          <a:xfrm>
            <a:off x="7896451" y="1431846"/>
            <a:ext cx="1073889" cy="956930"/>
          </a:xfrm>
          <a:prstGeom prst="homePlate">
            <a:avLst>
              <a:gd name="adj" fmla="val 25556"/>
            </a:avLst>
          </a:prstGeom>
          <a:solidFill>
            <a:schemeClr val="accent6">
              <a:lumMod val="20000"/>
              <a:lumOff val="80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補助金額</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確定</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13" name="矢印: 五方向 12">
            <a:extLst>
              <a:ext uri="{FF2B5EF4-FFF2-40B4-BE49-F238E27FC236}">
                <a16:creationId xmlns:a16="http://schemas.microsoft.com/office/drawing/2014/main" id="{6026B5F8-E3C0-C668-C0AA-C74DA6FAB3BE}"/>
              </a:ext>
            </a:extLst>
          </p:cNvPr>
          <p:cNvSpPr/>
          <p:nvPr/>
        </p:nvSpPr>
        <p:spPr>
          <a:xfrm>
            <a:off x="9080212" y="1446019"/>
            <a:ext cx="1073889" cy="956930"/>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③補助金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請求</a:t>
            </a: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14" name="矢印: 五方向 13">
            <a:extLst>
              <a:ext uri="{FF2B5EF4-FFF2-40B4-BE49-F238E27FC236}">
                <a16:creationId xmlns:a16="http://schemas.microsoft.com/office/drawing/2014/main" id="{A353A244-051F-0E3B-42E7-9983D9DC1F28}"/>
              </a:ext>
            </a:extLst>
          </p:cNvPr>
          <p:cNvSpPr/>
          <p:nvPr/>
        </p:nvSpPr>
        <p:spPr>
          <a:xfrm>
            <a:off x="10239169" y="1446019"/>
            <a:ext cx="1073889" cy="956930"/>
          </a:xfrm>
          <a:prstGeom prst="homePlate">
            <a:avLst>
              <a:gd name="adj" fmla="val 25556"/>
            </a:avLst>
          </a:prstGeom>
          <a:solidFill>
            <a:schemeClr val="accent6">
              <a:lumMod val="20000"/>
              <a:lumOff val="80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600" dirty="0">
                <a:solidFill>
                  <a:schemeClr val="tx1"/>
                </a:solidFill>
                <a:latin typeface="ＭＳ ゴシック" panose="020B0609070205080204" pitchFamily="49" charset="-128"/>
                <a:ea typeface="ＭＳ ゴシック" panose="020B0609070205080204" pitchFamily="49" charset="-128"/>
              </a:rPr>
              <a:t>補助金</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a:p>
            <a:pPr algn="ctr"/>
            <a:r>
              <a:rPr lang="ja-JP" altLang="en-US" sz="1600" dirty="0">
                <a:solidFill>
                  <a:schemeClr val="tx1"/>
                </a:solidFill>
                <a:latin typeface="ＭＳ ゴシック" panose="020B0609070205080204" pitchFamily="49" charset="-128"/>
                <a:ea typeface="ＭＳ ゴシック" panose="020B0609070205080204" pitchFamily="49" charset="-128"/>
              </a:rPr>
              <a:t>支払</a:t>
            </a:r>
            <a:endParaRPr kumimoji="1" lang="en-US" altLang="ja-JP" sz="1600" dirty="0">
              <a:solidFill>
                <a:schemeClr val="tx1"/>
              </a:solidFill>
              <a:latin typeface="ＭＳ ゴシック" panose="020B0609070205080204" pitchFamily="49" charset="-128"/>
              <a:ea typeface="ＭＳ ゴシック" panose="020B0609070205080204" pitchFamily="49" charset="-128"/>
            </a:endParaRPr>
          </a:p>
        </p:txBody>
      </p:sp>
      <p:cxnSp>
        <p:nvCxnSpPr>
          <p:cNvPr id="19" name="直線矢印コネクタ 18">
            <a:extLst>
              <a:ext uri="{FF2B5EF4-FFF2-40B4-BE49-F238E27FC236}">
                <a16:creationId xmlns:a16="http://schemas.microsoft.com/office/drawing/2014/main" id="{BF181B54-159E-1320-1204-A807E7EB6A32}"/>
              </a:ext>
            </a:extLst>
          </p:cNvPr>
          <p:cNvCxnSpPr/>
          <p:nvPr/>
        </p:nvCxnSpPr>
        <p:spPr>
          <a:xfrm>
            <a:off x="797442" y="1137684"/>
            <a:ext cx="3455581" cy="0"/>
          </a:xfrm>
          <a:prstGeom prst="straightConnector1">
            <a:avLst/>
          </a:prstGeom>
          <a:ln w="63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DE57DD1E-7FDB-95D7-0600-F6727879BFCD}"/>
              </a:ext>
            </a:extLst>
          </p:cNvPr>
          <p:cNvSpPr txBox="1"/>
          <p:nvPr/>
        </p:nvSpPr>
        <p:spPr>
          <a:xfrm>
            <a:off x="1403496" y="967560"/>
            <a:ext cx="2236510" cy="338554"/>
          </a:xfrm>
          <a:prstGeom prst="rect">
            <a:avLst/>
          </a:prstGeom>
          <a:solidFill>
            <a:schemeClr val="bg1"/>
          </a:solidFill>
          <a:ln w="6350">
            <a:solidFill>
              <a:schemeClr val="tx1"/>
            </a:solidFill>
          </a:ln>
        </p:spPr>
        <p:txBody>
          <a:bodyPr wrap="none" rtlCol="0">
            <a:spAutoFit/>
          </a:bodyPr>
          <a:lstStyle/>
          <a:p>
            <a:r>
              <a:rPr kumimoji="1" lang="ja-JP" altLang="en-US" sz="1600" dirty="0">
                <a:latin typeface="ＭＳ ゴシック" panose="020B0609070205080204" pitchFamily="49" charset="-128"/>
                <a:ea typeface="ＭＳ ゴシック" panose="020B0609070205080204" pitchFamily="49" charset="-128"/>
              </a:rPr>
              <a:t>金融機関の審査手続き</a:t>
            </a:r>
          </a:p>
        </p:txBody>
      </p:sp>
      <p:cxnSp>
        <p:nvCxnSpPr>
          <p:cNvPr id="20" name="直線矢印コネクタ 19">
            <a:extLst>
              <a:ext uri="{FF2B5EF4-FFF2-40B4-BE49-F238E27FC236}">
                <a16:creationId xmlns:a16="http://schemas.microsoft.com/office/drawing/2014/main" id="{88286C5E-FE38-10C6-3354-1C0A56ED277C}"/>
              </a:ext>
            </a:extLst>
          </p:cNvPr>
          <p:cNvCxnSpPr>
            <a:cxnSpLocks/>
          </p:cNvCxnSpPr>
          <p:nvPr/>
        </p:nvCxnSpPr>
        <p:spPr>
          <a:xfrm>
            <a:off x="4416060" y="1141224"/>
            <a:ext cx="6896982" cy="0"/>
          </a:xfrm>
          <a:prstGeom prst="straightConnector1">
            <a:avLst/>
          </a:prstGeom>
          <a:ln w="63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3E78A3D8-E249-DD0C-CAAD-732CA3A07DBA}"/>
              </a:ext>
            </a:extLst>
          </p:cNvPr>
          <p:cNvSpPr txBox="1"/>
          <p:nvPr/>
        </p:nvSpPr>
        <p:spPr>
          <a:xfrm>
            <a:off x="6946619" y="981731"/>
            <a:ext cx="1826141" cy="338554"/>
          </a:xfrm>
          <a:prstGeom prst="rect">
            <a:avLst/>
          </a:prstGeom>
          <a:solidFill>
            <a:schemeClr val="bg1"/>
          </a:solidFill>
          <a:ln w="6350">
            <a:solidFill>
              <a:schemeClr val="tx1"/>
            </a:solidFill>
          </a:ln>
        </p:spPr>
        <p:txBody>
          <a:bodyPr wrap="none" rtlCol="0">
            <a:spAutoFit/>
          </a:bodyPr>
          <a:lstStyle/>
          <a:p>
            <a:r>
              <a:rPr kumimoji="1" lang="ja-JP" altLang="en-US" sz="1600" dirty="0">
                <a:latin typeface="ＭＳ ゴシック" panose="020B0609070205080204" pitchFamily="49" charset="-128"/>
                <a:ea typeface="ＭＳ ゴシック" panose="020B0609070205080204" pitchFamily="49" charset="-128"/>
              </a:rPr>
              <a:t>補助金申請手続き</a:t>
            </a:r>
          </a:p>
        </p:txBody>
      </p:sp>
      <p:sp>
        <p:nvSpPr>
          <p:cNvPr id="22" name="矢印: 五方向 21">
            <a:extLst>
              <a:ext uri="{FF2B5EF4-FFF2-40B4-BE49-F238E27FC236}">
                <a16:creationId xmlns:a16="http://schemas.microsoft.com/office/drawing/2014/main" id="{49FF8F0A-C9E0-D82B-8CF8-314CA088A684}"/>
              </a:ext>
            </a:extLst>
          </p:cNvPr>
          <p:cNvSpPr/>
          <p:nvPr/>
        </p:nvSpPr>
        <p:spPr>
          <a:xfrm>
            <a:off x="850604" y="2626242"/>
            <a:ext cx="304804" cy="304796"/>
          </a:xfrm>
          <a:prstGeom prst="homePlate">
            <a:avLst>
              <a:gd name="adj" fmla="val 25556"/>
            </a:avLst>
          </a:prstGeom>
          <a:solidFill>
            <a:schemeClr val="bg1">
              <a:lumMod val="95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23" name="テキスト ボックス 22">
            <a:extLst>
              <a:ext uri="{FF2B5EF4-FFF2-40B4-BE49-F238E27FC236}">
                <a16:creationId xmlns:a16="http://schemas.microsoft.com/office/drawing/2014/main" id="{43722BA0-A3CC-E80C-4F8A-64A6C8115F86}"/>
              </a:ext>
            </a:extLst>
          </p:cNvPr>
          <p:cNvSpPr txBox="1"/>
          <p:nvPr/>
        </p:nvSpPr>
        <p:spPr>
          <a:xfrm>
            <a:off x="1183747" y="2629785"/>
            <a:ext cx="4224233" cy="307777"/>
          </a:xfrm>
          <a:prstGeom prst="rect">
            <a:avLst/>
          </a:prstGeom>
          <a:noFill/>
          <a:ln w="6350">
            <a:noFill/>
          </a:ln>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･･･事業者の皆様（金融機関審査を含む）の手続き</a:t>
            </a:r>
          </a:p>
        </p:txBody>
      </p:sp>
      <p:sp>
        <p:nvSpPr>
          <p:cNvPr id="24" name="矢印: 五方向 23">
            <a:extLst>
              <a:ext uri="{FF2B5EF4-FFF2-40B4-BE49-F238E27FC236}">
                <a16:creationId xmlns:a16="http://schemas.microsoft.com/office/drawing/2014/main" id="{898EC517-7F49-3487-A78B-B182B6CB6DBA}"/>
              </a:ext>
            </a:extLst>
          </p:cNvPr>
          <p:cNvSpPr/>
          <p:nvPr/>
        </p:nvSpPr>
        <p:spPr>
          <a:xfrm>
            <a:off x="5904625" y="2629784"/>
            <a:ext cx="304804" cy="304796"/>
          </a:xfrm>
          <a:prstGeom prst="homePlate">
            <a:avLst>
              <a:gd name="adj" fmla="val 25556"/>
            </a:avLst>
          </a:prstGeom>
          <a:solidFill>
            <a:schemeClr val="accent6">
              <a:lumMod val="20000"/>
              <a:lumOff val="80000"/>
            </a:schemeClr>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600" dirty="0">
              <a:solidFill>
                <a:schemeClr val="tx1"/>
              </a:solidFill>
              <a:latin typeface="ＭＳ ゴシック" panose="020B0609070205080204" pitchFamily="49" charset="-128"/>
              <a:ea typeface="ＭＳ ゴシック" panose="020B0609070205080204" pitchFamily="49" charset="-128"/>
            </a:endParaRPr>
          </a:p>
        </p:txBody>
      </p:sp>
      <p:sp>
        <p:nvSpPr>
          <p:cNvPr id="25" name="テキスト ボックス 24">
            <a:extLst>
              <a:ext uri="{FF2B5EF4-FFF2-40B4-BE49-F238E27FC236}">
                <a16:creationId xmlns:a16="http://schemas.microsoft.com/office/drawing/2014/main" id="{3B1E5088-0D49-A012-08B4-F77C1FFEE2FD}"/>
              </a:ext>
            </a:extLst>
          </p:cNvPr>
          <p:cNvSpPr txBox="1"/>
          <p:nvPr/>
        </p:nvSpPr>
        <p:spPr>
          <a:xfrm>
            <a:off x="6237768" y="2633327"/>
            <a:ext cx="1351652" cy="307777"/>
          </a:xfrm>
          <a:prstGeom prst="rect">
            <a:avLst/>
          </a:prstGeom>
          <a:noFill/>
          <a:ln w="6350">
            <a:noFill/>
          </a:ln>
        </p:spPr>
        <p:txBody>
          <a:bodyPr wrap="none" rtlCol="0">
            <a:spAutoFit/>
          </a:bodyPr>
          <a:lstStyle/>
          <a:p>
            <a:r>
              <a:rPr kumimoji="1" lang="ja-JP" altLang="en-US" sz="1400" dirty="0">
                <a:latin typeface="ＭＳ ゴシック" panose="020B0609070205080204" pitchFamily="49" charset="-128"/>
                <a:ea typeface="ＭＳ ゴシック" panose="020B0609070205080204" pitchFamily="49" charset="-128"/>
              </a:rPr>
              <a:t>･･･都の手続き</a:t>
            </a:r>
          </a:p>
        </p:txBody>
      </p:sp>
    </p:spTree>
    <p:extLst>
      <p:ext uri="{BB962C8B-B14F-4D97-AF65-F5344CB8AC3E}">
        <p14:creationId xmlns:p14="http://schemas.microsoft.com/office/powerpoint/2010/main" val="22354644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2178</TotalTime>
  <Words>2203</Words>
  <Application>Microsoft Office PowerPoint</Application>
  <PresentationFormat>ワイド画面</PresentationFormat>
  <Paragraphs>211</Paragraphs>
  <Slides>12</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9" baseType="lpstr">
      <vt:lpstr>ＭＳ ゴシック</vt:lpstr>
      <vt:lpstr>ＭＳ 明朝</vt:lpstr>
      <vt:lpstr>游ゴシック</vt:lpstr>
      <vt:lpstr>游ゴシック Light</vt:lpstr>
      <vt:lpstr>Arial</vt:lpstr>
      <vt:lpstr>Office テーマ</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私募債（政策課題対応）《補助金に関するご案内》</dc:title>
  <cp:lastModifiedBy>永井　智</cp:lastModifiedBy>
  <cp:revision>166</cp:revision>
  <cp:lastPrinted>2026-03-11T06:49:37Z</cp:lastPrinted>
  <dcterms:created xsi:type="dcterms:W3CDTF">2023-03-30T09:56:11Z</dcterms:created>
  <dcterms:modified xsi:type="dcterms:W3CDTF">2026-03-27T04:22:38Z</dcterms:modified>
</cp:coreProperties>
</file>