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8" r:id="rId1"/>
  </p:sldMasterIdLst>
  <p:notesMasterIdLst>
    <p:notesMasterId r:id="rId14"/>
  </p:notesMasterIdLst>
  <p:handoutMasterIdLst>
    <p:handoutMasterId r:id="rId15"/>
  </p:handoutMasterIdLst>
  <p:sldIdLst>
    <p:sldId id="256" r:id="rId2"/>
    <p:sldId id="285" r:id="rId3"/>
    <p:sldId id="258" r:id="rId4"/>
    <p:sldId id="259" r:id="rId5"/>
    <p:sldId id="261" r:id="rId6"/>
    <p:sldId id="262" r:id="rId7"/>
    <p:sldId id="263" r:id="rId8"/>
    <p:sldId id="260" r:id="rId9"/>
    <p:sldId id="264" r:id="rId10"/>
    <p:sldId id="282" r:id="rId11"/>
    <p:sldId id="283" r:id="rId12"/>
    <p:sldId id="284" r:id="rId13"/>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72" userDrawn="1">
          <p15:clr>
            <a:srgbClr val="A4A3A4"/>
          </p15:clr>
        </p15:guide>
        <p15:guide id="2" pos="3840" userDrawn="1">
          <p15:clr>
            <a:srgbClr val="A4A3A4"/>
          </p15:clr>
        </p15:guide>
        <p15:guide id="3" pos="2230" userDrawn="1">
          <p15:clr>
            <a:srgbClr val="A4A3A4"/>
          </p15:clr>
        </p15:guide>
        <p15:guide id="4" orient="horz" pos="3702" userDrawn="1">
          <p15:clr>
            <a:srgbClr val="A4A3A4"/>
          </p15:clr>
        </p15:guide>
        <p15:guide id="5" pos="34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EF7F73-1FE6-B9CD-4534-DCB6D7E9B5E5}" name="平田　連太郎" initials="連平" userId="S::T0548382@taims.metro.tokyo.jp::732bc921-85a0-4464-b2ec-23c8e84ac70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中川　健太朗" initials="中川　健太朗" lastIdx="1" clrIdx="0">
    <p:extLst>
      <p:ext uri="{19B8F6BF-5375-455C-9EA6-DF929625EA0E}">
        <p15:presenceInfo xmlns:p15="http://schemas.microsoft.com/office/powerpoint/2012/main" userId="S-1-5-21-2584162954-2024034027-3327744939-305227" providerId="AD"/>
      </p:ext>
    </p:extLst>
  </p:cmAuthor>
  <p:cmAuthor id="2" name="東京都" initials="T" lastIdx="3" clrIdx="1">
    <p:extLst>
      <p:ext uri="{19B8F6BF-5375-455C-9EA6-DF929625EA0E}">
        <p15:presenceInfo xmlns:p15="http://schemas.microsoft.com/office/powerpoint/2012/main" userId="東京都"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99"/>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19" autoAdjust="0"/>
    <p:restoredTop sz="94660"/>
  </p:normalViewPr>
  <p:slideViewPr>
    <p:cSldViewPr snapToGrid="0">
      <p:cViewPr varScale="1">
        <p:scale>
          <a:sx n="99" d="100"/>
          <a:sy n="99" d="100"/>
        </p:scale>
        <p:origin x="648" y="306"/>
      </p:cViewPr>
      <p:guideLst>
        <p:guide orient="horz" pos="572"/>
        <p:guide pos="3840"/>
        <p:guide pos="2230"/>
        <p:guide orient="horz" pos="3702"/>
        <p:guide pos="347"/>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292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9" y="0"/>
            <a:ext cx="2949787" cy="498693"/>
          </a:xfrm>
          <a:prstGeom prst="rect">
            <a:avLst/>
          </a:prstGeom>
        </p:spPr>
        <p:txBody>
          <a:bodyPr vert="horz" lIns="91440" tIns="45720" rIns="91440" bIns="45720" rtlCol="0"/>
          <a:lstStyle>
            <a:lvl1pPr algn="r">
              <a:defRPr sz="1200"/>
            </a:lvl1pPr>
          </a:lstStyle>
          <a:p>
            <a:fld id="{0327B873-E3C2-4ACB-8CBD-24DF90BD73DC}" type="datetimeFigureOut">
              <a:rPr kumimoji="1" lang="ja-JP" altLang="en-US" smtClean="0"/>
              <a:t>2026/3/27</a:t>
            </a:fld>
            <a:endParaRPr kumimoji="1" lang="ja-JP" altLang="en-US"/>
          </a:p>
        </p:txBody>
      </p:sp>
      <p:sp>
        <p:nvSpPr>
          <p:cNvPr id="4" name="フッター プレースホルダー 3"/>
          <p:cNvSpPr>
            <a:spLocks noGrp="1"/>
          </p:cNvSpPr>
          <p:nvPr>
            <p:ph type="ftr" sz="quarter" idx="2"/>
          </p:nvPr>
        </p:nvSpPr>
        <p:spPr>
          <a:xfrm>
            <a:off x="1" y="9440648"/>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9" y="9440648"/>
            <a:ext cx="2949787" cy="498692"/>
          </a:xfrm>
          <a:prstGeom prst="rect">
            <a:avLst/>
          </a:prstGeom>
        </p:spPr>
        <p:txBody>
          <a:bodyPr vert="horz" lIns="91440" tIns="45720" rIns="91440" bIns="45720" rtlCol="0" anchor="b"/>
          <a:lstStyle>
            <a:lvl1pPr algn="r">
              <a:defRPr sz="1200"/>
            </a:lvl1pPr>
          </a:lstStyle>
          <a:p>
            <a:fld id="{1E6FA5BF-BB31-4B0B-88B5-274EA4811242}" type="slidenum">
              <a:rPr kumimoji="1" lang="ja-JP" altLang="en-US" smtClean="0"/>
              <a:t>‹#›</a:t>
            </a:fld>
            <a:endParaRPr kumimoji="1" lang="ja-JP" altLang="en-US"/>
          </a:p>
        </p:txBody>
      </p:sp>
    </p:spTree>
    <p:extLst>
      <p:ext uri="{BB962C8B-B14F-4D97-AF65-F5344CB8AC3E}">
        <p14:creationId xmlns:p14="http://schemas.microsoft.com/office/powerpoint/2010/main" val="370602357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0"/>
            <a:ext cx="2949787" cy="498693"/>
          </a:xfrm>
          <a:prstGeom prst="rect">
            <a:avLst/>
          </a:prstGeom>
        </p:spPr>
        <p:txBody>
          <a:bodyPr vert="horz" lIns="91440" tIns="45720" rIns="91440" bIns="45720" rtlCol="0"/>
          <a:lstStyle>
            <a:lvl1pPr algn="r">
              <a:defRPr sz="1200"/>
            </a:lvl1pPr>
          </a:lstStyle>
          <a:p>
            <a:fld id="{21B4D280-E99D-47F1-AC1D-2F5025A05549}" type="datetimeFigureOut">
              <a:rPr kumimoji="1" lang="ja-JP" altLang="en-US" smtClean="0"/>
              <a:t>2026/3/27</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648"/>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8"/>
            <a:ext cx="2949787" cy="498692"/>
          </a:xfrm>
          <a:prstGeom prst="rect">
            <a:avLst/>
          </a:prstGeom>
        </p:spPr>
        <p:txBody>
          <a:bodyPr vert="horz" lIns="91440" tIns="45720" rIns="91440" bIns="45720" rtlCol="0" anchor="b"/>
          <a:lstStyle>
            <a:lvl1pPr algn="r">
              <a:defRPr sz="1200"/>
            </a:lvl1pPr>
          </a:lstStyle>
          <a:p>
            <a:fld id="{19695A34-D2DF-4204-B0B8-4E2CA7D4BFB6}" type="slidenum">
              <a:rPr kumimoji="1" lang="ja-JP" altLang="en-US" smtClean="0"/>
              <a:t>‹#›</a:t>
            </a:fld>
            <a:endParaRPr kumimoji="1" lang="ja-JP" altLang="en-US"/>
          </a:p>
        </p:txBody>
      </p:sp>
    </p:spTree>
    <p:extLst>
      <p:ext uri="{BB962C8B-B14F-4D97-AF65-F5344CB8AC3E}">
        <p14:creationId xmlns:p14="http://schemas.microsoft.com/office/powerpoint/2010/main" val="390615824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D0F27E10-C9CA-44F9-ADCA-16D0ED59468E}" type="datetime1">
              <a:rPr kumimoji="1" lang="ja-JP" altLang="en-US" smtClean="0"/>
              <a:t>2026/3/27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53F00A-B8CA-47B2-8DE4-5636BCD83088}" type="slidenum">
              <a:rPr kumimoji="1" lang="ja-JP" altLang="en-US" smtClean="0"/>
              <a:t>‹#›</a:t>
            </a:fld>
            <a:endParaRPr kumimoji="1" lang="ja-JP" altLang="en-US"/>
          </a:p>
        </p:txBody>
      </p:sp>
    </p:spTree>
    <p:extLst>
      <p:ext uri="{BB962C8B-B14F-4D97-AF65-F5344CB8AC3E}">
        <p14:creationId xmlns:p14="http://schemas.microsoft.com/office/powerpoint/2010/main" val="378729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2071800-0B9D-4C46-BD69-A4CA8988FFA7}" type="datetime1">
              <a:rPr kumimoji="1" lang="ja-JP" altLang="en-US" smtClean="0"/>
              <a:t>2026/3/27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53F00A-B8CA-47B2-8DE4-5636BCD83088}" type="slidenum">
              <a:rPr kumimoji="1" lang="ja-JP" altLang="en-US" smtClean="0"/>
              <a:t>‹#›</a:t>
            </a:fld>
            <a:endParaRPr kumimoji="1" lang="ja-JP" altLang="en-US"/>
          </a:p>
        </p:txBody>
      </p:sp>
    </p:spTree>
    <p:extLst>
      <p:ext uri="{BB962C8B-B14F-4D97-AF65-F5344CB8AC3E}">
        <p14:creationId xmlns:p14="http://schemas.microsoft.com/office/powerpoint/2010/main" val="262124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BFB9388-ACA6-4F5B-8D14-38502873125E}" type="datetime1">
              <a:rPr kumimoji="1" lang="ja-JP" altLang="en-US" smtClean="0"/>
              <a:t>2026/3/27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53F00A-B8CA-47B2-8DE4-5636BCD83088}" type="slidenum">
              <a:rPr kumimoji="1" lang="ja-JP" altLang="en-US" smtClean="0"/>
              <a:t>‹#›</a:t>
            </a:fld>
            <a:endParaRPr kumimoji="1" lang="ja-JP" altLang="en-US"/>
          </a:p>
        </p:txBody>
      </p:sp>
    </p:spTree>
    <p:extLst>
      <p:ext uri="{BB962C8B-B14F-4D97-AF65-F5344CB8AC3E}">
        <p14:creationId xmlns:p14="http://schemas.microsoft.com/office/powerpoint/2010/main" val="3011968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8EE32-CF66-4CD4-976A-57B30F6110CC}" type="datetime1">
              <a:rPr kumimoji="1" lang="ja-JP" altLang="en-US" smtClean="0"/>
              <a:t>2026/3/27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53F00A-B8CA-47B2-8DE4-5636BCD83088}" type="slidenum">
              <a:rPr kumimoji="1" lang="ja-JP" altLang="en-US" smtClean="0"/>
              <a:t>‹#›</a:t>
            </a:fld>
            <a:endParaRPr kumimoji="1" lang="ja-JP" altLang="en-US"/>
          </a:p>
        </p:txBody>
      </p:sp>
    </p:spTree>
    <p:extLst>
      <p:ext uri="{BB962C8B-B14F-4D97-AF65-F5344CB8AC3E}">
        <p14:creationId xmlns:p14="http://schemas.microsoft.com/office/powerpoint/2010/main" val="3139286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3188C716-04C6-46F2-B350-2C974BA07A4A}" type="datetime1">
              <a:rPr kumimoji="1" lang="ja-JP" altLang="en-US" smtClean="0"/>
              <a:t>2026/3/27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53F00A-B8CA-47B2-8DE4-5636BCD83088}" type="slidenum">
              <a:rPr kumimoji="1" lang="ja-JP" altLang="en-US" smtClean="0"/>
              <a:t>‹#›</a:t>
            </a:fld>
            <a:endParaRPr kumimoji="1" lang="ja-JP" altLang="en-US"/>
          </a:p>
        </p:txBody>
      </p:sp>
    </p:spTree>
    <p:extLst>
      <p:ext uri="{BB962C8B-B14F-4D97-AF65-F5344CB8AC3E}">
        <p14:creationId xmlns:p14="http://schemas.microsoft.com/office/powerpoint/2010/main" val="3148719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7AC6680-45D0-49F5-A795-8229AA5B53B7}" type="datetime1">
              <a:rPr kumimoji="1" lang="ja-JP" altLang="en-US" smtClean="0"/>
              <a:t>2026/3/27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D53F00A-B8CA-47B2-8DE4-5636BCD83088}" type="slidenum">
              <a:rPr kumimoji="1" lang="ja-JP" altLang="en-US" smtClean="0"/>
              <a:t>‹#›</a:t>
            </a:fld>
            <a:endParaRPr kumimoji="1" lang="ja-JP" altLang="en-US"/>
          </a:p>
        </p:txBody>
      </p:sp>
    </p:spTree>
    <p:extLst>
      <p:ext uri="{BB962C8B-B14F-4D97-AF65-F5344CB8AC3E}">
        <p14:creationId xmlns:p14="http://schemas.microsoft.com/office/powerpoint/2010/main" val="1991146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7FB7B6F-4B72-4CFD-9828-ACF760E1BEEE}" type="datetime1">
              <a:rPr kumimoji="1" lang="ja-JP" altLang="en-US" smtClean="0"/>
              <a:t>2026/3/27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D53F00A-B8CA-47B2-8DE4-5636BCD83088}" type="slidenum">
              <a:rPr kumimoji="1" lang="ja-JP" altLang="en-US" smtClean="0"/>
              <a:t>‹#›</a:t>
            </a:fld>
            <a:endParaRPr kumimoji="1" lang="ja-JP" altLang="en-US"/>
          </a:p>
        </p:txBody>
      </p:sp>
    </p:spTree>
    <p:extLst>
      <p:ext uri="{BB962C8B-B14F-4D97-AF65-F5344CB8AC3E}">
        <p14:creationId xmlns:p14="http://schemas.microsoft.com/office/powerpoint/2010/main" val="2968821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B812570-37E7-47E9-8ED6-F9B4F80C0B41}" type="datetime1">
              <a:rPr kumimoji="1" lang="ja-JP" altLang="en-US" smtClean="0"/>
              <a:t>2026/3/27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D53F00A-B8CA-47B2-8DE4-5636BCD83088}" type="slidenum">
              <a:rPr kumimoji="1" lang="ja-JP" altLang="en-US" smtClean="0"/>
              <a:t>‹#›</a:t>
            </a:fld>
            <a:endParaRPr kumimoji="1" lang="ja-JP" altLang="en-US"/>
          </a:p>
        </p:txBody>
      </p:sp>
    </p:spTree>
    <p:extLst>
      <p:ext uri="{BB962C8B-B14F-4D97-AF65-F5344CB8AC3E}">
        <p14:creationId xmlns:p14="http://schemas.microsoft.com/office/powerpoint/2010/main" val="4096536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5525E7E7-F5AE-4EF4-86EC-B610EA9CB021}" type="datetime1">
              <a:rPr kumimoji="1" lang="ja-JP" altLang="en-US" smtClean="0"/>
              <a:t>2026/3/27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D53F00A-B8CA-47B2-8DE4-5636BCD83088}" type="slidenum">
              <a:rPr kumimoji="1" lang="ja-JP" altLang="en-US" smtClean="0"/>
              <a:t>‹#›</a:t>
            </a:fld>
            <a:endParaRPr kumimoji="1" lang="ja-JP" altLang="en-US"/>
          </a:p>
        </p:txBody>
      </p:sp>
    </p:spTree>
    <p:extLst>
      <p:ext uri="{BB962C8B-B14F-4D97-AF65-F5344CB8AC3E}">
        <p14:creationId xmlns:p14="http://schemas.microsoft.com/office/powerpoint/2010/main" val="3004081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DD50D13-9B0A-4C25-B1B2-5EE4FC8FEBF5}" type="datetime1">
              <a:rPr kumimoji="1" lang="ja-JP" altLang="en-US" smtClean="0"/>
              <a:t>2026/3/27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D53F00A-B8CA-47B2-8DE4-5636BCD83088}" type="slidenum">
              <a:rPr kumimoji="1" lang="ja-JP" altLang="en-US" smtClean="0"/>
              <a:t>‹#›</a:t>
            </a:fld>
            <a:endParaRPr kumimoji="1" lang="ja-JP" altLang="en-US"/>
          </a:p>
        </p:txBody>
      </p:sp>
    </p:spTree>
    <p:extLst>
      <p:ext uri="{BB962C8B-B14F-4D97-AF65-F5344CB8AC3E}">
        <p14:creationId xmlns:p14="http://schemas.microsoft.com/office/powerpoint/2010/main" val="1060461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4357BB8-258F-49FC-A632-37C96BC4BAF3}" type="datetime1">
              <a:rPr kumimoji="1" lang="ja-JP" altLang="en-US" smtClean="0"/>
              <a:t>2026/3/27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D53F00A-B8CA-47B2-8DE4-5636BCD83088}" type="slidenum">
              <a:rPr kumimoji="1" lang="ja-JP" altLang="en-US" smtClean="0"/>
              <a:t>‹#›</a:t>
            </a:fld>
            <a:endParaRPr kumimoji="1" lang="ja-JP" altLang="en-US"/>
          </a:p>
        </p:txBody>
      </p:sp>
    </p:spTree>
    <p:extLst>
      <p:ext uri="{BB962C8B-B14F-4D97-AF65-F5344CB8AC3E}">
        <p14:creationId xmlns:p14="http://schemas.microsoft.com/office/powerpoint/2010/main" val="3516910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11266F-D0B1-4D15-A990-2DAB9581520D}" type="datetime1">
              <a:rPr kumimoji="1" lang="ja-JP" altLang="en-US" smtClean="0"/>
              <a:t>2026/3/27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53F00A-B8CA-47B2-8DE4-5636BCD83088}" type="slidenum">
              <a:rPr kumimoji="1" lang="ja-JP" altLang="en-US" smtClean="0"/>
              <a:t>‹#›</a:t>
            </a:fld>
            <a:endParaRPr kumimoji="1" lang="ja-JP" altLang="en-US"/>
          </a:p>
        </p:txBody>
      </p:sp>
    </p:spTree>
    <p:extLst>
      <p:ext uri="{BB962C8B-B14F-4D97-AF65-F5344CB8AC3E}">
        <p14:creationId xmlns:p14="http://schemas.microsoft.com/office/powerpoint/2010/main" val="2460748049"/>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sangyo-rodo.my-admin.metro.tokyo.lg.jp/chushou/kinyu/shibosai/joseikatsuyaku"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sangyo-rodo.metro.tokyo.lg.jp/chushou/kinyu/shibosai/"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2.tmp"/><Relationship Id="rId1" Type="http://schemas.openxmlformats.org/officeDocument/2006/relationships/slideLayout" Target="../slideLayouts/slideLayout2.xml"/><Relationship Id="rId4" Type="http://schemas.openxmlformats.org/officeDocument/2006/relationships/image" Target="../media/image4.tmp"/></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サブタイトル 8"/>
          <p:cNvSpPr>
            <a:spLocks noGrp="1"/>
          </p:cNvSpPr>
          <p:nvPr>
            <p:ph type="subTitle" idx="1"/>
          </p:nvPr>
        </p:nvSpPr>
        <p:spPr>
          <a:xfrm>
            <a:off x="4649001" y="4844662"/>
            <a:ext cx="2938125" cy="350865"/>
          </a:xfrm>
        </p:spPr>
        <p:txBody>
          <a:bodyPr wrap="square" anchor="ctr" anchorCtr="0">
            <a:spAutoFit/>
          </a:bodyPr>
          <a:lstStyle/>
          <a:p>
            <a:pPr>
              <a:lnSpc>
                <a:spcPct val="70000"/>
              </a:lnSpc>
            </a:pPr>
            <a:r>
              <a:rPr lang="ja-JP" altLang="en-US" dirty="0">
                <a:latin typeface="ＭＳ ゴシック" panose="020B0609070205080204" pitchFamily="49" charset="-128"/>
                <a:ea typeface="ＭＳ ゴシック" panose="020B0609070205080204" pitchFamily="49" charset="-128"/>
              </a:rPr>
              <a:t>令和８年４月１日</a:t>
            </a:r>
            <a:endParaRPr lang="en-US" altLang="ja-JP" dirty="0">
              <a:latin typeface="ＭＳ ゴシック" panose="020B0609070205080204" pitchFamily="49" charset="-128"/>
              <a:ea typeface="ＭＳ ゴシック" panose="020B0609070205080204" pitchFamily="49" charset="-128"/>
            </a:endParaRPr>
          </a:p>
        </p:txBody>
      </p:sp>
      <p:grpSp>
        <p:nvGrpSpPr>
          <p:cNvPr id="5" name="グループ化 4">
            <a:extLst>
              <a:ext uri="{FF2B5EF4-FFF2-40B4-BE49-F238E27FC236}">
                <a16:creationId xmlns:a16="http://schemas.microsoft.com/office/drawing/2014/main" id="{576BB39C-1408-5752-B954-133023DA6AA4}"/>
              </a:ext>
            </a:extLst>
          </p:cNvPr>
          <p:cNvGrpSpPr/>
          <p:nvPr/>
        </p:nvGrpSpPr>
        <p:grpSpPr>
          <a:xfrm>
            <a:off x="5120638" y="5322774"/>
            <a:ext cx="1982802" cy="760392"/>
            <a:chOff x="915445" y="3360565"/>
            <a:chExt cx="3642676" cy="1346189"/>
          </a:xfrm>
        </p:grpSpPr>
        <p:pic>
          <p:nvPicPr>
            <p:cNvPr id="3" name="図 2" descr="挿絵 が含まれている画像&#10;&#10;AI 生成コンテンツは誤りを含む可能性があります。">
              <a:extLst>
                <a:ext uri="{FF2B5EF4-FFF2-40B4-BE49-F238E27FC236}">
                  <a16:creationId xmlns:a16="http://schemas.microsoft.com/office/drawing/2014/main" id="{9472D436-D289-8132-85FB-7A6AE2CFC1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5445" y="3360565"/>
              <a:ext cx="3642676" cy="1272650"/>
            </a:xfrm>
            <a:prstGeom prst="rect">
              <a:avLst/>
            </a:prstGeom>
          </p:spPr>
        </p:pic>
        <p:sp>
          <p:nvSpPr>
            <p:cNvPr id="4" name="正方形/長方形 3">
              <a:extLst>
                <a:ext uri="{FF2B5EF4-FFF2-40B4-BE49-F238E27FC236}">
                  <a16:creationId xmlns:a16="http://schemas.microsoft.com/office/drawing/2014/main" id="{15012989-A5C4-2BAE-15AA-F8E5410CD736}"/>
                </a:ext>
              </a:extLst>
            </p:cNvPr>
            <p:cNvSpPr/>
            <p:nvPr/>
          </p:nvSpPr>
          <p:spPr>
            <a:xfrm>
              <a:off x="2030931" y="4437246"/>
              <a:ext cx="1376412" cy="2695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 name="テキスト ボックス 5">
            <a:extLst>
              <a:ext uri="{FF2B5EF4-FFF2-40B4-BE49-F238E27FC236}">
                <a16:creationId xmlns:a16="http://schemas.microsoft.com/office/drawing/2014/main" id="{A8DABB1E-E131-19AD-150E-75560C629C0A}"/>
              </a:ext>
            </a:extLst>
          </p:cNvPr>
          <p:cNvSpPr txBox="1"/>
          <p:nvPr/>
        </p:nvSpPr>
        <p:spPr>
          <a:xfrm>
            <a:off x="2464065" y="2136804"/>
            <a:ext cx="7247821" cy="2011682"/>
          </a:xfrm>
          <a:prstGeom prst="rect">
            <a:avLst/>
          </a:prstGeom>
          <a:solidFill>
            <a:schemeClr val="accent2">
              <a:lumMod val="20000"/>
              <a:lumOff val="80000"/>
            </a:schemeClr>
          </a:solidFill>
          <a:ln w="101600" cmpd="tri">
            <a:solidFill>
              <a:schemeClr val="accent2"/>
            </a:solidFill>
          </a:ln>
        </p:spPr>
        <p:txBody>
          <a:bodyPr wrap="square" rtlCol="0" anchor="ctr" anchorCtr="0">
            <a:noAutofit/>
          </a:bodyPr>
          <a:lstStyle/>
          <a:p>
            <a:pPr algn="ctr"/>
            <a:r>
              <a:rPr lang="ja-JP" altLang="en-US" sz="3200" dirty="0">
                <a:latin typeface="ＭＳ ゴシック" panose="020B0609070205080204" pitchFamily="49" charset="-128"/>
                <a:ea typeface="ＭＳ ゴシック" panose="020B0609070205080204" pitchFamily="49" charset="-128"/>
              </a:rPr>
              <a:t>私募債（政策課題対応）</a:t>
            </a:r>
            <a:endParaRPr lang="en-US" altLang="ja-JP" sz="3200" dirty="0">
              <a:latin typeface="ＭＳ ゴシック" panose="020B0609070205080204" pitchFamily="49" charset="-128"/>
              <a:ea typeface="ＭＳ ゴシック" panose="020B0609070205080204" pitchFamily="49" charset="-128"/>
            </a:endParaRPr>
          </a:p>
          <a:p>
            <a:pPr algn="ctr">
              <a:spcBef>
                <a:spcPts val="600"/>
              </a:spcBef>
            </a:pPr>
            <a:r>
              <a:rPr lang="en-US" altLang="ja-JP" sz="3200" dirty="0">
                <a:latin typeface="ＭＳ ゴシック" panose="020B0609070205080204" pitchFamily="49" charset="-128"/>
                <a:ea typeface="ＭＳ ゴシック" panose="020B0609070205080204" pitchFamily="49" charset="-128"/>
              </a:rPr>
              <a:t>《 </a:t>
            </a:r>
            <a:r>
              <a:rPr lang="ja-JP" altLang="en-US" sz="3200" dirty="0">
                <a:latin typeface="ＭＳ ゴシック" panose="020B0609070205080204" pitchFamily="49" charset="-128"/>
                <a:ea typeface="ＭＳ ゴシック" panose="020B0609070205080204" pitchFamily="49" charset="-128"/>
              </a:rPr>
              <a:t>補助金に関するご案内 </a:t>
            </a:r>
            <a:r>
              <a:rPr lang="en-US" altLang="ja-JP" sz="3200" dirty="0">
                <a:latin typeface="ＭＳ ゴシック" panose="020B0609070205080204" pitchFamily="49" charset="-128"/>
                <a:ea typeface="ＭＳ ゴシック" panose="020B0609070205080204" pitchFamily="49" charset="-128"/>
              </a:rPr>
              <a:t>》</a:t>
            </a:r>
          </a:p>
        </p:txBody>
      </p:sp>
    </p:spTree>
    <p:extLst>
      <p:ext uri="{BB962C8B-B14F-4D97-AF65-F5344CB8AC3E}">
        <p14:creationId xmlns:p14="http://schemas.microsoft.com/office/powerpoint/2010/main" val="3357770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37CC7-B66E-AAA2-FF23-7A149920D828}"/>
            </a:ext>
          </a:extLst>
        </p:cNvPr>
        <p:cNvGrpSpPr/>
        <p:nvPr/>
      </p:nvGrpSpPr>
      <p:grpSpPr>
        <a:xfrm>
          <a:off x="0" y="0"/>
          <a:ext cx="0" cy="0"/>
          <a:chOff x="0" y="0"/>
          <a:chExt cx="0" cy="0"/>
        </a:xfrm>
      </p:grpSpPr>
      <p:grpSp>
        <p:nvGrpSpPr>
          <p:cNvPr id="70" name="グループ化 69">
            <a:extLst>
              <a:ext uri="{FF2B5EF4-FFF2-40B4-BE49-F238E27FC236}">
                <a16:creationId xmlns:a16="http://schemas.microsoft.com/office/drawing/2014/main" id="{23CAF900-B478-DD78-643E-9F3EB25B3772}"/>
              </a:ext>
            </a:extLst>
          </p:cNvPr>
          <p:cNvGrpSpPr/>
          <p:nvPr/>
        </p:nvGrpSpPr>
        <p:grpSpPr>
          <a:xfrm>
            <a:off x="189296" y="96247"/>
            <a:ext cx="11888806" cy="693023"/>
            <a:chOff x="189296" y="96247"/>
            <a:chExt cx="11888806" cy="693023"/>
          </a:xfrm>
        </p:grpSpPr>
        <p:sp>
          <p:nvSpPr>
            <p:cNvPr id="71" name="テキスト ボックス 70">
              <a:extLst>
                <a:ext uri="{FF2B5EF4-FFF2-40B4-BE49-F238E27FC236}">
                  <a16:creationId xmlns:a16="http://schemas.microsoft.com/office/drawing/2014/main" id="{583BBC0C-D3D8-E2FC-A573-00C9D510F572}"/>
                </a:ext>
              </a:extLst>
            </p:cNvPr>
            <p:cNvSpPr txBox="1"/>
            <p:nvPr/>
          </p:nvSpPr>
          <p:spPr>
            <a:xfrm>
              <a:off x="770021" y="96247"/>
              <a:ext cx="11308081" cy="693023"/>
            </a:xfrm>
            <a:prstGeom prst="rect">
              <a:avLst/>
            </a:prstGeom>
            <a:noFill/>
          </p:spPr>
          <p:txBody>
            <a:bodyPr wrap="square" rtlCol="0" anchor="ctr" anchorCtr="0">
              <a:noAutofit/>
            </a:bodyPr>
            <a:lstStyle/>
            <a:p>
              <a:r>
                <a:rPr lang="ja-JP" altLang="en-US" sz="2800" dirty="0">
                  <a:latin typeface="ＭＳ ゴシック" panose="020B0609070205080204" pitchFamily="49" charset="-128"/>
                  <a:ea typeface="ＭＳ ゴシック" panose="020B0609070205080204" pitchFamily="49" charset="-128"/>
                </a:rPr>
                <a:t>７　申請書類の作成及び提出</a:t>
              </a:r>
              <a:endParaRPr lang="en-US" altLang="ja-JP" sz="2800" dirty="0">
                <a:latin typeface="ＭＳ ゴシック" panose="020B0609070205080204" pitchFamily="49" charset="-128"/>
                <a:ea typeface="ＭＳ ゴシック" panose="020B0609070205080204" pitchFamily="49" charset="-128"/>
              </a:endParaRPr>
            </a:p>
          </p:txBody>
        </p:sp>
        <p:sp>
          <p:nvSpPr>
            <p:cNvPr id="72" name="テキスト ボックス 71">
              <a:extLst>
                <a:ext uri="{FF2B5EF4-FFF2-40B4-BE49-F238E27FC236}">
                  <a16:creationId xmlns:a16="http://schemas.microsoft.com/office/drawing/2014/main" id="{0359A9B3-A8F0-3229-5003-EEC9DAA4CBFE}"/>
                </a:ext>
              </a:extLst>
            </p:cNvPr>
            <p:cNvSpPr txBox="1"/>
            <p:nvPr/>
          </p:nvSpPr>
          <p:spPr>
            <a:xfrm>
              <a:off x="189296" y="163629"/>
              <a:ext cx="494098" cy="604785"/>
            </a:xfrm>
            <a:prstGeom prst="rect">
              <a:avLst/>
            </a:prstGeom>
            <a:solidFill>
              <a:schemeClr val="accent2">
                <a:lumMod val="60000"/>
                <a:lumOff val="40000"/>
              </a:schemeClr>
            </a:solidFill>
            <a:effectLst>
              <a:outerShdw blurRad="50800" dist="38100" dir="2700000" algn="tl" rotWithShape="0">
                <a:schemeClr val="accent2">
                  <a:lumMod val="75000"/>
                  <a:alpha val="40000"/>
                </a:schemeClr>
              </a:outerShdw>
            </a:effectLst>
          </p:spPr>
          <p:txBody>
            <a:bodyPr wrap="square" rtlCol="0" anchor="ctr" anchorCtr="0">
              <a:noAutofit/>
            </a:bodyPr>
            <a:lstStyle/>
            <a:p>
              <a:endParaRPr lang="en-US" altLang="ja-JP" sz="2800" dirty="0">
                <a:latin typeface="ＭＳ ゴシック" panose="020B0609070205080204" pitchFamily="49" charset="-128"/>
                <a:ea typeface="ＭＳ ゴシック" panose="020B0609070205080204" pitchFamily="49" charset="-128"/>
              </a:endParaRPr>
            </a:p>
          </p:txBody>
        </p:sp>
        <p:cxnSp>
          <p:nvCxnSpPr>
            <p:cNvPr id="73" name="直線コネクタ 72">
              <a:extLst>
                <a:ext uri="{FF2B5EF4-FFF2-40B4-BE49-F238E27FC236}">
                  <a16:creationId xmlns:a16="http://schemas.microsoft.com/office/drawing/2014/main" id="{999F38CB-1A81-D948-6E9A-4499B702877F}"/>
                </a:ext>
              </a:extLst>
            </p:cNvPr>
            <p:cNvCxnSpPr>
              <a:cxnSpLocks/>
            </p:cNvCxnSpPr>
            <p:nvPr/>
          </p:nvCxnSpPr>
          <p:spPr>
            <a:xfrm>
              <a:off x="779646" y="779650"/>
              <a:ext cx="11239099" cy="0"/>
            </a:xfrm>
            <a:prstGeom prst="line">
              <a:avLst/>
            </a:prstGeom>
            <a:ln w="69850" cmpd="thickThi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15" name="スライド番号プレースホルダー 14">
            <a:extLst>
              <a:ext uri="{FF2B5EF4-FFF2-40B4-BE49-F238E27FC236}">
                <a16:creationId xmlns:a16="http://schemas.microsoft.com/office/drawing/2014/main" id="{C1B30BE1-036F-7174-8495-ABCC0543AD48}"/>
              </a:ext>
            </a:extLst>
          </p:cNvPr>
          <p:cNvSpPr>
            <a:spLocks noGrp="1"/>
          </p:cNvSpPr>
          <p:nvPr>
            <p:ph type="sldNum" sz="quarter" idx="12"/>
          </p:nvPr>
        </p:nvSpPr>
        <p:spPr>
          <a:xfrm>
            <a:off x="9515378" y="6587356"/>
            <a:ext cx="2743200" cy="365125"/>
          </a:xfrm>
        </p:spPr>
        <p:txBody>
          <a:bodyPr/>
          <a:lstStyle/>
          <a:p>
            <a:fld id="{2D53F00A-B8CA-47B2-8DE4-5636BCD83088}" type="slidenum">
              <a:rPr kumimoji="1" lang="ja-JP" altLang="en-US" smtClean="0"/>
              <a:t>10</a:t>
            </a:fld>
            <a:endParaRPr kumimoji="1" lang="ja-JP" altLang="en-US" dirty="0"/>
          </a:p>
        </p:txBody>
      </p:sp>
      <p:sp>
        <p:nvSpPr>
          <p:cNvPr id="4" name="コンテンツ プレースホルダー 2">
            <a:extLst>
              <a:ext uri="{FF2B5EF4-FFF2-40B4-BE49-F238E27FC236}">
                <a16:creationId xmlns:a16="http://schemas.microsoft.com/office/drawing/2014/main" id="{1BF9C02F-8532-57E5-B72E-278FAB4319B9}"/>
              </a:ext>
            </a:extLst>
          </p:cNvPr>
          <p:cNvSpPr>
            <a:spLocks noGrp="1"/>
          </p:cNvSpPr>
          <p:nvPr>
            <p:ph idx="1"/>
          </p:nvPr>
        </p:nvSpPr>
        <p:spPr>
          <a:xfrm>
            <a:off x="6096000" y="5762847"/>
            <a:ext cx="5993219" cy="999460"/>
          </a:xfrm>
          <a:noFill/>
          <a:ln w="12700">
            <a:noFill/>
          </a:ln>
        </p:spPr>
        <p:style>
          <a:lnRef idx="2">
            <a:schemeClr val="accent1"/>
          </a:lnRef>
          <a:fillRef idx="1">
            <a:schemeClr val="lt1"/>
          </a:fillRef>
          <a:effectRef idx="0">
            <a:schemeClr val="accent1"/>
          </a:effectRef>
          <a:fontRef idx="minor">
            <a:schemeClr val="dk1"/>
          </a:fontRef>
        </p:style>
        <p:txBody>
          <a:bodyPr anchor="ctr" anchorCtr="0">
            <a:noAutofit/>
          </a:bodyPr>
          <a:lstStyle/>
          <a:p>
            <a:pPr marL="180975" indent="-180975">
              <a:buNone/>
            </a:pPr>
            <a:r>
              <a:rPr lang="ja-JP" altLang="en-US" sz="1400" dirty="0">
                <a:latin typeface="ＭＳ 明朝" panose="02020609040205080304" pitchFamily="17" charset="-128"/>
                <a:ea typeface="ＭＳ 明朝" panose="02020609040205080304" pitchFamily="17" charset="-128"/>
              </a:rPr>
              <a:t>・各種申請様式については</a:t>
            </a:r>
            <a:r>
              <a:rPr lang="ja-JP" altLang="en-US" sz="1400" u="sng" dirty="0">
                <a:solidFill>
                  <a:srgbClr val="FF0000"/>
                </a:solidFill>
                <a:latin typeface="ＭＳ ゴシック" panose="020B0609070205080204" pitchFamily="49" charset="-128"/>
                <a:ea typeface="ＭＳ ゴシック" panose="020B0609070205080204" pitchFamily="49" charset="-128"/>
                <a:hlinkClick r:id="rId2">
                  <a:extLst>
                    <a:ext uri="{A12FA001-AC4F-418D-AE19-62706E023703}">
                      <ahyp:hlinkClr xmlns:ahyp="http://schemas.microsoft.com/office/drawing/2018/hyperlinkcolor" val="tx"/>
                    </a:ext>
                  </a:extLst>
                </a:hlinkClick>
              </a:rPr>
              <a:t>産業労働局</a:t>
            </a:r>
            <a:r>
              <a:rPr lang="en-US" altLang="ja-JP" sz="1400" u="sng" dirty="0">
                <a:solidFill>
                  <a:srgbClr val="FF0000"/>
                </a:solidFill>
                <a:latin typeface="ＭＳ ゴシック" panose="020B0609070205080204" pitchFamily="49" charset="-128"/>
                <a:ea typeface="ＭＳ ゴシック" panose="020B0609070205080204" pitchFamily="49" charset="-128"/>
                <a:hlinkClick r:id="rId2">
                  <a:extLst>
                    <a:ext uri="{A12FA001-AC4F-418D-AE19-62706E023703}">
                      <ahyp:hlinkClr xmlns:ahyp="http://schemas.microsoft.com/office/drawing/2018/hyperlinkcolor" val="tx"/>
                    </a:ext>
                  </a:extLst>
                </a:hlinkClick>
              </a:rPr>
              <a:t>HP</a:t>
            </a:r>
            <a:r>
              <a:rPr lang="ja-JP" altLang="en-US" sz="1400" u="sng" dirty="0">
                <a:solidFill>
                  <a:srgbClr val="FF0000"/>
                </a:solidFill>
                <a:latin typeface="ＭＳ ゴシック" panose="020B0609070205080204" pitchFamily="49" charset="-128"/>
                <a:ea typeface="ＭＳ ゴシック" panose="020B0609070205080204" pitchFamily="49" charset="-128"/>
              </a:rPr>
              <a:t>よりダウンロード</a:t>
            </a:r>
            <a:r>
              <a:rPr lang="ja-JP" altLang="en-US" sz="1400" dirty="0">
                <a:latin typeface="ＭＳ 明朝" panose="02020609040205080304" pitchFamily="17" charset="-128"/>
                <a:ea typeface="ＭＳ 明朝" panose="02020609040205080304" pitchFamily="17" charset="-128"/>
              </a:rPr>
              <a:t>してください。</a:t>
            </a:r>
            <a:endParaRPr lang="en-US" altLang="ja-JP" sz="1400" dirty="0">
              <a:latin typeface="ＭＳ 明朝" panose="02020609040205080304" pitchFamily="17" charset="-128"/>
              <a:ea typeface="ＭＳ 明朝" panose="02020609040205080304" pitchFamily="17" charset="-128"/>
            </a:endParaRPr>
          </a:p>
          <a:p>
            <a:pPr marL="180975" indent="-180975">
              <a:buNone/>
            </a:pPr>
            <a:r>
              <a:rPr kumimoji="1" lang="ja-JP" altLang="en-US" sz="1400" dirty="0">
                <a:latin typeface="ＭＳ 明朝" panose="02020609040205080304" pitchFamily="17" charset="-128"/>
                <a:ea typeface="ＭＳ 明朝" panose="02020609040205080304" pitchFamily="17" charset="-128"/>
              </a:rPr>
              <a:t>・各書類</a:t>
            </a:r>
            <a:r>
              <a:rPr kumimoji="1" lang="ja-JP" altLang="en-US" sz="1400" dirty="0">
                <a:solidFill>
                  <a:srgbClr val="FF0000"/>
                </a:solidFill>
                <a:latin typeface="ＭＳ ゴシック" panose="020B0609070205080204" pitchFamily="49" charset="-128"/>
                <a:ea typeface="ＭＳ ゴシック" panose="020B0609070205080204" pitchFamily="49" charset="-128"/>
              </a:rPr>
              <a:t>申請は必ず金融機関を経由して行ってください</a:t>
            </a:r>
            <a:r>
              <a:rPr kumimoji="1" lang="ja-JP" altLang="en-US" sz="1400" dirty="0">
                <a:latin typeface="ＭＳ 明朝" panose="02020609040205080304" pitchFamily="17" charset="-128"/>
                <a:ea typeface="ＭＳ 明朝" panose="02020609040205080304" pitchFamily="17" charset="-128"/>
              </a:rPr>
              <a:t>（Ｊグランツを利用して提出する際も、金融機関へ一報の上で、手続きを進めてください。）</a:t>
            </a:r>
          </a:p>
        </p:txBody>
      </p:sp>
      <p:sp>
        <p:nvSpPr>
          <p:cNvPr id="5" name="コンテンツ プレースホルダー 2">
            <a:extLst>
              <a:ext uri="{FF2B5EF4-FFF2-40B4-BE49-F238E27FC236}">
                <a16:creationId xmlns:a16="http://schemas.microsoft.com/office/drawing/2014/main" id="{4826CD35-9C9B-1071-F6A6-AD16C754FD21}"/>
              </a:ext>
            </a:extLst>
          </p:cNvPr>
          <p:cNvSpPr txBox="1">
            <a:spLocks/>
          </p:cNvSpPr>
          <p:nvPr/>
        </p:nvSpPr>
        <p:spPr>
          <a:xfrm>
            <a:off x="327821" y="1090190"/>
            <a:ext cx="5562612" cy="5427567"/>
          </a:xfrm>
          <a:prstGeom prst="rect">
            <a:avLst/>
          </a:prstGeom>
          <a:solidFill>
            <a:schemeClr val="bg1">
              <a:lumMod val="95000"/>
            </a:schemeClr>
          </a:solidFill>
          <a:ln w="6350">
            <a:solidFill>
              <a:schemeClr val="tx1"/>
            </a:solid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9pPr>
          </a:lstStyle>
          <a:p>
            <a:pPr marL="0" indent="0">
              <a:lnSpc>
                <a:spcPct val="100000"/>
              </a:lnSpc>
              <a:spcBef>
                <a:spcPts val="500"/>
              </a:spcBef>
              <a:spcAft>
                <a:spcPts val="300"/>
              </a:spcAft>
              <a:buFont typeface="Arial" panose="020B0604020202020204" pitchFamily="34" charset="0"/>
              <a:buNone/>
            </a:pPr>
            <a:r>
              <a:rPr lang="ja-JP" altLang="en-US" sz="1800" dirty="0">
                <a:latin typeface="ＭＳ 明朝" panose="02020609040205080304" pitchFamily="17" charset="-128"/>
                <a:ea typeface="ＭＳ 明朝" panose="02020609040205080304" pitchFamily="17" charset="-128"/>
              </a:rPr>
              <a:t>① 交付申請書</a:t>
            </a:r>
            <a:endParaRPr lang="en-US" altLang="ja-JP" sz="1800" dirty="0">
              <a:latin typeface="ＭＳ 明朝" panose="02020609040205080304" pitchFamily="17" charset="-128"/>
              <a:ea typeface="ＭＳ 明朝" panose="02020609040205080304" pitchFamily="17" charset="-128"/>
            </a:endParaRPr>
          </a:p>
          <a:p>
            <a:pPr marL="0" indent="0">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② 誓約書</a:t>
            </a:r>
            <a:endParaRPr lang="en-US" altLang="ja-JP" sz="1800" dirty="0">
              <a:latin typeface="ＭＳ 明朝" panose="02020609040205080304" pitchFamily="17" charset="-128"/>
              <a:ea typeface="ＭＳ 明朝" panose="02020609040205080304" pitchFamily="17" charset="-128"/>
            </a:endParaRPr>
          </a:p>
          <a:p>
            <a:pPr marL="0" indent="0">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③ 情報提供に関する同意書</a:t>
            </a:r>
            <a:endParaRPr lang="en-US" altLang="ja-JP" sz="1800" dirty="0">
              <a:latin typeface="ＭＳ 明朝" panose="02020609040205080304" pitchFamily="17" charset="-128"/>
              <a:ea typeface="ＭＳ 明朝" panose="02020609040205080304" pitchFamily="17" charset="-128"/>
            </a:endParaRPr>
          </a:p>
          <a:p>
            <a:pPr marL="0" lvl="0" indent="0">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④ 登記事項証明書</a:t>
            </a:r>
            <a:r>
              <a:rPr lang="ja-JP" altLang="en-US" sz="1200" dirty="0">
                <a:solidFill>
                  <a:prstClr val="black"/>
                </a:solidFill>
                <a:latin typeface="ＭＳ 明朝" panose="02020609040205080304" pitchFamily="17" charset="-128"/>
                <a:ea typeface="ＭＳ 明朝" panose="02020609040205080304" pitchFamily="17" charset="-128"/>
              </a:rPr>
              <a:t>（現在事項又は履歴事項全部証明書</a:t>
            </a:r>
            <a:r>
              <a:rPr lang="en-US" altLang="ja-JP" sz="1200" dirty="0">
                <a:solidFill>
                  <a:prstClr val="black"/>
                </a:solidFill>
                <a:latin typeface="ＭＳ 明朝" panose="02020609040205080304" pitchFamily="17" charset="-128"/>
                <a:ea typeface="ＭＳ 明朝" panose="02020609040205080304" pitchFamily="17" charset="-128"/>
              </a:rPr>
              <a:t>)(※1)</a:t>
            </a:r>
            <a:endParaRPr lang="ja-JP" altLang="en-US" sz="2000" dirty="0">
              <a:latin typeface="ＭＳ 明朝" panose="02020609040205080304" pitchFamily="17" charset="-128"/>
              <a:ea typeface="ＭＳ 明朝" panose="02020609040205080304" pitchFamily="17" charset="-128"/>
            </a:endParaRPr>
          </a:p>
          <a:p>
            <a:pPr marL="0" indent="0">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⑤ 納税証明書</a:t>
            </a:r>
            <a:br>
              <a:rPr lang="en-US" altLang="ja-JP" sz="1800" dirty="0">
                <a:latin typeface="ＭＳ 明朝" panose="02020609040205080304" pitchFamily="17" charset="-128"/>
                <a:ea typeface="ＭＳ 明朝" panose="02020609040205080304" pitchFamily="17" charset="-128"/>
              </a:rPr>
            </a:br>
            <a:r>
              <a:rPr lang="ja-JP" altLang="en-US" sz="2000" dirty="0">
                <a:latin typeface="ＭＳ 明朝" panose="02020609040205080304" pitchFamily="17" charset="-128"/>
                <a:ea typeface="ＭＳ 明朝" panose="02020609040205080304" pitchFamily="17" charset="-128"/>
              </a:rPr>
              <a:t>　</a:t>
            </a:r>
            <a:r>
              <a:rPr lang="en-US" altLang="ja-JP" sz="1200" dirty="0">
                <a:latin typeface="ＭＳ 明朝" panose="02020609040205080304" pitchFamily="17" charset="-128"/>
                <a:ea typeface="ＭＳ 明朝" panose="02020609040205080304" pitchFamily="17" charset="-128"/>
              </a:rPr>
              <a:t>(</a:t>
            </a:r>
            <a:r>
              <a:rPr lang="ja-JP" altLang="en-US" sz="1200" dirty="0">
                <a:latin typeface="ＭＳ 明朝" panose="02020609040205080304" pitchFamily="17" charset="-128"/>
                <a:ea typeface="ＭＳ 明朝" panose="02020609040205080304" pitchFamily="17" charset="-128"/>
              </a:rPr>
              <a:t>その３の３「法人税」及び「消費税及地方消費税」</a:t>
            </a:r>
            <a:r>
              <a:rPr lang="en-US" altLang="ja-JP" sz="1200" dirty="0">
                <a:latin typeface="ＭＳ 明朝" panose="02020609040205080304" pitchFamily="17" charset="-128"/>
                <a:ea typeface="ＭＳ 明朝" panose="02020609040205080304" pitchFamily="17" charset="-128"/>
              </a:rPr>
              <a:t>) (※1)</a:t>
            </a:r>
            <a:endParaRPr lang="ja-JP" altLang="en-US" sz="1200" dirty="0">
              <a:latin typeface="ＭＳ 明朝" panose="02020609040205080304" pitchFamily="17" charset="-128"/>
              <a:ea typeface="ＭＳ 明朝" panose="02020609040205080304" pitchFamily="17" charset="-128"/>
            </a:endParaRPr>
          </a:p>
          <a:p>
            <a:pPr marL="0" indent="0">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⑥ 貸借対照表及び損益計算書</a:t>
            </a:r>
            <a:r>
              <a:rPr lang="en-US" altLang="ja-JP" sz="1200" dirty="0">
                <a:latin typeface="ＭＳ 明朝" panose="02020609040205080304" pitchFamily="17" charset="-128"/>
                <a:ea typeface="ＭＳ 明朝" panose="02020609040205080304" pitchFamily="17" charset="-128"/>
              </a:rPr>
              <a:t>(</a:t>
            </a:r>
            <a:r>
              <a:rPr lang="ja-JP" altLang="en-US" sz="1200" dirty="0">
                <a:latin typeface="ＭＳ 明朝" panose="02020609040205080304" pitchFamily="17" charset="-128"/>
                <a:ea typeface="ＭＳ 明朝" panose="02020609040205080304" pitchFamily="17" charset="-128"/>
              </a:rPr>
              <a:t>直近</a:t>
            </a:r>
            <a:r>
              <a:rPr lang="en-US" altLang="ja-JP" sz="1200" dirty="0">
                <a:latin typeface="ＭＳ 明朝" panose="02020609040205080304" pitchFamily="17" charset="-128"/>
                <a:ea typeface="ＭＳ 明朝" panose="02020609040205080304" pitchFamily="17" charset="-128"/>
              </a:rPr>
              <a:t>1</a:t>
            </a:r>
            <a:r>
              <a:rPr lang="ja-JP" altLang="en-US" sz="1200" dirty="0">
                <a:latin typeface="ＭＳ 明朝" panose="02020609040205080304" pitchFamily="17" charset="-128"/>
                <a:ea typeface="ＭＳ 明朝" panose="02020609040205080304" pitchFamily="17" charset="-128"/>
              </a:rPr>
              <a:t>期分</a:t>
            </a:r>
            <a:r>
              <a:rPr lang="en-US" altLang="ja-JP" sz="1200" dirty="0">
                <a:latin typeface="ＭＳ 明朝" panose="02020609040205080304" pitchFamily="17" charset="-128"/>
                <a:ea typeface="ＭＳ 明朝" panose="02020609040205080304" pitchFamily="17" charset="-128"/>
              </a:rPr>
              <a:t>)</a:t>
            </a:r>
            <a:endParaRPr lang="ja-JP" altLang="en-US" sz="2000" dirty="0">
              <a:latin typeface="ＭＳ 明朝" panose="02020609040205080304" pitchFamily="17" charset="-128"/>
              <a:ea typeface="ＭＳ 明朝" panose="02020609040205080304" pitchFamily="17" charset="-128"/>
            </a:endParaRPr>
          </a:p>
          <a:p>
            <a:pPr marL="0" indent="0">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⑦ </a:t>
            </a:r>
            <a:r>
              <a:rPr lang="ja-JP" altLang="en-US" sz="1200" dirty="0">
                <a:latin typeface="ＭＳ 明朝" panose="02020609040205080304" pitchFamily="17" charset="-128"/>
                <a:ea typeface="ＭＳ 明朝" panose="02020609040205080304" pitchFamily="17" charset="-128"/>
              </a:rPr>
              <a:t>（事業承継の場合）</a:t>
            </a:r>
            <a:br>
              <a:rPr lang="en-US" altLang="ja-JP" sz="1200" dirty="0">
                <a:latin typeface="ＭＳ 明朝" panose="02020609040205080304" pitchFamily="17" charset="-128"/>
                <a:ea typeface="ＭＳ 明朝" panose="02020609040205080304" pitchFamily="17" charset="-128"/>
              </a:rPr>
            </a:br>
            <a:r>
              <a:rPr lang="ja-JP" altLang="en-US" sz="1200" dirty="0">
                <a:latin typeface="ＭＳ 明朝" panose="02020609040205080304" pitchFamily="17" charset="-128"/>
                <a:ea typeface="ＭＳ 明朝" panose="02020609040205080304" pitchFamily="17" charset="-128"/>
              </a:rPr>
              <a:t>　　</a:t>
            </a:r>
            <a:r>
              <a:rPr lang="ja-JP" altLang="en-US" sz="1700" dirty="0">
                <a:latin typeface="ＭＳ 明朝" panose="02020609040205080304" pitchFamily="17" charset="-128"/>
                <a:ea typeface="ＭＳ 明朝" panose="02020609040205080304" pitchFamily="17" charset="-128"/>
              </a:rPr>
              <a:t>支援機関の支援を受けていることの確認書類</a:t>
            </a:r>
            <a:r>
              <a:rPr lang="ja-JP" altLang="en-US" sz="1200" dirty="0">
                <a:latin typeface="ＭＳ 明朝" panose="02020609040205080304" pitchFamily="17" charset="-128"/>
                <a:ea typeface="ＭＳ 明朝" panose="02020609040205080304" pitchFamily="17" charset="-128"/>
              </a:rPr>
              <a:t>（写し）</a:t>
            </a:r>
            <a:endParaRPr lang="en-US" altLang="ja-JP" sz="1200" dirty="0">
              <a:latin typeface="ＭＳ 明朝" panose="02020609040205080304" pitchFamily="17" charset="-128"/>
              <a:ea typeface="ＭＳ 明朝" panose="02020609040205080304" pitchFamily="17" charset="-128"/>
            </a:endParaRPr>
          </a:p>
          <a:p>
            <a:pPr marL="0" indent="0">
              <a:lnSpc>
                <a:spcPct val="100000"/>
              </a:lnSpc>
              <a:spcBef>
                <a:spcPts val="500"/>
              </a:spcBef>
              <a:spcAft>
                <a:spcPts val="300"/>
              </a:spcAft>
              <a:buNone/>
            </a:pPr>
            <a:r>
              <a:rPr lang="ja-JP" altLang="en-US" sz="1200" dirty="0">
                <a:latin typeface="ＭＳ 明朝" panose="02020609040205080304" pitchFamily="17" charset="-128"/>
                <a:ea typeface="ＭＳ 明朝" panose="02020609040205080304" pitchFamily="17" charset="-128"/>
              </a:rPr>
              <a:t>　　（脱炭素化・女性活躍推進の場合）</a:t>
            </a:r>
            <a:br>
              <a:rPr lang="en-US" altLang="ja-JP" sz="1200" dirty="0">
                <a:latin typeface="ＭＳ 明朝" panose="02020609040205080304" pitchFamily="17" charset="-128"/>
                <a:ea typeface="ＭＳ 明朝" panose="02020609040205080304" pitchFamily="17" charset="-128"/>
              </a:rPr>
            </a:br>
            <a:r>
              <a:rPr lang="ja-JP" altLang="en-US" sz="1200" dirty="0">
                <a:latin typeface="ＭＳ 明朝" panose="02020609040205080304" pitchFamily="17" charset="-128"/>
                <a:ea typeface="ＭＳ 明朝" panose="02020609040205080304" pitchFamily="17" charset="-128"/>
              </a:rPr>
              <a:t>　　</a:t>
            </a:r>
            <a:r>
              <a:rPr lang="ja-JP" altLang="en-US" sz="1800" dirty="0">
                <a:latin typeface="ＭＳ 明朝" panose="02020609040205080304" pitchFamily="17" charset="-128"/>
                <a:ea typeface="ＭＳ 明朝" panose="02020609040205080304" pitchFamily="17" charset="-128"/>
              </a:rPr>
              <a:t>評価機関が作成した評価書</a:t>
            </a:r>
            <a:r>
              <a:rPr lang="en-US" altLang="ja-JP" sz="1200" dirty="0">
                <a:latin typeface="ＭＳ 明朝" panose="02020609040205080304" pitchFamily="17" charset="-128"/>
                <a:ea typeface="ＭＳ 明朝" panose="02020609040205080304" pitchFamily="17" charset="-128"/>
              </a:rPr>
              <a:t>(</a:t>
            </a:r>
            <a:r>
              <a:rPr lang="ja-JP" altLang="en-US" sz="1200" dirty="0">
                <a:latin typeface="ＭＳ 明朝" panose="02020609040205080304" pitchFamily="17" charset="-128"/>
                <a:ea typeface="ＭＳ 明朝" panose="02020609040205080304" pitchFamily="17" charset="-128"/>
              </a:rPr>
              <a:t>写し</a:t>
            </a:r>
            <a:r>
              <a:rPr lang="en-US" altLang="ja-JP" sz="1200" dirty="0">
                <a:latin typeface="ＭＳ 明朝" panose="02020609040205080304" pitchFamily="17" charset="-128"/>
                <a:ea typeface="ＭＳ 明朝" panose="02020609040205080304" pitchFamily="17" charset="-128"/>
              </a:rPr>
              <a:t>)</a:t>
            </a:r>
          </a:p>
          <a:p>
            <a:pPr marL="0" indent="0">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⑧ 金融機関確認書</a:t>
            </a:r>
            <a:r>
              <a:rPr lang="en-US" altLang="ja-JP" sz="1200" dirty="0">
                <a:latin typeface="ＭＳ 明朝" panose="02020609040205080304" pitchFamily="17" charset="-128"/>
                <a:ea typeface="ＭＳ 明朝" panose="02020609040205080304" pitchFamily="17" charset="-128"/>
              </a:rPr>
              <a:t>(※2)</a:t>
            </a:r>
            <a:endParaRPr lang="en-US" altLang="ja-JP" sz="2000" dirty="0">
              <a:latin typeface="ＭＳ 明朝" panose="02020609040205080304" pitchFamily="17" charset="-128"/>
              <a:ea typeface="ＭＳ 明朝" panose="02020609040205080304" pitchFamily="17" charset="-128"/>
            </a:endParaRPr>
          </a:p>
          <a:p>
            <a:pPr marL="0" indent="0">
              <a:lnSpc>
                <a:spcPct val="100000"/>
              </a:lnSpc>
              <a:spcBef>
                <a:spcPts val="200"/>
              </a:spcBef>
              <a:spcAft>
                <a:spcPts val="200"/>
              </a:spcAft>
              <a:buNone/>
            </a:pPr>
            <a:r>
              <a:rPr lang="en-US" altLang="ja-JP" sz="1400" dirty="0">
                <a:latin typeface="ＭＳ 明朝" panose="02020609040205080304" pitchFamily="17" charset="-128"/>
                <a:ea typeface="ＭＳ 明朝" panose="02020609040205080304" pitchFamily="17" charset="-128"/>
              </a:rPr>
              <a:t>※1 </a:t>
            </a:r>
            <a:r>
              <a:rPr lang="ja-JP" altLang="en-US" sz="1400" dirty="0">
                <a:latin typeface="ＭＳ 明朝" panose="02020609040205080304" pitchFamily="17" charset="-128"/>
                <a:ea typeface="ＭＳ 明朝" panose="02020609040205080304" pitchFamily="17" charset="-128"/>
              </a:rPr>
              <a:t>直近</a:t>
            </a:r>
            <a:r>
              <a:rPr lang="en-US" altLang="ja-JP" sz="1400" dirty="0">
                <a:latin typeface="ＭＳ 明朝" panose="02020609040205080304" pitchFamily="17" charset="-128"/>
                <a:ea typeface="ＭＳ 明朝" panose="02020609040205080304" pitchFamily="17" charset="-128"/>
              </a:rPr>
              <a:t>3</a:t>
            </a:r>
            <a:r>
              <a:rPr lang="ja-JP" altLang="en-US" sz="1400" dirty="0">
                <a:latin typeface="ＭＳ 明朝" panose="02020609040205080304" pitchFamily="17" charset="-128"/>
                <a:ea typeface="ＭＳ 明朝" panose="02020609040205080304" pitchFamily="17" charset="-128"/>
              </a:rPr>
              <a:t>ヶ月以内に取得したもの</a:t>
            </a:r>
            <a:endParaRPr lang="en-US" altLang="ja-JP" sz="1400" dirty="0">
              <a:latin typeface="ＭＳ 明朝" panose="02020609040205080304" pitchFamily="17" charset="-128"/>
              <a:ea typeface="ＭＳ 明朝" panose="02020609040205080304" pitchFamily="17" charset="-128"/>
            </a:endParaRPr>
          </a:p>
          <a:p>
            <a:pPr marL="0" indent="0">
              <a:lnSpc>
                <a:spcPct val="100000"/>
              </a:lnSpc>
              <a:spcBef>
                <a:spcPts val="200"/>
              </a:spcBef>
              <a:spcAft>
                <a:spcPts val="200"/>
              </a:spcAft>
              <a:buNone/>
            </a:pPr>
            <a:r>
              <a:rPr lang="en-US" altLang="ja-JP" sz="1400" dirty="0">
                <a:latin typeface="ＭＳ 明朝" panose="02020609040205080304" pitchFamily="17" charset="-128"/>
                <a:ea typeface="ＭＳ 明朝" panose="02020609040205080304" pitchFamily="17" charset="-128"/>
              </a:rPr>
              <a:t>※2 </a:t>
            </a:r>
            <a:r>
              <a:rPr lang="ja-JP" altLang="en-US" sz="1400" dirty="0">
                <a:latin typeface="ＭＳ 明朝" panose="02020609040205080304" pitchFamily="17" charset="-128"/>
                <a:ea typeface="ＭＳ 明朝" panose="02020609040205080304" pitchFamily="17" charset="-128"/>
              </a:rPr>
              <a:t>交付申請書を含む必要書類①～⑦を金融機関に提出後、</a:t>
            </a:r>
            <a:endParaRPr lang="en-US" altLang="ja-JP" sz="1400" dirty="0">
              <a:latin typeface="ＭＳ 明朝" panose="02020609040205080304" pitchFamily="17" charset="-128"/>
              <a:ea typeface="ＭＳ 明朝" panose="02020609040205080304" pitchFamily="17" charset="-128"/>
            </a:endParaRPr>
          </a:p>
          <a:p>
            <a:pPr marL="0" indent="0">
              <a:lnSpc>
                <a:spcPct val="100000"/>
              </a:lnSpc>
              <a:spcBef>
                <a:spcPts val="200"/>
              </a:spcBef>
              <a:spcAft>
                <a:spcPts val="200"/>
              </a:spcAft>
              <a:buNone/>
            </a:pPr>
            <a:r>
              <a:rPr lang="ja-JP" altLang="en-US" sz="1400" dirty="0">
                <a:latin typeface="ＭＳ 明朝" panose="02020609040205080304" pitchFamily="17" charset="-128"/>
                <a:ea typeface="ＭＳ 明朝" panose="02020609040205080304" pitchFamily="17" charset="-128"/>
              </a:rPr>
              <a:t>　  金融機関が作成し、①～⑦と共に都へ提出します。</a:t>
            </a:r>
            <a:endParaRPr lang="en-US" altLang="ja-JP" sz="1400" dirty="0">
              <a:latin typeface="ＭＳ 明朝" panose="02020609040205080304" pitchFamily="17" charset="-128"/>
              <a:ea typeface="ＭＳ 明朝" panose="02020609040205080304" pitchFamily="17" charset="-128"/>
            </a:endParaRPr>
          </a:p>
        </p:txBody>
      </p:sp>
      <p:sp>
        <p:nvSpPr>
          <p:cNvPr id="18" name="コンテンツ プレースホルダー 2">
            <a:extLst>
              <a:ext uri="{FF2B5EF4-FFF2-40B4-BE49-F238E27FC236}">
                <a16:creationId xmlns:a16="http://schemas.microsoft.com/office/drawing/2014/main" id="{3FA24D5D-9C9E-BEA0-4B99-A06EEF9E5F84}"/>
              </a:ext>
            </a:extLst>
          </p:cNvPr>
          <p:cNvSpPr txBox="1">
            <a:spLocks/>
          </p:cNvSpPr>
          <p:nvPr/>
        </p:nvSpPr>
        <p:spPr>
          <a:xfrm>
            <a:off x="6218362" y="1108639"/>
            <a:ext cx="5584403" cy="3016790"/>
          </a:xfrm>
          <a:prstGeom prst="rect">
            <a:avLst/>
          </a:prstGeom>
          <a:solidFill>
            <a:schemeClr val="bg1">
              <a:lumMod val="95000"/>
            </a:schemeClr>
          </a:solidFill>
          <a:ln w="6350">
            <a:solidFill>
              <a:schemeClr val="tx1"/>
            </a:solidFill>
          </a:ln>
        </p:spPr>
        <p:style>
          <a:lnRef idx="2">
            <a:schemeClr val="accent1"/>
          </a:lnRef>
          <a:fillRef idx="1">
            <a:schemeClr val="lt1"/>
          </a:fillRef>
          <a:effectRef idx="0">
            <a:schemeClr val="accent1"/>
          </a:effectRef>
          <a:fontRef idx="minor">
            <a:schemeClr val="dk1"/>
          </a:fontRef>
        </p:style>
        <p:txBody>
          <a:bodyPr vert="horz" wrap="none" lIns="91440" tIns="36000" rIns="91440" bIns="36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9pPr>
          </a:lstStyle>
          <a:p>
            <a:pPr marL="0" indent="0">
              <a:lnSpc>
                <a:spcPct val="100000"/>
              </a:lnSpc>
              <a:spcBef>
                <a:spcPts val="500"/>
              </a:spcBef>
              <a:spcAft>
                <a:spcPts val="300"/>
              </a:spcAft>
              <a:buFont typeface="Arial" panose="020B0604020202020204" pitchFamily="34" charset="0"/>
              <a:buNone/>
            </a:pPr>
            <a:r>
              <a:rPr lang="ja-JP" altLang="en-US" sz="1800" dirty="0">
                <a:latin typeface="ＭＳ 明朝" panose="02020609040205080304" pitchFamily="17" charset="-128"/>
                <a:ea typeface="ＭＳ 明朝" panose="02020609040205080304" pitchFamily="17" charset="-128"/>
              </a:rPr>
              <a:t>① 実績報告書</a:t>
            </a:r>
            <a:endParaRPr lang="en-US" altLang="ja-JP" sz="1800" dirty="0">
              <a:latin typeface="ＭＳ 明朝" panose="02020609040205080304" pitchFamily="17" charset="-128"/>
              <a:ea typeface="ＭＳ 明朝" panose="02020609040205080304" pitchFamily="17" charset="-128"/>
            </a:endParaRPr>
          </a:p>
          <a:p>
            <a:pPr marL="0" indent="0">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② </a:t>
            </a:r>
            <a:r>
              <a:rPr lang="ja-JP" altLang="ja-JP" sz="1800" dirty="0">
                <a:latin typeface="ＭＳ 明朝" panose="02020609040205080304" pitchFamily="17" charset="-128"/>
                <a:ea typeface="ＭＳ 明朝" panose="02020609040205080304" pitchFamily="17" charset="-128"/>
              </a:rPr>
              <a:t>私募債発行に係る契約書</a:t>
            </a:r>
            <a:r>
              <a:rPr lang="ja-JP" altLang="ja-JP" sz="1200" dirty="0">
                <a:latin typeface="ＭＳ 明朝" panose="02020609040205080304" pitchFamily="17" charset="-128"/>
                <a:ea typeface="ＭＳ 明朝" panose="02020609040205080304" pitchFamily="17" charset="-128"/>
              </a:rPr>
              <a:t>（写し）</a:t>
            </a:r>
            <a:endParaRPr lang="en-US" altLang="ja-JP" sz="1200" dirty="0">
              <a:latin typeface="ＭＳ 明朝" panose="02020609040205080304" pitchFamily="17" charset="-128"/>
              <a:ea typeface="ＭＳ 明朝" panose="02020609040205080304" pitchFamily="17" charset="-128"/>
            </a:endParaRPr>
          </a:p>
          <a:p>
            <a:pPr marL="0" indent="0">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③ 私募債発行</a:t>
            </a:r>
            <a:r>
              <a:rPr lang="ja-JP" altLang="ja-JP" sz="1800" dirty="0">
                <a:latin typeface="ＭＳ 明朝" panose="02020609040205080304" pitchFamily="17" charset="-128"/>
                <a:ea typeface="ＭＳ 明朝" panose="02020609040205080304" pitchFamily="17" charset="-128"/>
              </a:rPr>
              <a:t>手数料</a:t>
            </a:r>
            <a:r>
              <a:rPr lang="ja-JP" altLang="en-US" sz="1800" dirty="0">
                <a:latin typeface="ＭＳ 明朝" panose="02020609040205080304" pitchFamily="17" charset="-128"/>
                <a:ea typeface="ＭＳ 明朝" panose="02020609040205080304" pitchFamily="17" charset="-128"/>
              </a:rPr>
              <a:t>に係る領収書</a:t>
            </a:r>
            <a:endParaRPr lang="en-US" altLang="ja-JP" sz="1800" dirty="0">
              <a:latin typeface="ＭＳ 明朝" panose="02020609040205080304" pitchFamily="17" charset="-128"/>
              <a:ea typeface="ＭＳ 明朝" panose="02020609040205080304" pitchFamily="17" charset="-128"/>
            </a:endParaRPr>
          </a:p>
          <a:p>
            <a:pPr marL="0" indent="0">
              <a:lnSpc>
                <a:spcPct val="100000"/>
              </a:lnSpc>
              <a:spcBef>
                <a:spcPts val="500"/>
              </a:spcBef>
              <a:spcAft>
                <a:spcPts val="300"/>
              </a:spcAft>
              <a:buNone/>
            </a:pPr>
            <a:r>
              <a:rPr lang="ja-JP" altLang="en-US" sz="1400" dirty="0">
                <a:latin typeface="ＭＳ 明朝" panose="02020609040205080304" pitchFamily="17" charset="-128"/>
                <a:ea typeface="ＭＳ 明朝" panose="02020609040205080304" pitchFamily="17" charset="-128"/>
              </a:rPr>
              <a:t>　 </a:t>
            </a:r>
            <a:r>
              <a:rPr lang="ja-JP" altLang="en-US" sz="1200" dirty="0">
                <a:latin typeface="ＭＳ 明朝" panose="02020609040205080304" pitchFamily="17" charset="-128"/>
                <a:ea typeface="ＭＳ 明朝" panose="02020609040205080304" pitchFamily="17" charset="-128"/>
              </a:rPr>
              <a:t>（</a:t>
            </a:r>
            <a:r>
              <a:rPr lang="ja-JP" altLang="ja-JP" sz="1200" dirty="0">
                <a:latin typeface="ＭＳ 明朝" panose="02020609040205080304" pitchFamily="17" charset="-128"/>
                <a:ea typeface="ＭＳ 明朝" panose="02020609040205080304" pitchFamily="17" charset="-128"/>
              </a:rPr>
              <a:t>取扱金融機関</a:t>
            </a:r>
            <a:r>
              <a:rPr lang="ja-JP" altLang="en-US" sz="1200" dirty="0">
                <a:latin typeface="ＭＳ 明朝" panose="02020609040205080304" pitchFamily="17" charset="-128"/>
                <a:ea typeface="ＭＳ 明朝" panose="02020609040205080304" pitchFamily="17" charset="-128"/>
              </a:rPr>
              <a:t>に支払った手数料内訳が分かるもの）</a:t>
            </a:r>
            <a:endParaRPr lang="en-US" altLang="ja-JP" sz="1400" dirty="0">
              <a:latin typeface="ＭＳ 明朝" panose="02020609040205080304" pitchFamily="17" charset="-128"/>
              <a:ea typeface="ＭＳ 明朝" panose="02020609040205080304" pitchFamily="17" charset="-128"/>
            </a:endParaRPr>
          </a:p>
          <a:p>
            <a:pPr marL="0" indent="0">
              <a:lnSpc>
                <a:spcPct val="100000"/>
              </a:lnSpc>
              <a:spcBef>
                <a:spcPts val="500"/>
              </a:spcBef>
              <a:spcAft>
                <a:spcPts val="300"/>
              </a:spcAft>
              <a:buNone/>
            </a:pPr>
            <a:r>
              <a:rPr lang="ja-JP" altLang="en-US" sz="1800" dirty="0">
                <a:solidFill>
                  <a:schemeClr val="tx1"/>
                </a:solidFill>
                <a:latin typeface="ＭＳ 明朝" panose="02020609040205080304" pitchFamily="17" charset="-128"/>
                <a:ea typeface="ＭＳ 明朝" panose="02020609040205080304" pitchFamily="17" charset="-128"/>
              </a:rPr>
              <a:t>④</a:t>
            </a:r>
            <a:r>
              <a:rPr lang="ja-JP" altLang="en-US" sz="1400" dirty="0">
                <a:solidFill>
                  <a:schemeClr val="tx1"/>
                </a:solidFill>
                <a:latin typeface="ＭＳ 明朝" panose="02020609040205080304" pitchFamily="17" charset="-128"/>
                <a:ea typeface="ＭＳ 明朝" panose="02020609040205080304" pitchFamily="17" charset="-128"/>
              </a:rPr>
              <a:t>（女性活躍推進の場合）</a:t>
            </a:r>
            <a:br>
              <a:rPr lang="en-US" altLang="ja-JP" sz="1400" dirty="0">
                <a:solidFill>
                  <a:schemeClr val="tx1"/>
                </a:solidFill>
                <a:latin typeface="ＭＳ 明朝" panose="02020609040205080304" pitchFamily="17" charset="-128"/>
                <a:ea typeface="ＭＳ 明朝" panose="02020609040205080304" pitchFamily="17" charset="-128"/>
              </a:rPr>
            </a:br>
            <a:r>
              <a:rPr lang="ja-JP" altLang="en-US" sz="1800" dirty="0">
                <a:solidFill>
                  <a:schemeClr val="tx1"/>
                </a:solidFill>
                <a:latin typeface="ＭＳ 明朝" panose="02020609040205080304" pitchFamily="17" charset="-128"/>
                <a:ea typeface="ＭＳ 明朝" panose="02020609040205080304" pitchFamily="17" charset="-128"/>
              </a:rPr>
              <a:t>　 評価機関への評価費用の支払が確認できる資料</a:t>
            </a:r>
            <a:endParaRPr lang="en-US" altLang="ja-JP" sz="1800" dirty="0">
              <a:solidFill>
                <a:schemeClr val="tx1"/>
              </a:solidFill>
              <a:latin typeface="ＭＳ 明朝" panose="02020609040205080304" pitchFamily="17" charset="-128"/>
              <a:ea typeface="ＭＳ 明朝" panose="02020609040205080304" pitchFamily="17" charset="-128"/>
            </a:endParaRPr>
          </a:p>
          <a:p>
            <a:pPr marL="0" indent="0">
              <a:lnSpc>
                <a:spcPct val="100000"/>
              </a:lnSpc>
              <a:spcBef>
                <a:spcPts val="500"/>
              </a:spcBef>
              <a:spcAft>
                <a:spcPts val="300"/>
              </a:spcAft>
              <a:buNone/>
            </a:pPr>
            <a:r>
              <a:rPr lang="ja-JP" altLang="en-US" sz="1400" dirty="0">
                <a:solidFill>
                  <a:schemeClr val="tx1"/>
                </a:solidFill>
                <a:latin typeface="ＭＳ 明朝" panose="02020609040205080304" pitchFamily="17" charset="-128"/>
                <a:ea typeface="ＭＳ 明朝" panose="02020609040205080304" pitchFamily="17" charset="-128"/>
              </a:rPr>
              <a:t>   </a:t>
            </a:r>
            <a:r>
              <a:rPr lang="ja-JP" altLang="en-US" sz="1200" dirty="0">
                <a:solidFill>
                  <a:schemeClr val="tx1"/>
                </a:solidFill>
                <a:latin typeface="ＭＳ 明朝" panose="02020609040205080304" pitchFamily="17" charset="-128"/>
                <a:ea typeface="ＭＳ 明朝" panose="02020609040205080304" pitchFamily="17" charset="-128"/>
              </a:rPr>
              <a:t>（領収書又は、請求書及び通帳の支払明細　等）</a:t>
            </a:r>
            <a:endParaRPr lang="en-US" altLang="ja-JP" sz="1200" dirty="0">
              <a:solidFill>
                <a:schemeClr val="tx1"/>
              </a:solidFill>
              <a:latin typeface="ＭＳ 明朝" panose="02020609040205080304" pitchFamily="17" charset="-128"/>
              <a:ea typeface="ＭＳ 明朝" panose="02020609040205080304" pitchFamily="17" charset="-128"/>
            </a:endParaRPr>
          </a:p>
          <a:p>
            <a:pPr marL="0" indent="0">
              <a:lnSpc>
                <a:spcPct val="100000"/>
              </a:lnSpc>
              <a:spcBef>
                <a:spcPts val="500"/>
              </a:spcBef>
              <a:spcAft>
                <a:spcPts val="300"/>
              </a:spcAft>
              <a:buNone/>
            </a:pPr>
            <a:r>
              <a:rPr lang="en-US" altLang="ja-JP" sz="1300" dirty="0">
                <a:latin typeface="ＭＳ 明朝" panose="02020609040205080304" pitchFamily="17" charset="-128"/>
                <a:ea typeface="ＭＳ 明朝" panose="02020609040205080304" pitchFamily="17" charset="-128"/>
              </a:rPr>
              <a:t>※</a:t>
            </a:r>
            <a:r>
              <a:rPr lang="ja-JP" altLang="en-US" sz="1300" dirty="0">
                <a:latin typeface="ＭＳ 明朝" panose="02020609040205080304" pitchFamily="17" charset="-128"/>
                <a:ea typeface="ＭＳ 明朝" panose="02020609040205080304" pitchFamily="17" charset="-128"/>
              </a:rPr>
              <a:t>実績報告時までに厚生労働省の「女性活躍推進企業データベース」</a:t>
            </a:r>
            <a:br>
              <a:rPr lang="en-US" altLang="ja-JP" sz="1300" dirty="0">
                <a:latin typeface="ＭＳ 明朝" panose="02020609040205080304" pitchFamily="17" charset="-128"/>
                <a:ea typeface="ＭＳ 明朝" panose="02020609040205080304" pitchFamily="17" charset="-128"/>
              </a:rPr>
            </a:br>
            <a:r>
              <a:rPr lang="en-US" altLang="ja-JP" sz="1300" dirty="0">
                <a:latin typeface="ＭＳ 明朝" panose="02020609040205080304" pitchFamily="17" charset="-128"/>
                <a:ea typeface="ＭＳ 明朝" panose="02020609040205080304" pitchFamily="17" charset="-128"/>
              </a:rPr>
              <a:t>  </a:t>
            </a:r>
            <a:r>
              <a:rPr lang="ja-JP" altLang="en-US" sz="1300" dirty="0">
                <a:latin typeface="ＭＳ 明朝" panose="02020609040205080304" pitchFamily="17" charset="-128"/>
                <a:ea typeface="ＭＳ 明朝" panose="02020609040205080304" pitchFamily="17" charset="-128"/>
              </a:rPr>
              <a:t>の８項目以上の入力・公表を完了してください</a:t>
            </a:r>
            <a:endParaRPr lang="en-US" altLang="ja-JP" sz="1300" dirty="0">
              <a:latin typeface="ＭＳ 明朝" panose="02020609040205080304" pitchFamily="17" charset="-128"/>
              <a:ea typeface="ＭＳ 明朝" panose="02020609040205080304" pitchFamily="17" charset="-128"/>
            </a:endParaRPr>
          </a:p>
        </p:txBody>
      </p:sp>
      <p:sp>
        <p:nvSpPr>
          <p:cNvPr id="26" name="テキスト ボックス 25">
            <a:extLst>
              <a:ext uri="{FF2B5EF4-FFF2-40B4-BE49-F238E27FC236}">
                <a16:creationId xmlns:a16="http://schemas.microsoft.com/office/drawing/2014/main" id="{01831545-371E-922B-558A-BC8954670DAA}"/>
              </a:ext>
            </a:extLst>
          </p:cNvPr>
          <p:cNvSpPr txBox="1"/>
          <p:nvPr/>
        </p:nvSpPr>
        <p:spPr>
          <a:xfrm>
            <a:off x="2435805" y="910268"/>
            <a:ext cx="1338828" cy="369332"/>
          </a:xfrm>
          <a:prstGeom prst="rect">
            <a:avLst/>
          </a:prstGeom>
          <a:solidFill>
            <a:schemeClr val="accent2">
              <a:lumMod val="40000"/>
              <a:lumOff val="60000"/>
            </a:schemeClr>
          </a:solidFill>
          <a:ln w="12700">
            <a:noFill/>
          </a:ln>
        </p:spPr>
        <p:txBody>
          <a:bodyPr wrap="none" rtlCol="0">
            <a:spAutoFit/>
          </a:bodyPr>
          <a:lstStyle/>
          <a:p>
            <a:r>
              <a:rPr lang="ja-JP" altLang="en-US" dirty="0">
                <a:latin typeface="ＭＳ ゴシック" panose="020B0609070205080204" pitchFamily="49" charset="-128"/>
                <a:ea typeface="ＭＳ ゴシック" panose="020B0609070205080204" pitchFamily="49" charset="-128"/>
              </a:rPr>
              <a:t>交付申請時</a:t>
            </a:r>
            <a:endParaRPr kumimoji="1" lang="ja-JP" altLang="en-US" dirty="0"/>
          </a:p>
        </p:txBody>
      </p:sp>
      <p:sp>
        <p:nvSpPr>
          <p:cNvPr id="27" name="テキスト ボックス 26">
            <a:extLst>
              <a:ext uri="{FF2B5EF4-FFF2-40B4-BE49-F238E27FC236}">
                <a16:creationId xmlns:a16="http://schemas.microsoft.com/office/drawing/2014/main" id="{1F8A5D9D-A900-94C5-D6ED-3482B1E6E6FC}"/>
              </a:ext>
            </a:extLst>
          </p:cNvPr>
          <p:cNvSpPr txBox="1"/>
          <p:nvPr/>
        </p:nvSpPr>
        <p:spPr>
          <a:xfrm>
            <a:off x="8347887" y="920903"/>
            <a:ext cx="1391224" cy="369332"/>
          </a:xfrm>
          <a:prstGeom prst="rect">
            <a:avLst/>
          </a:prstGeom>
          <a:solidFill>
            <a:schemeClr val="accent2">
              <a:lumMod val="40000"/>
              <a:lumOff val="60000"/>
            </a:schemeClr>
          </a:solidFill>
          <a:ln w="12700">
            <a:noFill/>
          </a:ln>
        </p:spPr>
        <p:txBody>
          <a:bodyPr wrap="square" rtlCol="0">
            <a:spAutoFit/>
          </a:bodyPr>
          <a:lstStyle/>
          <a:p>
            <a:r>
              <a:rPr lang="ja-JP" altLang="en-US" dirty="0">
                <a:latin typeface="ＭＳ ゴシック" panose="020B0609070205080204" pitchFamily="49" charset="-128"/>
                <a:ea typeface="ＭＳ ゴシック" panose="020B0609070205080204" pitchFamily="49" charset="-128"/>
              </a:rPr>
              <a:t>実績報告時</a:t>
            </a:r>
            <a:endParaRPr kumimoji="1" lang="ja-JP" altLang="en-US" dirty="0"/>
          </a:p>
        </p:txBody>
      </p:sp>
      <p:sp>
        <p:nvSpPr>
          <p:cNvPr id="29" name="コンテンツ プレースホルダー 2">
            <a:extLst>
              <a:ext uri="{FF2B5EF4-FFF2-40B4-BE49-F238E27FC236}">
                <a16:creationId xmlns:a16="http://schemas.microsoft.com/office/drawing/2014/main" id="{3EA36804-3538-849D-3D43-74FB02099158}"/>
              </a:ext>
            </a:extLst>
          </p:cNvPr>
          <p:cNvSpPr txBox="1">
            <a:spLocks/>
          </p:cNvSpPr>
          <p:nvPr/>
        </p:nvSpPr>
        <p:spPr>
          <a:xfrm>
            <a:off x="6218364" y="4369973"/>
            <a:ext cx="5562504" cy="1158957"/>
          </a:xfrm>
          <a:prstGeom prst="rect">
            <a:avLst/>
          </a:prstGeom>
          <a:solidFill>
            <a:schemeClr val="bg1">
              <a:lumMod val="95000"/>
            </a:schemeClr>
          </a:solidFill>
          <a:ln w="6350">
            <a:solidFill>
              <a:schemeClr val="tx1"/>
            </a:solidFill>
          </a:ln>
        </p:spPr>
        <p:style>
          <a:lnRef idx="2">
            <a:schemeClr val="accent1"/>
          </a:lnRef>
          <a:fillRef idx="1">
            <a:schemeClr val="lt1"/>
          </a:fillRef>
          <a:effectRef idx="0">
            <a:schemeClr val="accent1"/>
          </a:effectRef>
          <a:fontRef idx="minor">
            <a:schemeClr val="dk1"/>
          </a:fontRef>
        </p:style>
        <p:txBody>
          <a:bodyPr vert="horz" wrap="none"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9pPr>
          </a:lstStyle>
          <a:p>
            <a:pPr marL="0" indent="0">
              <a:lnSpc>
                <a:spcPct val="100000"/>
              </a:lnSpc>
              <a:spcBef>
                <a:spcPts val="500"/>
              </a:spcBef>
              <a:spcAft>
                <a:spcPts val="300"/>
              </a:spcAft>
              <a:buFont typeface="Arial" panose="020B0604020202020204" pitchFamily="34" charset="0"/>
              <a:buNone/>
            </a:pPr>
            <a:r>
              <a:rPr lang="ja-JP" altLang="en-US" sz="1800" dirty="0">
                <a:latin typeface="ＭＳ 明朝" panose="02020609040205080304" pitchFamily="17" charset="-128"/>
                <a:ea typeface="ＭＳ 明朝" panose="02020609040205080304" pitchFamily="17" charset="-128"/>
              </a:rPr>
              <a:t>① 請求書</a:t>
            </a:r>
            <a:endParaRPr lang="en-US" altLang="ja-JP" sz="1800" dirty="0">
              <a:latin typeface="ＭＳ 明朝" panose="02020609040205080304" pitchFamily="17" charset="-128"/>
              <a:ea typeface="ＭＳ 明朝" panose="02020609040205080304" pitchFamily="17" charset="-128"/>
            </a:endParaRPr>
          </a:p>
          <a:p>
            <a:pPr marL="0" indent="0">
              <a:lnSpc>
                <a:spcPct val="100000"/>
              </a:lnSpc>
              <a:spcBef>
                <a:spcPts val="500"/>
              </a:spcBef>
              <a:spcAft>
                <a:spcPts val="300"/>
              </a:spcAft>
              <a:buFont typeface="Arial" panose="020B0604020202020204" pitchFamily="34" charset="0"/>
              <a:buNone/>
            </a:pPr>
            <a:r>
              <a:rPr lang="ja-JP" altLang="en-US" sz="1800" dirty="0">
                <a:latin typeface="ＭＳ 明朝" panose="02020609040205080304" pitchFamily="17" charset="-128"/>
                <a:ea typeface="ＭＳ 明朝" panose="02020609040205080304" pitchFamily="17" charset="-128"/>
              </a:rPr>
              <a:t>② 印鑑証明書</a:t>
            </a:r>
            <a:r>
              <a:rPr lang="ja-JP" altLang="ja-JP" sz="1200" dirty="0">
                <a:latin typeface="ＭＳ 明朝" panose="02020609040205080304" pitchFamily="17" charset="-128"/>
                <a:ea typeface="ＭＳ 明朝" panose="02020609040205080304" pitchFamily="17" charset="-128"/>
              </a:rPr>
              <a:t>（</a:t>
            </a:r>
            <a:r>
              <a:rPr lang="ja-JP" altLang="en-US" sz="1200" dirty="0">
                <a:latin typeface="ＭＳ 明朝" panose="02020609040205080304" pitchFamily="17" charset="-128"/>
                <a:ea typeface="ＭＳ 明朝" panose="02020609040205080304" pitchFamily="17" charset="-128"/>
              </a:rPr>
              <a:t>直近</a:t>
            </a:r>
            <a:r>
              <a:rPr lang="en-US" altLang="ja-JP" sz="1200" dirty="0">
                <a:latin typeface="ＭＳ 明朝" panose="02020609040205080304" pitchFamily="17" charset="-128"/>
                <a:ea typeface="ＭＳ 明朝" panose="02020609040205080304" pitchFamily="17" charset="-128"/>
              </a:rPr>
              <a:t>3</a:t>
            </a:r>
            <a:r>
              <a:rPr lang="ja-JP" altLang="en-US" sz="1200" dirty="0">
                <a:latin typeface="ＭＳ 明朝" panose="02020609040205080304" pitchFamily="17" charset="-128"/>
                <a:ea typeface="ＭＳ 明朝" panose="02020609040205080304" pitchFamily="17" charset="-128"/>
              </a:rPr>
              <a:t>ヶ月以内に取得したもの</a:t>
            </a:r>
            <a:r>
              <a:rPr lang="ja-JP" altLang="ja-JP" sz="1200" dirty="0">
                <a:latin typeface="ＭＳ 明朝" panose="02020609040205080304" pitchFamily="17" charset="-128"/>
                <a:ea typeface="ＭＳ 明朝" panose="02020609040205080304" pitchFamily="17" charset="-128"/>
              </a:rPr>
              <a:t>）</a:t>
            </a:r>
            <a:endParaRPr lang="en-US" altLang="ja-JP" sz="1200" dirty="0">
              <a:latin typeface="ＭＳ 明朝" panose="02020609040205080304" pitchFamily="17" charset="-128"/>
              <a:ea typeface="ＭＳ 明朝" panose="02020609040205080304" pitchFamily="17" charset="-128"/>
            </a:endParaRPr>
          </a:p>
          <a:p>
            <a:pPr marL="0" indent="0">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③ 口座振替依頼書</a:t>
            </a:r>
            <a:endParaRPr lang="en-US" altLang="ja-JP" sz="1800" dirty="0">
              <a:latin typeface="ＭＳ 明朝" panose="02020609040205080304" pitchFamily="17" charset="-128"/>
              <a:ea typeface="ＭＳ 明朝" panose="02020609040205080304" pitchFamily="17" charset="-128"/>
            </a:endParaRPr>
          </a:p>
        </p:txBody>
      </p:sp>
      <p:sp>
        <p:nvSpPr>
          <p:cNvPr id="30" name="テキスト ボックス 29">
            <a:extLst>
              <a:ext uri="{FF2B5EF4-FFF2-40B4-BE49-F238E27FC236}">
                <a16:creationId xmlns:a16="http://schemas.microsoft.com/office/drawing/2014/main" id="{3BB1FD38-0A61-33DE-BE02-F5614BBBECDD}"/>
              </a:ext>
            </a:extLst>
          </p:cNvPr>
          <p:cNvSpPr txBox="1"/>
          <p:nvPr/>
        </p:nvSpPr>
        <p:spPr>
          <a:xfrm>
            <a:off x="8241557" y="4204569"/>
            <a:ext cx="1631090" cy="369332"/>
          </a:xfrm>
          <a:prstGeom prst="rect">
            <a:avLst/>
          </a:prstGeom>
          <a:solidFill>
            <a:schemeClr val="accent2">
              <a:lumMod val="40000"/>
              <a:lumOff val="60000"/>
            </a:schemeClr>
          </a:solidFill>
          <a:ln w="12700">
            <a:noFill/>
          </a:ln>
        </p:spPr>
        <p:txBody>
          <a:bodyPr wrap="square" rtlCol="0">
            <a:spAutoFit/>
          </a:bodyPr>
          <a:lstStyle/>
          <a:p>
            <a:r>
              <a:rPr lang="ja-JP" altLang="en-US" dirty="0">
                <a:latin typeface="ＭＳ ゴシック" panose="020B0609070205080204" pitchFamily="49" charset="-128"/>
                <a:ea typeface="ＭＳ ゴシック" panose="020B0609070205080204" pitchFamily="49" charset="-128"/>
              </a:rPr>
              <a:t>補助金請求時</a:t>
            </a:r>
            <a:endParaRPr kumimoji="1" lang="ja-JP" altLang="en-US" dirty="0"/>
          </a:p>
        </p:txBody>
      </p:sp>
    </p:spTree>
    <p:extLst>
      <p:ext uri="{BB962C8B-B14F-4D97-AF65-F5344CB8AC3E}">
        <p14:creationId xmlns:p14="http://schemas.microsoft.com/office/powerpoint/2010/main" val="3549007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AE598-C73C-ABF9-0EA8-D8CA2FE1ED39}"/>
            </a:ext>
          </a:extLst>
        </p:cNvPr>
        <p:cNvGrpSpPr/>
        <p:nvPr/>
      </p:nvGrpSpPr>
      <p:grpSpPr>
        <a:xfrm>
          <a:off x="0" y="0"/>
          <a:ext cx="0" cy="0"/>
          <a:chOff x="0" y="0"/>
          <a:chExt cx="0" cy="0"/>
        </a:xfrm>
      </p:grpSpPr>
      <p:grpSp>
        <p:nvGrpSpPr>
          <p:cNvPr id="70" name="グループ化 69">
            <a:extLst>
              <a:ext uri="{FF2B5EF4-FFF2-40B4-BE49-F238E27FC236}">
                <a16:creationId xmlns:a16="http://schemas.microsoft.com/office/drawing/2014/main" id="{747B41FE-E98A-494F-7591-0D42A34C6682}"/>
              </a:ext>
            </a:extLst>
          </p:cNvPr>
          <p:cNvGrpSpPr/>
          <p:nvPr/>
        </p:nvGrpSpPr>
        <p:grpSpPr>
          <a:xfrm>
            <a:off x="189296" y="96247"/>
            <a:ext cx="11888806" cy="693023"/>
            <a:chOff x="189296" y="96247"/>
            <a:chExt cx="11888806" cy="693023"/>
          </a:xfrm>
        </p:grpSpPr>
        <p:sp>
          <p:nvSpPr>
            <p:cNvPr id="71" name="テキスト ボックス 70">
              <a:extLst>
                <a:ext uri="{FF2B5EF4-FFF2-40B4-BE49-F238E27FC236}">
                  <a16:creationId xmlns:a16="http://schemas.microsoft.com/office/drawing/2014/main" id="{3A6E2299-98EF-B165-C736-52E3C65062CE}"/>
                </a:ext>
              </a:extLst>
            </p:cNvPr>
            <p:cNvSpPr txBox="1"/>
            <p:nvPr/>
          </p:nvSpPr>
          <p:spPr>
            <a:xfrm>
              <a:off x="770021" y="96247"/>
              <a:ext cx="11308081" cy="693023"/>
            </a:xfrm>
            <a:prstGeom prst="rect">
              <a:avLst/>
            </a:prstGeom>
            <a:noFill/>
          </p:spPr>
          <p:txBody>
            <a:bodyPr wrap="square" rtlCol="0" anchor="ctr" anchorCtr="0">
              <a:noAutofit/>
            </a:bodyPr>
            <a:lstStyle/>
            <a:p>
              <a:r>
                <a:rPr lang="ja-JP" altLang="en-US" sz="2800" dirty="0">
                  <a:latin typeface="ＭＳ ゴシック" panose="020B0609070205080204" pitchFamily="49" charset="-128"/>
                  <a:ea typeface="ＭＳ ゴシック" panose="020B0609070205080204" pitchFamily="49" charset="-128"/>
                </a:rPr>
                <a:t>８　その他</a:t>
              </a:r>
              <a:endParaRPr lang="en-US" altLang="ja-JP" sz="2800" dirty="0">
                <a:latin typeface="ＭＳ ゴシック" panose="020B0609070205080204" pitchFamily="49" charset="-128"/>
                <a:ea typeface="ＭＳ ゴシック" panose="020B0609070205080204" pitchFamily="49" charset="-128"/>
              </a:endParaRPr>
            </a:p>
          </p:txBody>
        </p:sp>
        <p:sp>
          <p:nvSpPr>
            <p:cNvPr id="72" name="テキスト ボックス 71">
              <a:extLst>
                <a:ext uri="{FF2B5EF4-FFF2-40B4-BE49-F238E27FC236}">
                  <a16:creationId xmlns:a16="http://schemas.microsoft.com/office/drawing/2014/main" id="{61B596C5-679D-C7A5-DAA9-D8519D628854}"/>
                </a:ext>
              </a:extLst>
            </p:cNvPr>
            <p:cNvSpPr txBox="1"/>
            <p:nvPr/>
          </p:nvSpPr>
          <p:spPr>
            <a:xfrm>
              <a:off x="189296" y="163629"/>
              <a:ext cx="494098" cy="604785"/>
            </a:xfrm>
            <a:prstGeom prst="rect">
              <a:avLst/>
            </a:prstGeom>
            <a:solidFill>
              <a:schemeClr val="accent2">
                <a:lumMod val="60000"/>
                <a:lumOff val="40000"/>
              </a:schemeClr>
            </a:solidFill>
            <a:effectLst>
              <a:outerShdw blurRad="50800" dist="38100" dir="2700000" algn="tl" rotWithShape="0">
                <a:schemeClr val="accent2">
                  <a:lumMod val="75000"/>
                  <a:alpha val="40000"/>
                </a:schemeClr>
              </a:outerShdw>
            </a:effectLst>
          </p:spPr>
          <p:txBody>
            <a:bodyPr wrap="square" rtlCol="0" anchor="ctr" anchorCtr="0">
              <a:noAutofit/>
            </a:bodyPr>
            <a:lstStyle/>
            <a:p>
              <a:endParaRPr lang="en-US" altLang="ja-JP" sz="2800" dirty="0">
                <a:latin typeface="ＭＳ ゴシック" panose="020B0609070205080204" pitchFamily="49" charset="-128"/>
                <a:ea typeface="ＭＳ ゴシック" panose="020B0609070205080204" pitchFamily="49" charset="-128"/>
              </a:endParaRPr>
            </a:p>
          </p:txBody>
        </p:sp>
        <p:cxnSp>
          <p:nvCxnSpPr>
            <p:cNvPr id="73" name="直線コネクタ 72">
              <a:extLst>
                <a:ext uri="{FF2B5EF4-FFF2-40B4-BE49-F238E27FC236}">
                  <a16:creationId xmlns:a16="http://schemas.microsoft.com/office/drawing/2014/main" id="{CA51FA38-E4A8-287A-6872-A31C3594A831}"/>
                </a:ext>
              </a:extLst>
            </p:cNvPr>
            <p:cNvCxnSpPr>
              <a:cxnSpLocks/>
            </p:cNvCxnSpPr>
            <p:nvPr/>
          </p:nvCxnSpPr>
          <p:spPr>
            <a:xfrm>
              <a:off x="779646" y="779650"/>
              <a:ext cx="11239099" cy="0"/>
            </a:xfrm>
            <a:prstGeom prst="line">
              <a:avLst/>
            </a:prstGeom>
            <a:ln w="69850" cmpd="thickThi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15" name="スライド番号プレースホルダー 14">
            <a:extLst>
              <a:ext uri="{FF2B5EF4-FFF2-40B4-BE49-F238E27FC236}">
                <a16:creationId xmlns:a16="http://schemas.microsoft.com/office/drawing/2014/main" id="{A1E2BCB8-4289-7EA2-845D-580FCDADC32E}"/>
              </a:ext>
            </a:extLst>
          </p:cNvPr>
          <p:cNvSpPr>
            <a:spLocks noGrp="1"/>
          </p:cNvSpPr>
          <p:nvPr>
            <p:ph type="sldNum" sz="quarter" idx="12"/>
          </p:nvPr>
        </p:nvSpPr>
        <p:spPr>
          <a:xfrm>
            <a:off x="9515378" y="6587356"/>
            <a:ext cx="2743200" cy="365125"/>
          </a:xfrm>
        </p:spPr>
        <p:txBody>
          <a:bodyPr/>
          <a:lstStyle/>
          <a:p>
            <a:fld id="{2D53F00A-B8CA-47B2-8DE4-5636BCD83088}" type="slidenum">
              <a:rPr kumimoji="1" lang="ja-JP" altLang="en-US" smtClean="0"/>
              <a:t>11</a:t>
            </a:fld>
            <a:endParaRPr kumimoji="1" lang="ja-JP" altLang="en-US" dirty="0"/>
          </a:p>
        </p:txBody>
      </p:sp>
      <p:sp>
        <p:nvSpPr>
          <p:cNvPr id="10" name="コンテンツ プレースホルダー 2">
            <a:extLst>
              <a:ext uri="{FF2B5EF4-FFF2-40B4-BE49-F238E27FC236}">
                <a16:creationId xmlns:a16="http://schemas.microsoft.com/office/drawing/2014/main" id="{DCA5CC4D-45F6-12B9-8F95-228E56B61594}"/>
              </a:ext>
            </a:extLst>
          </p:cNvPr>
          <p:cNvSpPr txBox="1">
            <a:spLocks/>
          </p:cNvSpPr>
          <p:nvPr/>
        </p:nvSpPr>
        <p:spPr>
          <a:xfrm>
            <a:off x="423521" y="908051"/>
            <a:ext cx="11559371" cy="5864889"/>
          </a:xfrm>
          <a:prstGeom prst="rect">
            <a:avLst/>
          </a:prstGeom>
          <a:solidFill>
            <a:schemeClr val="bg1">
              <a:lumMod val="95000"/>
            </a:schemeClr>
          </a:solidFill>
          <a:ln w="6350">
            <a:solidFill>
              <a:schemeClr val="tx1"/>
            </a:solid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9pPr>
          </a:lstStyle>
          <a:p>
            <a:pPr marL="0" indent="0">
              <a:lnSpc>
                <a:spcPct val="100000"/>
              </a:lnSpc>
              <a:spcBef>
                <a:spcPts val="500"/>
              </a:spcBef>
              <a:spcAft>
                <a:spcPts val="300"/>
              </a:spcAft>
              <a:buFont typeface="Arial" panose="020B0604020202020204" pitchFamily="34" charset="0"/>
              <a:buNone/>
            </a:pPr>
            <a:r>
              <a:rPr lang="ja-JP" altLang="en-US" sz="1800" dirty="0">
                <a:latin typeface="ＭＳ ゴシック" panose="020B0609070205080204" pitchFamily="49" charset="-128"/>
                <a:ea typeface="ＭＳ ゴシック" panose="020B0609070205080204" pitchFamily="49" charset="-128"/>
              </a:rPr>
              <a:t>●補助金申請に係る審査について</a:t>
            </a:r>
            <a:endParaRPr lang="en-US" altLang="ja-JP" sz="1800" dirty="0">
              <a:latin typeface="ＭＳ ゴシック" panose="020B0609070205080204" pitchFamily="49" charset="-128"/>
              <a:ea typeface="ＭＳ ゴシック" panose="020B0609070205080204" pitchFamily="49" charset="-128"/>
            </a:endParaRPr>
          </a:p>
          <a:p>
            <a:pPr marL="223838" indent="-223838">
              <a:lnSpc>
                <a:spcPct val="100000"/>
              </a:lnSpc>
              <a:spcBef>
                <a:spcPts val="500"/>
              </a:spcBef>
              <a:spcAft>
                <a:spcPts val="300"/>
              </a:spcAft>
              <a:buFont typeface="Arial" panose="020B0604020202020204" pitchFamily="34" charset="0"/>
              <a:buNone/>
            </a:pPr>
            <a:r>
              <a:rPr lang="ja-JP" altLang="en-US" sz="1800" dirty="0">
                <a:latin typeface="ＭＳ 明朝" panose="02020609040205080304" pitchFamily="17" charset="-128"/>
                <a:ea typeface="ＭＳ 明朝" panose="02020609040205080304" pitchFamily="17" charset="-128"/>
              </a:rPr>
              <a:t>・申請書類に基づき、資格審査（申請要件の確認、補助対象費用の確認等）を行い、結果については、</a:t>
            </a:r>
            <a:br>
              <a:rPr lang="en-US" altLang="ja-JP" sz="1800" dirty="0">
                <a:latin typeface="ＭＳ 明朝" panose="02020609040205080304" pitchFamily="17" charset="-128"/>
                <a:ea typeface="ＭＳ 明朝" panose="02020609040205080304" pitchFamily="17" charset="-128"/>
              </a:rPr>
            </a:br>
            <a:r>
              <a:rPr lang="ja-JP" altLang="en-US" sz="1800" dirty="0">
                <a:latin typeface="ＭＳ 明朝" panose="02020609040205080304" pitchFamily="17" charset="-128"/>
                <a:ea typeface="ＭＳ 明朝" panose="02020609040205080304" pitchFamily="17" charset="-128"/>
              </a:rPr>
              <a:t>書面または</a:t>
            </a:r>
            <a:r>
              <a:rPr lang="en-US" altLang="ja-JP" sz="1800" dirty="0">
                <a:latin typeface="ＭＳ 明朝" panose="02020609040205080304" pitchFamily="17" charset="-128"/>
                <a:ea typeface="ＭＳ 明朝" panose="02020609040205080304" pitchFamily="17" charset="-128"/>
              </a:rPr>
              <a:t>J</a:t>
            </a:r>
            <a:r>
              <a:rPr lang="ja-JP" altLang="en-US" sz="1800" dirty="0">
                <a:latin typeface="ＭＳ 明朝" panose="02020609040205080304" pitchFamily="17" charset="-128"/>
                <a:ea typeface="ＭＳ 明朝" panose="02020609040205080304" pitchFamily="17" charset="-128"/>
              </a:rPr>
              <a:t>グランツにてお知らせします。</a:t>
            </a:r>
            <a:endParaRPr lang="en-US" altLang="ja-JP" sz="1800" dirty="0">
              <a:latin typeface="ＭＳ 明朝" panose="02020609040205080304" pitchFamily="17" charset="-128"/>
              <a:ea typeface="ＭＳ 明朝" panose="02020609040205080304" pitchFamily="17" charset="-128"/>
            </a:endParaRPr>
          </a:p>
          <a:p>
            <a:pPr marL="223838" indent="-223838">
              <a:lnSpc>
                <a:spcPct val="100000"/>
              </a:lnSpc>
              <a:spcBef>
                <a:spcPts val="500"/>
              </a:spcBef>
              <a:spcAft>
                <a:spcPts val="300"/>
              </a:spcAft>
              <a:buFont typeface="Arial" panose="020B0604020202020204" pitchFamily="34" charset="0"/>
              <a:buNone/>
            </a:pPr>
            <a:r>
              <a:rPr lang="ja-JP" altLang="en-US" sz="1800" dirty="0">
                <a:latin typeface="ＭＳ 明朝" panose="02020609040205080304" pitchFamily="17" charset="-128"/>
                <a:ea typeface="ＭＳ 明朝" panose="02020609040205080304" pitchFamily="17" charset="-128"/>
              </a:rPr>
              <a:t>・審査の結果、補助金申請額と交付予定額が異なる場合があります。</a:t>
            </a:r>
            <a:br>
              <a:rPr lang="en-US" altLang="ja-JP" sz="1800" dirty="0">
                <a:latin typeface="ＭＳ 明朝" panose="02020609040205080304" pitchFamily="17" charset="-128"/>
                <a:ea typeface="ＭＳ 明朝" panose="02020609040205080304" pitchFamily="17" charset="-128"/>
              </a:rPr>
            </a:br>
            <a:r>
              <a:rPr lang="ja-JP" altLang="en-US" sz="1800" dirty="0">
                <a:latin typeface="ＭＳ 明朝" panose="02020609040205080304" pitchFamily="17" charset="-128"/>
                <a:ea typeface="ＭＳ 明朝" panose="02020609040205080304" pitchFamily="17" charset="-128"/>
              </a:rPr>
              <a:t>審査の経過や結果に関するお問い合わせにはお答えいたしかねますので、予めご了承ください。</a:t>
            </a:r>
            <a:endParaRPr lang="en-US" altLang="ja-JP" sz="1800" dirty="0">
              <a:solidFill>
                <a:schemeClr val="tx1"/>
              </a:solidFill>
              <a:latin typeface="ＭＳ 明朝" panose="02020609040205080304" pitchFamily="17" charset="-128"/>
              <a:ea typeface="ＭＳ 明朝" panose="02020609040205080304" pitchFamily="17" charset="-128"/>
            </a:endParaRPr>
          </a:p>
          <a:p>
            <a:pPr marL="223838" indent="-223838">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・「情報提供に関する同意書」をご提出いただくことで、審査結果を金融機関へも共有いたします</a:t>
            </a:r>
            <a:br>
              <a:rPr lang="en-US" altLang="ja-JP" sz="1800" dirty="0">
                <a:latin typeface="ＭＳ 明朝" panose="02020609040205080304" pitchFamily="17" charset="-128"/>
                <a:ea typeface="ＭＳ 明朝" panose="02020609040205080304" pitchFamily="17" charset="-128"/>
              </a:rPr>
            </a:br>
            <a:r>
              <a:rPr lang="en-US" altLang="ja-JP" sz="1800" dirty="0">
                <a:latin typeface="ＭＳ 明朝" panose="02020609040205080304" pitchFamily="17" charset="-128"/>
                <a:ea typeface="ＭＳ 明朝" panose="02020609040205080304" pitchFamily="17" charset="-128"/>
              </a:rPr>
              <a:t>(</a:t>
            </a:r>
            <a:r>
              <a:rPr lang="ja-JP" altLang="en-US" sz="1800" dirty="0">
                <a:latin typeface="ＭＳ 明朝" panose="02020609040205080304" pitchFamily="17" charset="-128"/>
                <a:ea typeface="ＭＳ 明朝" panose="02020609040205080304" pitchFamily="17" charset="-128"/>
              </a:rPr>
              <a:t>申請者の皆様方から金融機関への交付決定通知書の写し等の提出が不要になります）</a:t>
            </a:r>
            <a:endParaRPr lang="en-US" altLang="ja-JP" sz="1800" dirty="0">
              <a:latin typeface="ＭＳ 明朝" panose="02020609040205080304" pitchFamily="17" charset="-128"/>
              <a:ea typeface="ＭＳ 明朝" panose="02020609040205080304" pitchFamily="17" charset="-128"/>
            </a:endParaRPr>
          </a:p>
          <a:p>
            <a:pPr marL="0" indent="0">
              <a:lnSpc>
                <a:spcPct val="100000"/>
              </a:lnSpc>
              <a:spcBef>
                <a:spcPts val="500"/>
              </a:spcBef>
              <a:spcAft>
                <a:spcPts val="300"/>
              </a:spcAft>
              <a:buNone/>
            </a:pPr>
            <a:r>
              <a:rPr lang="ja-JP" altLang="en-US" sz="1800" dirty="0">
                <a:latin typeface="ＭＳ ゴシック" panose="020B0609070205080204" pitchFamily="49" charset="-128"/>
                <a:ea typeface="ＭＳ ゴシック" panose="020B0609070205080204" pitchFamily="49" charset="-128"/>
              </a:rPr>
              <a:t>●補助金の支払いができないケースについて</a:t>
            </a:r>
            <a:r>
              <a:rPr lang="en-US" altLang="ja-JP" sz="1800" dirty="0">
                <a:latin typeface="ＭＳ ゴシック" panose="020B0609070205080204" pitchFamily="49" charset="-128"/>
                <a:ea typeface="ＭＳ ゴシック" panose="020B0609070205080204" pitchFamily="49" charset="-128"/>
              </a:rPr>
              <a:t>(</a:t>
            </a:r>
            <a:r>
              <a:rPr lang="ja-JP" altLang="en-US" sz="1800" dirty="0">
                <a:latin typeface="ＭＳ ゴシック" panose="020B0609070205080204" pitchFamily="49" charset="-128"/>
                <a:ea typeface="ＭＳ ゴシック" panose="020B0609070205080204" pitchFamily="49" charset="-128"/>
              </a:rPr>
              <a:t>注意事項）</a:t>
            </a:r>
            <a:endParaRPr lang="en-US" altLang="ja-JP" sz="1800" dirty="0">
              <a:latin typeface="ＭＳ ゴシック" panose="020B0609070205080204" pitchFamily="49" charset="-128"/>
              <a:ea typeface="ＭＳ ゴシック" panose="020B0609070205080204" pitchFamily="49" charset="-128"/>
            </a:endParaRPr>
          </a:p>
          <a:p>
            <a:pPr marL="265113" indent="-265113">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・偽り、隠匿その他不正の手段により補助金の交付決定を受けたとき。</a:t>
            </a:r>
          </a:p>
          <a:p>
            <a:pPr marL="265113" indent="-265113">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・補助金を他の用途に使用したとき。</a:t>
            </a:r>
          </a:p>
          <a:p>
            <a:pPr marL="265113" indent="-265113">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・「４ 東京都の補助」や「５ 本事業をご利用いただける方」に定める要件を満たさなくなったとき。</a:t>
            </a:r>
          </a:p>
          <a:p>
            <a:pPr marL="265113" indent="-265113">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・補助金の交付決定の内容やこれに付した条件、交付決定に基づく命令その他法令に違反したとき。</a:t>
            </a:r>
          </a:p>
          <a:p>
            <a:pPr marL="265113" indent="-265113">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・何らかの事由により、取扱金融機関の直接引受による私募債発行がされなかった場合</a:t>
            </a:r>
          </a:p>
          <a:p>
            <a:pPr marL="265113" indent="-265113">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・過去に国・都道府県・区市町村・公益財団法人東京都中小企業振興公社等が実施する助成事業に関して、</a:t>
            </a:r>
            <a:br>
              <a:rPr lang="en-US" altLang="ja-JP" sz="1800" dirty="0">
                <a:latin typeface="ＭＳ 明朝" panose="02020609040205080304" pitchFamily="17" charset="-128"/>
                <a:ea typeface="ＭＳ 明朝" panose="02020609040205080304" pitchFamily="17" charset="-128"/>
              </a:rPr>
            </a:br>
            <a:r>
              <a:rPr lang="ja-JP" altLang="en-US" sz="1800" dirty="0">
                <a:latin typeface="ＭＳ 明朝" panose="02020609040205080304" pitchFamily="17" charset="-128"/>
                <a:ea typeface="ＭＳ 明朝" panose="02020609040205080304" pitchFamily="17" charset="-128"/>
              </a:rPr>
              <a:t>不正等の事故を起こしたことが判明したとき。</a:t>
            </a:r>
          </a:p>
          <a:p>
            <a:pPr marL="265113" indent="-265113">
              <a:lnSpc>
                <a:spcPct val="100000"/>
              </a:lnSpc>
              <a:spcBef>
                <a:spcPts val="500"/>
              </a:spcBef>
              <a:spcAft>
                <a:spcPts val="300"/>
              </a:spcAft>
              <a:buNone/>
            </a:pPr>
            <a:r>
              <a:rPr lang="ja-JP" altLang="en-US" sz="1800" dirty="0">
                <a:latin typeface="ＭＳ 明朝" panose="02020609040205080304" pitchFamily="17" charset="-128"/>
                <a:ea typeface="ＭＳ 明朝" panose="02020609040205080304" pitchFamily="17" charset="-128"/>
              </a:rPr>
              <a:t>・交付申請時点で既に都の予算がなくなっている場合（予算がなくなり次第、産業労働局ＨＰにて速やかに</a:t>
            </a:r>
            <a:br>
              <a:rPr lang="en-US" altLang="ja-JP" sz="1800" dirty="0">
                <a:latin typeface="ＭＳ 明朝" panose="02020609040205080304" pitchFamily="17" charset="-128"/>
                <a:ea typeface="ＭＳ 明朝" panose="02020609040205080304" pitchFamily="17" charset="-128"/>
              </a:rPr>
            </a:br>
            <a:r>
              <a:rPr lang="ja-JP" altLang="en-US" sz="1800" dirty="0">
                <a:latin typeface="ＭＳ 明朝" panose="02020609040205080304" pitchFamily="17" charset="-128"/>
                <a:ea typeface="ＭＳ 明朝" panose="02020609040205080304" pitchFamily="17" charset="-128"/>
              </a:rPr>
              <a:t>告知する予定です。）</a:t>
            </a:r>
          </a:p>
        </p:txBody>
      </p:sp>
    </p:spTree>
    <p:extLst>
      <p:ext uri="{BB962C8B-B14F-4D97-AF65-F5344CB8AC3E}">
        <p14:creationId xmlns:p14="http://schemas.microsoft.com/office/powerpoint/2010/main" val="426251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8F545-6D0E-37A2-D58A-766AD356CBF4}"/>
            </a:ext>
          </a:extLst>
        </p:cNvPr>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1CD9DD25-7459-8E5D-9035-F6340C80752F}"/>
              </a:ext>
            </a:extLst>
          </p:cNvPr>
          <p:cNvSpPr txBox="1">
            <a:spLocks/>
          </p:cNvSpPr>
          <p:nvPr/>
        </p:nvSpPr>
        <p:spPr>
          <a:xfrm>
            <a:off x="8206551" y="7802378"/>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2D53F00A-B8CA-47B2-8DE4-5636BCD83088}" type="slidenum">
              <a:rPr lang="ja-JP" altLang="en-US" smtClean="0"/>
              <a:pPr/>
              <a:t>12</a:t>
            </a:fld>
            <a:endParaRPr lang="ja-JP" altLang="en-US"/>
          </a:p>
        </p:txBody>
      </p:sp>
      <p:sp>
        <p:nvSpPr>
          <p:cNvPr id="21" name="スライド番号プレースホルダー 7">
            <a:extLst>
              <a:ext uri="{FF2B5EF4-FFF2-40B4-BE49-F238E27FC236}">
                <a16:creationId xmlns:a16="http://schemas.microsoft.com/office/drawing/2014/main" id="{0F7DD914-6C3A-BB3B-EA65-D8B66C0C38E4}"/>
              </a:ext>
            </a:extLst>
          </p:cNvPr>
          <p:cNvSpPr txBox="1">
            <a:spLocks/>
          </p:cNvSpPr>
          <p:nvPr/>
        </p:nvSpPr>
        <p:spPr>
          <a:xfrm>
            <a:off x="8206551" y="783970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2D53F00A-B8CA-47B2-8DE4-5636BCD83088}" type="slidenum">
              <a:rPr lang="ja-JP" altLang="en-US" smtClean="0"/>
              <a:pPr/>
              <a:t>12</a:t>
            </a:fld>
            <a:endParaRPr lang="ja-JP" altLang="en-US"/>
          </a:p>
        </p:txBody>
      </p:sp>
      <p:sp>
        <p:nvSpPr>
          <p:cNvPr id="2" name="コンテンツ プレースホルダー 2">
            <a:extLst>
              <a:ext uri="{FF2B5EF4-FFF2-40B4-BE49-F238E27FC236}">
                <a16:creationId xmlns:a16="http://schemas.microsoft.com/office/drawing/2014/main" id="{ACF9A6F1-9BCA-D419-12A7-F242A2CA7BC9}"/>
              </a:ext>
            </a:extLst>
          </p:cNvPr>
          <p:cNvSpPr txBox="1">
            <a:spLocks/>
          </p:cNvSpPr>
          <p:nvPr/>
        </p:nvSpPr>
        <p:spPr>
          <a:xfrm>
            <a:off x="337457" y="510014"/>
            <a:ext cx="11559371" cy="5864889"/>
          </a:xfrm>
          <a:prstGeom prst="rect">
            <a:avLst/>
          </a:prstGeom>
          <a:solidFill>
            <a:schemeClr val="accent2">
              <a:lumMod val="20000"/>
              <a:lumOff val="80000"/>
            </a:schemeClr>
          </a:solidFill>
          <a:ln w="6350">
            <a:solidFill>
              <a:schemeClr val="tx1"/>
            </a:solid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9pPr>
          </a:lstStyle>
          <a:p>
            <a:pPr marL="0" indent="0">
              <a:lnSpc>
                <a:spcPct val="100000"/>
              </a:lnSpc>
              <a:spcBef>
                <a:spcPts val="500"/>
              </a:spcBef>
              <a:spcAft>
                <a:spcPts val="300"/>
              </a:spcAft>
              <a:buFont typeface="Arial" panose="020B0604020202020204" pitchFamily="34" charset="0"/>
              <a:buNone/>
            </a:pPr>
            <a:r>
              <a:rPr lang="ja-JP" altLang="en-US" sz="1800" dirty="0">
                <a:latin typeface="ＭＳ ゴシック" panose="020B0609070205080204" pitchFamily="49" charset="-128"/>
                <a:ea typeface="ＭＳ ゴシック" panose="020B0609070205080204" pitchFamily="49" charset="-128"/>
              </a:rPr>
              <a:t>　この資料は、私募債（政策課題対応）の内容をお知らせするものです。</a:t>
            </a:r>
            <a:endParaRPr lang="en-US" altLang="ja-JP" sz="1800" dirty="0">
              <a:latin typeface="ＭＳ ゴシック" panose="020B0609070205080204" pitchFamily="49" charset="-128"/>
              <a:ea typeface="ＭＳ ゴシック" panose="020B0609070205080204" pitchFamily="49" charset="-128"/>
            </a:endParaRPr>
          </a:p>
          <a:p>
            <a:pPr marL="0" indent="0">
              <a:lnSpc>
                <a:spcPct val="100000"/>
              </a:lnSpc>
              <a:spcBef>
                <a:spcPts val="500"/>
              </a:spcBef>
              <a:spcAft>
                <a:spcPts val="300"/>
              </a:spcAft>
              <a:buFont typeface="Arial" panose="020B0604020202020204" pitchFamily="34" charset="0"/>
              <a:buNone/>
            </a:pPr>
            <a:r>
              <a:rPr lang="ja-JP" altLang="en-US" sz="1800" dirty="0">
                <a:latin typeface="ＭＳ ゴシック" panose="020B0609070205080204" pitchFamily="49" charset="-128"/>
                <a:ea typeface="ＭＳ ゴシック" panose="020B0609070205080204" pitchFamily="49" charset="-128"/>
              </a:rPr>
              <a:t>　詳細については、必ず要綱等をご確認ください。</a:t>
            </a:r>
            <a:endParaRPr lang="en-US" altLang="ja-JP" sz="1800" dirty="0">
              <a:latin typeface="ＭＳ ゴシック" panose="020B0609070205080204" pitchFamily="49" charset="-128"/>
              <a:ea typeface="ＭＳ ゴシック" panose="020B0609070205080204" pitchFamily="49" charset="-128"/>
            </a:endParaRPr>
          </a:p>
          <a:p>
            <a:pPr marL="0" indent="0">
              <a:lnSpc>
                <a:spcPct val="100000"/>
              </a:lnSpc>
              <a:spcBef>
                <a:spcPts val="500"/>
              </a:spcBef>
              <a:spcAft>
                <a:spcPts val="300"/>
              </a:spcAft>
              <a:buFont typeface="Arial" panose="020B0604020202020204" pitchFamily="34" charset="0"/>
              <a:buNone/>
            </a:pPr>
            <a:endParaRPr lang="en-US" altLang="ja-JP" sz="1100" dirty="0">
              <a:latin typeface="ＭＳ ゴシック" panose="020B0609070205080204" pitchFamily="49" charset="-128"/>
              <a:ea typeface="ＭＳ ゴシック" panose="020B0609070205080204" pitchFamily="49" charset="-128"/>
            </a:endParaRPr>
          </a:p>
          <a:p>
            <a:pPr marL="0" indent="0">
              <a:lnSpc>
                <a:spcPct val="100000"/>
              </a:lnSpc>
              <a:spcBef>
                <a:spcPts val="500"/>
              </a:spcBef>
              <a:spcAft>
                <a:spcPts val="300"/>
              </a:spcAft>
              <a:buFont typeface="Arial" panose="020B0604020202020204" pitchFamily="34" charset="0"/>
              <a:buNone/>
            </a:pPr>
            <a:r>
              <a:rPr lang="ja-JP" altLang="en-US" sz="1800" dirty="0">
                <a:latin typeface="ＭＳ ゴシック" panose="020B0609070205080204" pitchFamily="49" charset="-128"/>
                <a:ea typeface="ＭＳ ゴシック" panose="020B0609070205080204" pitchFamily="49" charset="-128"/>
              </a:rPr>
              <a:t>　</a:t>
            </a:r>
            <a:r>
              <a:rPr lang="en-US" altLang="ja-JP" sz="1800" dirty="0">
                <a:latin typeface="ＭＳ ゴシック" panose="020B0609070205080204" pitchFamily="49" charset="-128"/>
                <a:ea typeface="ＭＳ ゴシック" panose="020B0609070205080204" pitchFamily="49" charset="-128"/>
              </a:rPr>
              <a:t>【</a:t>
            </a:r>
            <a:r>
              <a:rPr lang="ja-JP" altLang="en-US" sz="1800" dirty="0">
                <a:latin typeface="ＭＳ ゴシック" panose="020B0609070205080204" pitchFamily="49" charset="-128"/>
                <a:ea typeface="ＭＳ ゴシック" panose="020B0609070205080204" pitchFamily="49" charset="-128"/>
              </a:rPr>
              <a:t>お問い合わせ先</a:t>
            </a:r>
            <a:r>
              <a:rPr lang="en-US" altLang="ja-JP" sz="1800" dirty="0">
                <a:latin typeface="ＭＳ ゴシック" panose="020B0609070205080204" pitchFamily="49" charset="-128"/>
                <a:ea typeface="ＭＳ ゴシック" panose="020B0609070205080204" pitchFamily="49" charset="-128"/>
              </a:rPr>
              <a:t>】</a:t>
            </a:r>
            <a:endParaRPr lang="ja-JP" altLang="en-US" sz="1800" dirty="0">
              <a:latin typeface="ＭＳ ゴシック" panose="020B0609070205080204" pitchFamily="49" charset="-128"/>
              <a:ea typeface="ＭＳ ゴシック" panose="020B0609070205080204" pitchFamily="49" charset="-128"/>
            </a:endParaRPr>
          </a:p>
          <a:p>
            <a:pPr marL="0" indent="0">
              <a:lnSpc>
                <a:spcPct val="100000"/>
              </a:lnSpc>
              <a:spcBef>
                <a:spcPts val="500"/>
              </a:spcBef>
              <a:spcAft>
                <a:spcPts val="300"/>
              </a:spcAft>
              <a:buFont typeface="Arial" panose="020B0604020202020204" pitchFamily="34" charset="0"/>
              <a:buNone/>
            </a:pPr>
            <a:r>
              <a:rPr lang="ja-JP" altLang="en-US" sz="1800" dirty="0">
                <a:latin typeface="ＭＳ ゴシック" panose="020B0609070205080204" pitchFamily="49" charset="-128"/>
                <a:ea typeface="ＭＳ ゴシック" panose="020B0609070205080204" pitchFamily="49" charset="-128"/>
              </a:rPr>
              <a:t>　　　東京都産業労働局金融部金融課</a:t>
            </a:r>
          </a:p>
          <a:p>
            <a:pPr marL="0" indent="0">
              <a:lnSpc>
                <a:spcPct val="100000"/>
              </a:lnSpc>
              <a:spcBef>
                <a:spcPts val="500"/>
              </a:spcBef>
              <a:spcAft>
                <a:spcPts val="300"/>
              </a:spcAft>
              <a:buFont typeface="Arial" panose="020B0604020202020204" pitchFamily="34" charset="0"/>
              <a:buNone/>
            </a:pPr>
            <a:r>
              <a:rPr lang="ja-JP" altLang="en-US" sz="1800" dirty="0">
                <a:latin typeface="ＭＳ ゴシック" panose="020B0609070205080204" pitchFamily="49" charset="-128"/>
                <a:ea typeface="ＭＳ ゴシック" panose="020B0609070205080204" pitchFamily="49" charset="-128"/>
              </a:rPr>
              <a:t>　　　住所：東京都新宿区西新宿二丁目</a:t>
            </a:r>
            <a:r>
              <a:rPr lang="en-US" altLang="ja-JP" sz="1800" dirty="0">
                <a:latin typeface="ＭＳ ゴシック" panose="020B0609070205080204" pitchFamily="49" charset="-128"/>
                <a:ea typeface="ＭＳ ゴシック" panose="020B0609070205080204" pitchFamily="49" charset="-128"/>
              </a:rPr>
              <a:t>8</a:t>
            </a:r>
            <a:r>
              <a:rPr lang="ja-JP" altLang="en-US" sz="1800" dirty="0">
                <a:latin typeface="ＭＳ ゴシック" panose="020B0609070205080204" pitchFamily="49" charset="-128"/>
                <a:ea typeface="ＭＳ ゴシック" panose="020B0609070205080204" pitchFamily="49" charset="-128"/>
              </a:rPr>
              <a:t>番</a:t>
            </a:r>
            <a:r>
              <a:rPr lang="en-US" altLang="ja-JP" sz="1800" dirty="0">
                <a:latin typeface="ＭＳ ゴシック" panose="020B0609070205080204" pitchFamily="49" charset="-128"/>
                <a:ea typeface="ＭＳ ゴシック" panose="020B0609070205080204" pitchFamily="49" charset="-128"/>
              </a:rPr>
              <a:t>1</a:t>
            </a:r>
            <a:r>
              <a:rPr lang="ja-JP" altLang="en-US" sz="1800" dirty="0">
                <a:latin typeface="ＭＳ ゴシック" panose="020B0609070205080204" pitchFamily="49" charset="-128"/>
                <a:ea typeface="ＭＳ ゴシック" panose="020B0609070205080204" pitchFamily="49" charset="-128"/>
              </a:rPr>
              <a:t>号 東京都庁第一本庁舎</a:t>
            </a:r>
            <a:r>
              <a:rPr lang="en-US" altLang="ja-JP" sz="1800" dirty="0">
                <a:latin typeface="ＭＳ ゴシック" panose="020B0609070205080204" pitchFamily="49" charset="-128"/>
                <a:ea typeface="ＭＳ ゴシック" panose="020B0609070205080204" pitchFamily="49" charset="-128"/>
              </a:rPr>
              <a:t>19</a:t>
            </a:r>
            <a:r>
              <a:rPr lang="ja-JP" altLang="en-US" sz="1800" dirty="0">
                <a:latin typeface="ＭＳ ゴシック" panose="020B0609070205080204" pitchFamily="49" charset="-128"/>
                <a:ea typeface="ＭＳ ゴシック" panose="020B0609070205080204" pitchFamily="49" charset="-128"/>
              </a:rPr>
              <a:t>階北側</a:t>
            </a:r>
          </a:p>
          <a:p>
            <a:pPr marL="0" indent="0">
              <a:lnSpc>
                <a:spcPct val="100000"/>
              </a:lnSpc>
              <a:spcBef>
                <a:spcPts val="500"/>
              </a:spcBef>
              <a:spcAft>
                <a:spcPts val="300"/>
              </a:spcAft>
              <a:buFont typeface="Arial" panose="020B0604020202020204" pitchFamily="34" charset="0"/>
              <a:buNone/>
            </a:pPr>
            <a:r>
              <a:rPr lang="ja-JP" altLang="en-US" sz="1800" dirty="0">
                <a:latin typeface="ＭＳ ゴシック" panose="020B0609070205080204" pitchFamily="49" charset="-128"/>
                <a:ea typeface="ＭＳ ゴシック" panose="020B0609070205080204" pitchFamily="49" charset="-128"/>
              </a:rPr>
              <a:t>　　　電話：</a:t>
            </a:r>
            <a:r>
              <a:rPr lang="en-US" altLang="ja-JP" sz="1800" dirty="0">
                <a:latin typeface="ＭＳ ゴシック" panose="020B0609070205080204" pitchFamily="49" charset="-128"/>
                <a:ea typeface="ＭＳ ゴシック" panose="020B0609070205080204" pitchFamily="49" charset="-128"/>
              </a:rPr>
              <a:t>03-5320-4877</a:t>
            </a:r>
          </a:p>
          <a:p>
            <a:pPr marL="0" indent="0">
              <a:lnSpc>
                <a:spcPct val="100000"/>
              </a:lnSpc>
              <a:spcBef>
                <a:spcPts val="500"/>
              </a:spcBef>
              <a:spcAft>
                <a:spcPts val="300"/>
              </a:spcAft>
              <a:buNone/>
            </a:pPr>
            <a:r>
              <a:rPr lang="en-US" altLang="ja-JP" sz="1800" dirty="0">
                <a:latin typeface="ＭＳ ゴシック" panose="020B0609070205080204" pitchFamily="49" charset="-128"/>
                <a:ea typeface="ＭＳ ゴシック" panose="020B0609070205080204" pitchFamily="49" charset="-128"/>
              </a:rPr>
              <a:t>      </a:t>
            </a:r>
            <a:r>
              <a:rPr lang="ja-JP" altLang="en-US" sz="1800" dirty="0">
                <a:latin typeface="ＭＳ ゴシック" panose="020B0609070205080204" pitchFamily="49" charset="-128"/>
                <a:ea typeface="ＭＳ ゴシック" panose="020B0609070205080204" pitchFamily="49" charset="-128"/>
              </a:rPr>
              <a:t>ホームページ：</a:t>
            </a:r>
            <a:r>
              <a:rPr lang="en-US" altLang="ja-JP" sz="1800" u="sng" dirty="0">
                <a:latin typeface="ＭＳ ゴシック" panose="020B0609070205080204" pitchFamily="49" charset="-128"/>
                <a:ea typeface="ＭＳ ゴシック" panose="020B0609070205080204" pitchFamily="49" charset="-128"/>
                <a:hlinkClick r:id="rId2"/>
              </a:rPr>
              <a:t>https://www.sangyo-rodo.metro.tokyo.lg.jp/chushou/kinyu/shibosai/</a:t>
            </a:r>
            <a:endParaRPr lang="ja-JP" altLang="ja-JP" sz="1800" dirty="0">
              <a:latin typeface="ＭＳ ゴシック" panose="020B0609070205080204" pitchFamily="49" charset="-128"/>
              <a:ea typeface="ＭＳ ゴシック" panose="020B0609070205080204" pitchFamily="49" charset="-128"/>
            </a:endParaRPr>
          </a:p>
          <a:p>
            <a:pPr marL="0" indent="0">
              <a:lnSpc>
                <a:spcPct val="100000"/>
              </a:lnSpc>
              <a:spcBef>
                <a:spcPts val="500"/>
              </a:spcBef>
              <a:spcAft>
                <a:spcPts val="300"/>
              </a:spcAft>
              <a:buFont typeface="Arial" panose="020B0604020202020204" pitchFamily="34" charset="0"/>
              <a:buNone/>
            </a:pPr>
            <a:endParaRPr lang="en-US" altLang="ja-JP" sz="1050" dirty="0">
              <a:latin typeface="ＭＳ ゴシック" panose="020B0609070205080204" pitchFamily="49" charset="-128"/>
              <a:ea typeface="ＭＳ ゴシック" panose="020B0609070205080204" pitchFamily="49" charset="-128"/>
            </a:endParaRPr>
          </a:p>
          <a:p>
            <a:pPr marL="0" indent="0">
              <a:lnSpc>
                <a:spcPct val="100000"/>
              </a:lnSpc>
              <a:spcBef>
                <a:spcPts val="500"/>
              </a:spcBef>
              <a:spcAft>
                <a:spcPts val="300"/>
              </a:spcAft>
              <a:buFont typeface="Arial" panose="020B0604020202020204" pitchFamily="34" charset="0"/>
              <a:buNone/>
            </a:pPr>
            <a:r>
              <a:rPr lang="ja-JP" altLang="en-US" sz="1800" dirty="0">
                <a:latin typeface="ＭＳ ゴシック" panose="020B0609070205080204" pitchFamily="49" charset="-128"/>
                <a:ea typeface="ＭＳ ゴシック" panose="020B0609070205080204" pitchFamily="49" charset="-128"/>
              </a:rPr>
              <a:t>　</a:t>
            </a:r>
            <a:r>
              <a:rPr lang="en-US" altLang="ja-JP" sz="1800" dirty="0">
                <a:latin typeface="ＭＳ ゴシック" panose="020B0609070205080204" pitchFamily="49" charset="-128"/>
                <a:ea typeface="ＭＳ ゴシック" panose="020B0609070205080204" pitchFamily="49" charset="-128"/>
              </a:rPr>
              <a:t>【</a:t>
            </a:r>
            <a:r>
              <a:rPr lang="ja-JP" altLang="en-US" sz="1800" dirty="0">
                <a:latin typeface="ＭＳ ゴシック" panose="020B0609070205080204" pitchFamily="49" charset="-128"/>
                <a:ea typeface="ＭＳ ゴシック" panose="020B0609070205080204" pitchFamily="49" charset="-128"/>
              </a:rPr>
              <a:t>取扱金融機関（五十音順）</a:t>
            </a:r>
            <a:r>
              <a:rPr lang="en-US" altLang="ja-JP" sz="1800" dirty="0">
                <a:latin typeface="ＭＳ ゴシック" panose="020B0609070205080204" pitchFamily="49" charset="-128"/>
                <a:ea typeface="ＭＳ ゴシック" panose="020B0609070205080204" pitchFamily="49" charset="-128"/>
              </a:rPr>
              <a:t>】</a:t>
            </a:r>
            <a:r>
              <a:rPr lang="ja-JP" altLang="en-US" sz="1800" dirty="0">
                <a:latin typeface="ＭＳ ゴシック" panose="020B0609070205080204" pitchFamily="49" charset="-128"/>
                <a:ea typeface="ＭＳ ゴシック" panose="020B0609070205080204" pitchFamily="49" charset="-128"/>
              </a:rPr>
              <a:t>　</a:t>
            </a:r>
            <a:endParaRPr lang="en-US" altLang="ja-JP" sz="1800" dirty="0">
              <a:latin typeface="ＭＳ ゴシック" panose="020B0609070205080204" pitchFamily="49" charset="-128"/>
              <a:ea typeface="ＭＳ ゴシック" panose="020B0609070205080204" pitchFamily="49" charset="-128"/>
            </a:endParaRPr>
          </a:p>
          <a:p>
            <a:pPr marL="0" indent="0">
              <a:lnSpc>
                <a:spcPct val="100000"/>
              </a:lnSpc>
              <a:spcBef>
                <a:spcPts val="500"/>
              </a:spcBef>
              <a:spcAft>
                <a:spcPts val="300"/>
              </a:spcAft>
              <a:buFont typeface="Arial" panose="020B0604020202020204" pitchFamily="34" charset="0"/>
              <a:buNone/>
            </a:pPr>
            <a:r>
              <a:rPr lang="ja-JP" altLang="en-US" sz="1800" dirty="0">
                <a:latin typeface="ＭＳ ゴシック" panose="020B0609070205080204" pitchFamily="49" charset="-128"/>
                <a:ea typeface="ＭＳ ゴシック" panose="020B0609070205080204" pitchFamily="49" charset="-128"/>
              </a:rPr>
              <a:t>　　　きらぼし銀行（取扱種別：事業承継・脱炭素化・女性活躍推進）</a:t>
            </a:r>
            <a:endParaRPr lang="en-US" altLang="ja-JP" sz="1800" dirty="0">
              <a:latin typeface="ＭＳ ゴシック" panose="020B0609070205080204" pitchFamily="49" charset="-128"/>
              <a:ea typeface="ＭＳ ゴシック" panose="020B0609070205080204" pitchFamily="49" charset="-128"/>
            </a:endParaRPr>
          </a:p>
          <a:p>
            <a:pPr marL="0" indent="0">
              <a:lnSpc>
                <a:spcPct val="100000"/>
              </a:lnSpc>
              <a:spcBef>
                <a:spcPts val="500"/>
              </a:spcBef>
              <a:spcAft>
                <a:spcPts val="300"/>
              </a:spcAft>
              <a:buFont typeface="Arial" panose="020B0604020202020204" pitchFamily="34" charset="0"/>
              <a:buNone/>
            </a:pPr>
            <a:r>
              <a:rPr lang="ja-JP" altLang="en-US" sz="1800" dirty="0">
                <a:latin typeface="ＭＳ ゴシック" panose="020B0609070205080204" pitchFamily="49" charset="-128"/>
                <a:ea typeface="ＭＳ ゴシック" panose="020B0609070205080204" pitchFamily="49" charset="-128"/>
              </a:rPr>
              <a:t>　　　信金中央金庫（取扱種別：脱炭素化）</a:t>
            </a:r>
            <a:endParaRPr lang="en-US" altLang="ja-JP" sz="1800" dirty="0">
              <a:latin typeface="ＭＳ ゴシック" panose="020B0609070205080204" pitchFamily="49" charset="-128"/>
              <a:ea typeface="ＭＳ ゴシック" panose="020B0609070205080204" pitchFamily="49" charset="-128"/>
            </a:endParaRPr>
          </a:p>
          <a:p>
            <a:pPr marL="0" indent="0">
              <a:lnSpc>
                <a:spcPct val="100000"/>
              </a:lnSpc>
              <a:spcBef>
                <a:spcPts val="500"/>
              </a:spcBef>
              <a:spcAft>
                <a:spcPts val="300"/>
              </a:spcAft>
              <a:buFont typeface="Arial" panose="020B0604020202020204" pitchFamily="34" charset="0"/>
              <a:buNone/>
            </a:pPr>
            <a:r>
              <a:rPr lang="ja-JP" altLang="en-US" sz="1800" dirty="0">
                <a:latin typeface="ＭＳ ゴシック" panose="020B0609070205080204" pitchFamily="49" charset="-128"/>
                <a:ea typeface="ＭＳ ゴシック" panose="020B0609070205080204" pitchFamily="49" charset="-128"/>
              </a:rPr>
              <a:t>　　　西武信用金庫（取扱種別：事業承継）</a:t>
            </a:r>
            <a:endParaRPr lang="en-US" altLang="ja-JP" sz="1800" dirty="0">
              <a:latin typeface="ＭＳ ゴシック" panose="020B0609070205080204" pitchFamily="49" charset="-128"/>
              <a:ea typeface="ＭＳ ゴシック" panose="020B0609070205080204" pitchFamily="49" charset="-128"/>
            </a:endParaRPr>
          </a:p>
          <a:p>
            <a:pPr marL="0" indent="0">
              <a:lnSpc>
                <a:spcPct val="100000"/>
              </a:lnSpc>
              <a:spcBef>
                <a:spcPts val="500"/>
              </a:spcBef>
              <a:spcAft>
                <a:spcPts val="300"/>
              </a:spcAft>
              <a:buFont typeface="Arial" panose="020B0604020202020204" pitchFamily="34" charset="0"/>
              <a:buNone/>
            </a:pPr>
            <a:r>
              <a:rPr lang="ja-JP" altLang="en-US" sz="1800" dirty="0">
                <a:latin typeface="ＭＳ ゴシック" panose="020B0609070205080204" pitchFamily="49" charset="-128"/>
                <a:ea typeface="ＭＳ ゴシック" panose="020B0609070205080204" pitchFamily="49" charset="-128"/>
              </a:rPr>
              <a:t>　　　千葉銀行（取扱種別：脱炭素化）</a:t>
            </a:r>
            <a:endParaRPr lang="en-US" altLang="ja-JP" sz="1800" dirty="0">
              <a:latin typeface="ＭＳ ゴシック" panose="020B0609070205080204" pitchFamily="49" charset="-128"/>
              <a:ea typeface="ＭＳ ゴシック" panose="020B0609070205080204" pitchFamily="49" charset="-128"/>
            </a:endParaRPr>
          </a:p>
          <a:p>
            <a:pPr marL="0" indent="0">
              <a:lnSpc>
                <a:spcPct val="100000"/>
              </a:lnSpc>
              <a:spcBef>
                <a:spcPts val="500"/>
              </a:spcBef>
              <a:spcAft>
                <a:spcPts val="300"/>
              </a:spcAft>
              <a:buFont typeface="Arial" panose="020B0604020202020204" pitchFamily="34" charset="0"/>
              <a:buNone/>
            </a:pPr>
            <a:r>
              <a:rPr lang="ja-JP" altLang="en-US" sz="1800" dirty="0">
                <a:latin typeface="ＭＳ ゴシック" panose="020B0609070205080204" pitchFamily="49" charset="-128"/>
                <a:ea typeface="ＭＳ ゴシック" panose="020B0609070205080204" pitchFamily="49" charset="-128"/>
              </a:rPr>
              <a:t>　　　みずほ銀行（取扱種別：事業承継・脱炭素化・女性活躍推進）</a:t>
            </a:r>
            <a:endParaRPr lang="en-US" altLang="ja-JP" sz="1800" dirty="0">
              <a:latin typeface="ＭＳ ゴシック" panose="020B0609070205080204" pitchFamily="49" charset="-128"/>
              <a:ea typeface="ＭＳ ゴシック" panose="020B0609070205080204" pitchFamily="49" charset="-128"/>
            </a:endParaRPr>
          </a:p>
          <a:p>
            <a:pPr marL="0" indent="0">
              <a:lnSpc>
                <a:spcPct val="100000"/>
              </a:lnSpc>
              <a:spcBef>
                <a:spcPts val="500"/>
              </a:spcBef>
              <a:spcAft>
                <a:spcPts val="300"/>
              </a:spcAft>
              <a:buFont typeface="Arial" panose="020B0604020202020204" pitchFamily="34" charset="0"/>
              <a:buNone/>
            </a:pPr>
            <a:r>
              <a:rPr lang="ja-JP" altLang="en-US" sz="1800" dirty="0">
                <a:latin typeface="ＭＳ ゴシック" panose="020B0609070205080204" pitchFamily="49" charset="-128"/>
                <a:ea typeface="ＭＳ ゴシック" panose="020B0609070205080204" pitchFamily="49" charset="-128"/>
              </a:rPr>
              <a:t>　　　</a:t>
            </a:r>
            <a:r>
              <a:rPr lang="en-US" altLang="ja-JP" sz="1800" dirty="0">
                <a:latin typeface="ＭＳ ゴシック" panose="020B0609070205080204" pitchFamily="49" charset="-128"/>
                <a:ea typeface="ＭＳ ゴシック" panose="020B0609070205080204" pitchFamily="49" charset="-128"/>
              </a:rPr>
              <a:t>※</a:t>
            </a:r>
            <a:r>
              <a:rPr lang="ja-JP" altLang="en-US" sz="1800" dirty="0">
                <a:latin typeface="ＭＳ ゴシック" panose="020B0609070205080204" pitchFamily="49" charset="-128"/>
                <a:ea typeface="ＭＳ ゴシック" panose="020B0609070205080204" pitchFamily="49" charset="-128"/>
              </a:rPr>
              <a:t> 本事業の申請は、各取扱金融機関の本支店経由となります。</a:t>
            </a:r>
            <a:endParaRPr lang="en-US" altLang="ja-JP" sz="1800" dirty="0">
              <a:latin typeface="ＭＳ ゴシック" panose="020B0609070205080204" pitchFamily="49" charset="-128"/>
              <a:ea typeface="ＭＳ ゴシック" panose="020B0609070205080204" pitchFamily="49" charset="-128"/>
            </a:endParaRPr>
          </a:p>
        </p:txBody>
      </p:sp>
      <p:pic>
        <p:nvPicPr>
          <p:cNvPr id="4" name="図 3" descr="QR コード&#10;&#10;AI 生成コンテンツは誤りを含む可能性があります。">
            <a:extLst>
              <a:ext uri="{FF2B5EF4-FFF2-40B4-BE49-F238E27FC236}">
                <a16:creationId xmlns:a16="http://schemas.microsoft.com/office/drawing/2014/main" id="{63CED82F-DB9B-346F-832B-12B7EAF7EF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78689" y="3167567"/>
            <a:ext cx="781050" cy="781050"/>
          </a:xfrm>
          <a:prstGeom prst="rect">
            <a:avLst/>
          </a:prstGeom>
        </p:spPr>
      </p:pic>
      <p:sp>
        <p:nvSpPr>
          <p:cNvPr id="5" name="スライド番号プレースホルダー 14">
            <a:extLst>
              <a:ext uri="{FF2B5EF4-FFF2-40B4-BE49-F238E27FC236}">
                <a16:creationId xmlns:a16="http://schemas.microsoft.com/office/drawing/2014/main" id="{2A34A0FB-1BCD-D453-6D1C-3DAE6B259245}"/>
              </a:ext>
            </a:extLst>
          </p:cNvPr>
          <p:cNvSpPr>
            <a:spLocks noGrp="1"/>
          </p:cNvSpPr>
          <p:nvPr>
            <p:ph type="sldNum" sz="quarter" idx="12"/>
          </p:nvPr>
        </p:nvSpPr>
        <p:spPr>
          <a:xfrm>
            <a:off x="9515378" y="6587356"/>
            <a:ext cx="2743200" cy="365125"/>
          </a:xfrm>
        </p:spPr>
        <p:txBody>
          <a:bodyPr/>
          <a:lstStyle/>
          <a:p>
            <a:fld id="{2D53F00A-B8CA-47B2-8DE4-5636BCD83088}" type="slidenum">
              <a:rPr kumimoji="1" lang="ja-JP" altLang="en-US" smtClean="0"/>
              <a:t>12</a:t>
            </a:fld>
            <a:endParaRPr kumimoji="1" lang="ja-JP" altLang="en-US" dirty="0"/>
          </a:p>
        </p:txBody>
      </p:sp>
    </p:spTree>
    <p:extLst>
      <p:ext uri="{BB962C8B-B14F-4D97-AF65-F5344CB8AC3E}">
        <p14:creationId xmlns:p14="http://schemas.microsoft.com/office/powerpoint/2010/main" val="1048142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7B776-C2D3-126F-0DFE-10606087C7BB}"/>
            </a:ext>
          </a:extLst>
        </p:cNvPr>
        <p:cNvGrpSpPr/>
        <p:nvPr/>
      </p:nvGrpSpPr>
      <p:grpSpPr>
        <a:xfrm>
          <a:off x="0" y="0"/>
          <a:ext cx="0" cy="0"/>
          <a:chOff x="0" y="0"/>
          <a:chExt cx="0" cy="0"/>
        </a:xfrm>
      </p:grpSpPr>
      <p:grpSp>
        <p:nvGrpSpPr>
          <p:cNvPr id="43" name="グループ化 42">
            <a:extLst>
              <a:ext uri="{FF2B5EF4-FFF2-40B4-BE49-F238E27FC236}">
                <a16:creationId xmlns:a16="http://schemas.microsoft.com/office/drawing/2014/main" id="{15AE6C63-6E87-2164-225A-84ED54AC1598}"/>
              </a:ext>
            </a:extLst>
          </p:cNvPr>
          <p:cNvGrpSpPr/>
          <p:nvPr/>
        </p:nvGrpSpPr>
        <p:grpSpPr>
          <a:xfrm>
            <a:off x="189296" y="96247"/>
            <a:ext cx="11888806" cy="693023"/>
            <a:chOff x="189296" y="96247"/>
            <a:chExt cx="11888806" cy="693023"/>
          </a:xfrm>
        </p:grpSpPr>
        <p:sp>
          <p:nvSpPr>
            <p:cNvPr id="5" name="テキスト ボックス 4">
              <a:extLst>
                <a:ext uri="{FF2B5EF4-FFF2-40B4-BE49-F238E27FC236}">
                  <a16:creationId xmlns:a16="http://schemas.microsoft.com/office/drawing/2014/main" id="{9732ACF1-A592-401F-E9FF-4EBCB85BD379}"/>
                </a:ext>
              </a:extLst>
            </p:cNvPr>
            <p:cNvSpPr txBox="1"/>
            <p:nvPr/>
          </p:nvSpPr>
          <p:spPr>
            <a:xfrm>
              <a:off x="770021" y="96247"/>
              <a:ext cx="11308081" cy="693023"/>
            </a:xfrm>
            <a:prstGeom prst="rect">
              <a:avLst/>
            </a:prstGeom>
            <a:noFill/>
          </p:spPr>
          <p:txBody>
            <a:bodyPr wrap="square" rtlCol="0" anchor="ctr" anchorCtr="0">
              <a:noAutofit/>
            </a:bodyPr>
            <a:lstStyle/>
            <a:p>
              <a:r>
                <a:rPr lang="ja-JP" altLang="en-US" sz="2800" dirty="0">
                  <a:latin typeface="ＭＳ ゴシック" panose="020B0609070205080204" pitchFamily="49" charset="-128"/>
                  <a:ea typeface="ＭＳ ゴシック" panose="020B0609070205080204" pitchFamily="49" charset="-128"/>
                </a:rPr>
                <a:t>目　次</a:t>
              </a:r>
              <a:endParaRPr lang="en-US" altLang="ja-JP" sz="2800" dirty="0">
                <a:latin typeface="ＭＳ ゴシック" panose="020B0609070205080204" pitchFamily="49" charset="-128"/>
                <a:ea typeface="ＭＳ ゴシック" panose="020B0609070205080204" pitchFamily="49" charset="-128"/>
              </a:endParaRPr>
            </a:p>
          </p:txBody>
        </p:sp>
        <p:sp>
          <p:nvSpPr>
            <p:cNvPr id="38" name="テキスト ボックス 37">
              <a:extLst>
                <a:ext uri="{FF2B5EF4-FFF2-40B4-BE49-F238E27FC236}">
                  <a16:creationId xmlns:a16="http://schemas.microsoft.com/office/drawing/2014/main" id="{6957C70E-FC55-A767-D16C-BADDB19DE6B8}"/>
                </a:ext>
              </a:extLst>
            </p:cNvPr>
            <p:cNvSpPr txBox="1"/>
            <p:nvPr/>
          </p:nvSpPr>
          <p:spPr>
            <a:xfrm>
              <a:off x="189296" y="163629"/>
              <a:ext cx="494098" cy="604785"/>
            </a:xfrm>
            <a:prstGeom prst="rect">
              <a:avLst/>
            </a:prstGeom>
            <a:solidFill>
              <a:schemeClr val="accent2">
                <a:lumMod val="60000"/>
                <a:lumOff val="40000"/>
              </a:schemeClr>
            </a:solidFill>
            <a:effectLst>
              <a:outerShdw blurRad="50800" dist="38100" dir="2700000" algn="tl" rotWithShape="0">
                <a:schemeClr val="accent2">
                  <a:lumMod val="75000"/>
                  <a:alpha val="40000"/>
                </a:schemeClr>
              </a:outerShdw>
            </a:effectLst>
          </p:spPr>
          <p:txBody>
            <a:bodyPr wrap="square" rtlCol="0" anchor="ctr" anchorCtr="0">
              <a:noAutofit/>
            </a:bodyPr>
            <a:lstStyle/>
            <a:p>
              <a:endParaRPr lang="en-US" altLang="ja-JP" sz="2800" dirty="0">
                <a:latin typeface="ＭＳ ゴシック" panose="020B0609070205080204" pitchFamily="49" charset="-128"/>
                <a:ea typeface="ＭＳ ゴシック" panose="020B0609070205080204" pitchFamily="49" charset="-128"/>
              </a:endParaRPr>
            </a:p>
          </p:txBody>
        </p:sp>
        <p:cxnSp>
          <p:nvCxnSpPr>
            <p:cNvPr id="40" name="直線コネクタ 39">
              <a:extLst>
                <a:ext uri="{FF2B5EF4-FFF2-40B4-BE49-F238E27FC236}">
                  <a16:creationId xmlns:a16="http://schemas.microsoft.com/office/drawing/2014/main" id="{50BA7A9D-2BAC-05F6-D183-C1E8D10A13EC}"/>
                </a:ext>
              </a:extLst>
            </p:cNvPr>
            <p:cNvCxnSpPr>
              <a:cxnSpLocks/>
            </p:cNvCxnSpPr>
            <p:nvPr/>
          </p:nvCxnSpPr>
          <p:spPr>
            <a:xfrm>
              <a:off x="779646" y="779650"/>
              <a:ext cx="11239099" cy="0"/>
            </a:xfrm>
            <a:prstGeom prst="line">
              <a:avLst/>
            </a:prstGeom>
            <a:ln w="69850" cmpd="thickThi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48" name="スライド番号プレースホルダー 47">
            <a:extLst>
              <a:ext uri="{FF2B5EF4-FFF2-40B4-BE49-F238E27FC236}">
                <a16:creationId xmlns:a16="http://schemas.microsoft.com/office/drawing/2014/main" id="{F7E73F38-B143-BD57-C058-F1B8B81ADBC5}"/>
              </a:ext>
            </a:extLst>
          </p:cNvPr>
          <p:cNvSpPr>
            <a:spLocks noGrp="1"/>
          </p:cNvSpPr>
          <p:nvPr>
            <p:ph type="sldNum" sz="quarter" idx="12"/>
          </p:nvPr>
        </p:nvSpPr>
        <p:spPr>
          <a:xfrm>
            <a:off x="9505751" y="6577733"/>
            <a:ext cx="2743200" cy="365125"/>
          </a:xfrm>
        </p:spPr>
        <p:txBody>
          <a:bodyPr/>
          <a:lstStyle/>
          <a:p>
            <a:fld id="{2D53F00A-B8CA-47B2-8DE4-5636BCD83088}" type="slidenum">
              <a:rPr kumimoji="1" lang="ja-JP" altLang="en-US" smtClean="0"/>
              <a:t>2</a:t>
            </a:fld>
            <a:endParaRPr kumimoji="1" lang="ja-JP" altLang="en-US" dirty="0"/>
          </a:p>
        </p:txBody>
      </p:sp>
      <p:graphicFrame>
        <p:nvGraphicFramePr>
          <p:cNvPr id="2" name="表 1">
            <a:extLst>
              <a:ext uri="{FF2B5EF4-FFF2-40B4-BE49-F238E27FC236}">
                <a16:creationId xmlns:a16="http://schemas.microsoft.com/office/drawing/2014/main" id="{927A5C92-8166-8C64-9476-3BB42E06CCC4}"/>
              </a:ext>
            </a:extLst>
          </p:cNvPr>
          <p:cNvGraphicFramePr>
            <a:graphicFrameLocks noGrp="1"/>
          </p:cNvGraphicFramePr>
          <p:nvPr>
            <p:extLst>
              <p:ext uri="{D42A27DB-BD31-4B8C-83A1-F6EECF244321}">
                <p14:modId xmlns:p14="http://schemas.microsoft.com/office/powerpoint/2010/main" val="1813887855"/>
              </p:ext>
            </p:extLst>
          </p:nvPr>
        </p:nvGraphicFramePr>
        <p:xfrm>
          <a:off x="779646" y="1055500"/>
          <a:ext cx="10650354" cy="5354448"/>
        </p:xfrm>
        <a:graphic>
          <a:graphicData uri="http://schemas.openxmlformats.org/drawingml/2006/table">
            <a:tbl>
              <a:tblPr firstRow="1" bandRow="1">
                <a:tableStyleId>{5C22544A-7EE6-4342-B048-85BDC9FD1C3A}</a:tableStyleId>
              </a:tblPr>
              <a:tblGrid>
                <a:gridCol w="601740">
                  <a:extLst>
                    <a:ext uri="{9D8B030D-6E8A-4147-A177-3AD203B41FA5}">
                      <a16:colId xmlns:a16="http://schemas.microsoft.com/office/drawing/2014/main" val="904425234"/>
                    </a:ext>
                  </a:extLst>
                </a:gridCol>
                <a:gridCol w="9265280">
                  <a:extLst>
                    <a:ext uri="{9D8B030D-6E8A-4147-A177-3AD203B41FA5}">
                      <a16:colId xmlns:a16="http://schemas.microsoft.com/office/drawing/2014/main" val="1298376160"/>
                    </a:ext>
                  </a:extLst>
                </a:gridCol>
                <a:gridCol w="783334">
                  <a:extLst>
                    <a:ext uri="{9D8B030D-6E8A-4147-A177-3AD203B41FA5}">
                      <a16:colId xmlns:a16="http://schemas.microsoft.com/office/drawing/2014/main" val="854419960"/>
                    </a:ext>
                  </a:extLst>
                </a:gridCol>
              </a:tblGrid>
              <a:tr h="669306">
                <a:tc>
                  <a:txBody>
                    <a:bodyPr/>
                    <a:lstStyle/>
                    <a:p>
                      <a:pPr algn="l"/>
                      <a:r>
                        <a:rPr kumimoji="1" lang="en-US" altLang="ja-JP" b="0" dirty="0">
                          <a:solidFill>
                            <a:schemeClr val="tx1"/>
                          </a:solidFill>
                          <a:latin typeface="ＭＳ ゴシック" panose="020B0609070205080204" pitchFamily="49" charset="-128"/>
                          <a:ea typeface="ＭＳ ゴシック" panose="020B0609070205080204" pitchFamily="49" charset="-128"/>
                        </a:rPr>
                        <a:t> </a:t>
                      </a:r>
                      <a:r>
                        <a:rPr kumimoji="1" lang="ja-JP" altLang="en-US" b="0" dirty="0">
                          <a:solidFill>
                            <a:schemeClr val="tx1"/>
                          </a:solidFill>
                          <a:latin typeface="ＭＳ ゴシック" panose="020B0609070205080204" pitchFamily="49" charset="-128"/>
                          <a:ea typeface="ＭＳ ゴシック" panose="020B0609070205080204" pitchFamily="49" charset="-128"/>
                        </a:rPr>
                        <a:t>１</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a:r>
                        <a:rPr kumimoji="1" lang="ja-JP" altLang="en-US" b="0" dirty="0">
                          <a:solidFill>
                            <a:schemeClr val="tx1"/>
                          </a:solidFill>
                          <a:latin typeface="ＭＳ ゴシック" panose="020B0609070205080204" pitchFamily="49" charset="-128"/>
                          <a:ea typeface="ＭＳ ゴシック" panose="020B0609070205080204" pitchFamily="49" charset="-128"/>
                        </a:rPr>
                        <a:t>事業の概要と目的</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r>
                        <a:rPr kumimoji="1" lang="ja-JP" altLang="en-US" b="0" dirty="0">
                          <a:solidFill>
                            <a:schemeClr val="tx1"/>
                          </a:solidFill>
                          <a:latin typeface="ＭＳ ゴシック" panose="020B0609070205080204" pitchFamily="49" charset="-128"/>
                          <a:ea typeface="ＭＳ ゴシック" panose="020B0609070205080204" pitchFamily="49" charset="-128"/>
                        </a:rPr>
                        <a:t>Ｐ３</a:t>
                      </a:r>
                      <a:endParaRPr kumimoji="1" lang="en-US" altLang="ja-JP" b="0" dirty="0">
                        <a:solidFill>
                          <a:schemeClr val="tx1"/>
                        </a:solidFill>
                        <a:latin typeface="ＭＳ ゴシック" panose="020B0609070205080204" pitchFamily="49" charset="-128"/>
                        <a:ea typeface="ＭＳ ゴシック" panose="020B0609070205080204" pitchFamily="49" charset="-128"/>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9594833"/>
                  </a:ext>
                </a:extLst>
              </a:tr>
              <a:tr h="669306">
                <a:tc>
                  <a:txBody>
                    <a:bodyPr/>
                    <a:lstStyle/>
                    <a:p>
                      <a:pPr algn="l"/>
                      <a:r>
                        <a:rPr kumimoji="1" lang="ja-JP" altLang="en-US" b="0" dirty="0">
                          <a:solidFill>
                            <a:schemeClr val="tx1"/>
                          </a:solidFill>
                          <a:latin typeface="ＭＳ ゴシック" panose="020B0609070205080204" pitchFamily="49" charset="-128"/>
                          <a:ea typeface="ＭＳ ゴシック" panose="020B0609070205080204" pitchFamily="49" charset="-128"/>
                        </a:rPr>
                        <a:t> ２</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a:r>
                        <a:rPr kumimoji="1" lang="ja-JP" altLang="en-US" b="0" dirty="0">
                          <a:solidFill>
                            <a:schemeClr val="tx1"/>
                          </a:solidFill>
                          <a:latin typeface="ＭＳ ゴシック" panose="020B0609070205080204" pitchFamily="49" charset="-128"/>
                          <a:ea typeface="ＭＳ ゴシック" panose="020B0609070205080204" pitchFamily="49" charset="-128"/>
                        </a:rPr>
                        <a:t>事業のしくみ</a:t>
                      </a:r>
                      <a:endParaRPr kumimoji="1" lang="en-US" altLang="ja-JP" b="0" dirty="0">
                        <a:solidFill>
                          <a:schemeClr val="tx1"/>
                        </a:solidFill>
                        <a:latin typeface="ＭＳ ゴシック" panose="020B0609070205080204" pitchFamily="49" charset="-128"/>
                        <a:ea typeface="ＭＳ ゴシック" panose="020B0609070205080204" pitchFamily="49" charset="-128"/>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dirty="0">
                          <a:solidFill>
                            <a:schemeClr val="tx1"/>
                          </a:solidFill>
                          <a:latin typeface="ＭＳ ゴシック" panose="020B0609070205080204" pitchFamily="49" charset="-128"/>
                          <a:ea typeface="ＭＳ ゴシック" panose="020B0609070205080204" pitchFamily="49" charset="-128"/>
                        </a:rPr>
                        <a:t>Ｐ４</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57688174"/>
                  </a:ext>
                </a:extLst>
              </a:tr>
              <a:tr h="669306">
                <a:tc>
                  <a:txBody>
                    <a:bodyPr/>
                    <a:lstStyle/>
                    <a:p>
                      <a:pPr algn="l"/>
                      <a:r>
                        <a:rPr kumimoji="1" lang="ja-JP" altLang="en-US" b="0" dirty="0">
                          <a:solidFill>
                            <a:schemeClr val="tx1"/>
                          </a:solidFill>
                          <a:latin typeface="ＭＳ ゴシック" panose="020B0609070205080204" pitchFamily="49" charset="-128"/>
                          <a:ea typeface="ＭＳ ゴシック" panose="020B0609070205080204" pitchFamily="49" charset="-128"/>
                        </a:rPr>
                        <a:t> ３</a:t>
                      </a:r>
                      <a:endParaRPr kumimoji="1" lang="en-US" altLang="ja-JP" b="0" dirty="0">
                        <a:solidFill>
                          <a:schemeClr val="tx1"/>
                        </a:solidFill>
                        <a:latin typeface="ＭＳ ゴシック" panose="020B0609070205080204" pitchFamily="49" charset="-128"/>
                        <a:ea typeface="ＭＳ ゴシック" panose="020B0609070205080204" pitchFamily="49" charset="-128"/>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a:r>
                        <a:rPr kumimoji="1" lang="ja-JP" altLang="en-US" b="0" dirty="0">
                          <a:solidFill>
                            <a:schemeClr val="tx1"/>
                          </a:solidFill>
                          <a:latin typeface="ＭＳ ゴシック" panose="020B0609070205080204" pitchFamily="49" charset="-128"/>
                          <a:ea typeface="ＭＳ ゴシック" panose="020B0609070205080204" pitchFamily="49" charset="-128"/>
                        </a:rPr>
                        <a:t>支援機関による支援・認定や評価機関による評価・助言</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dirty="0">
                          <a:solidFill>
                            <a:schemeClr val="tx1"/>
                          </a:solidFill>
                          <a:latin typeface="ＭＳ ゴシック" panose="020B0609070205080204" pitchFamily="49" charset="-128"/>
                          <a:ea typeface="ＭＳ ゴシック" panose="020B0609070205080204" pitchFamily="49" charset="-128"/>
                        </a:rPr>
                        <a:t>Ｐ５</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85795187"/>
                  </a:ext>
                </a:extLst>
              </a:tr>
              <a:tr h="669306">
                <a:tc>
                  <a:txBody>
                    <a:bodyPr/>
                    <a:lstStyle/>
                    <a:p>
                      <a:pPr algn="l"/>
                      <a:r>
                        <a:rPr kumimoji="1" lang="en-US" altLang="ja-JP" b="0" dirty="0">
                          <a:solidFill>
                            <a:schemeClr val="tx1"/>
                          </a:solidFill>
                          <a:latin typeface="ＭＳ ゴシック" panose="020B0609070205080204" pitchFamily="49" charset="-128"/>
                          <a:ea typeface="ＭＳ ゴシック" panose="020B0609070205080204" pitchFamily="49" charset="-128"/>
                        </a:rPr>
                        <a:t> </a:t>
                      </a:r>
                      <a:r>
                        <a:rPr kumimoji="1" lang="ja-JP" altLang="en-US" b="0" dirty="0">
                          <a:solidFill>
                            <a:schemeClr val="tx1"/>
                          </a:solidFill>
                          <a:latin typeface="ＭＳ ゴシック" panose="020B0609070205080204" pitchFamily="49" charset="-128"/>
                          <a:ea typeface="ＭＳ ゴシック" panose="020B0609070205080204" pitchFamily="49" charset="-128"/>
                        </a:rPr>
                        <a:t>４</a:t>
                      </a:r>
                      <a:endParaRPr kumimoji="1" lang="en-US" altLang="ja-JP" b="0" dirty="0">
                        <a:solidFill>
                          <a:schemeClr val="tx1"/>
                        </a:solidFill>
                        <a:latin typeface="ＭＳ ゴシック" panose="020B0609070205080204" pitchFamily="49" charset="-128"/>
                        <a:ea typeface="ＭＳ ゴシック" panose="020B0609070205080204" pitchFamily="49" charset="-128"/>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a:r>
                        <a:rPr kumimoji="1" lang="ja-JP" altLang="en-US" b="0" dirty="0">
                          <a:solidFill>
                            <a:schemeClr val="tx1"/>
                          </a:solidFill>
                          <a:latin typeface="ＭＳ ゴシック" panose="020B0609070205080204" pitchFamily="49" charset="-128"/>
                          <a:ea typeface="ＭＳ ゴシック" panose="020B0609070205080204" pitchFamily="49" charset="-128"/>
                        </a:rPr>
                        <a:t>東京都の補助</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dirty="0">
                          <a:solidFill>
                            <a:schemeClr val="tx1"/>
                          </a:solidFill>
                          <a:latin typeface="ＭＳ ゴシック" panose="020B0609070205080204" pitchFamily="49" charset="-128"/>
                          <a:ea typeface="ＭＳ ゴシック" panose="020B0609070205080204" pitchFamily="49" charset="-128"/>
                        </a:rPr>
                        <a:t>Ｐ６</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47042464"/>
                  </a:ext>
                </a:extLst>
              </a:tr>
              <a:tr h="669306">
                <a:tc>
                  <a:txBody>
                    <a:bodyPr/>
                    <a:lstStyle/>
                    <a:p>
                      <a:pPr algn="l"/>
                      <a:r>
                        <a:rPr kumimoji="1" lang="en-US" altLang="ja-JP" b="0" dirty="0">
                          <a:solidFill>
                            <a:schemeClr val="tx1"/>
                          </a:solidFill>
                          <a:latin typeface="ＭＳ ゴシック" panose="020B0609070205080204" pitchFamily="49" charset="-128"/>
                          <a:ea typeface="ＭＳ ゴシック" panose="020B0609070205080204" pitchFamily="49" charset="-128"/>
                        </a:rPr>
                        <a:t> </a:t>
                      </a:r>
                      <a:r>
                        <a:rPr kumimoji="1" lang="ja-JP" altLang="en-US" b="0" dirty="0">
                          <a:solidFill>
                            <a:schemeClr val="tx1"/>
                          </a:solidFill>
                          <a:latin typeface="ＭＳ ゴシック" panose="020B0609070205080204" pitchFamily="49" charset="-128"/>
                          <a:ea typeface="ＭＳ ゴシック" panose="020B0609070205080204" pitchFamily="49" charset="-128"/>
                        </a:rPr>
                        <a:t>５</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a:r>
                        <a:rPr kumimoji="1" lang="ja-JP" altLang="en-US" b="0" dirty="0">
                          <a:solidFill>
                            <a:schemeClr val="tx1"/>
                          </a:solidFill>
                          <a:latin typeface="ＭＳ ゴシック" panose="020B0609070205080204" pitchFamily="49" charset="-128"/>
                          <a:ea typeface="ＭＳ ゴシック" panose="020B0609070205080204" pitchFamily="49" charset="-128"/>
                        </a:rPr>
                        <a:t>本事業をご利用いただける方</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dirty="0">
                          <a:solidFill>
                            <a:schemeClr val="tx1"/>
                          </a:solidFill>
                          <a:latin typeface="ＭＳ ゴシック" panose="020B0609070205080204" pitchFamily="49" charset="-128"/>
                          <a:ea typeface="ＭＳ ゴシック" panose="020B0609070205080204" pitchFamily="49" charset="-128"/>
                        </a:rPr>
                        <a:t>Ｐ８</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63912161"/>
                  </a:ext>
                </a:extLst>
              </a:tr>
              <a:tr h="669306">
                <a:tc>
                  <a:txBody>
                    <a:bodyPr/>
                    <a:lstStyle/>
                    <a:p>
                      <a:pPr algn="l"/>
                      <a:r>
                        <a:rPr kumimoji="1" lang="en-US" altLang="ja-JP" b="0" dirty="0">
                          <a:solidFill>
                            <a:schemeClr val="tx1"/>
                          </a:solidFill>
                          <a:latin typeface="ＭＳ ゴシック" panose="020B0609070205080204" pitchFamily="49" charset="-128"/>
                          <a:ea typeface="ＭＳ ゴシック" panose="020B0609070205080204" pitchFamily="49" charset="-128"/>
                        </a:rPr>
                        <a:t> </a:t>
                      </a:r>
                      <a:r>
                        <a:rPr kumimoji="1" lang="ja-JP" altLang="en-US" b="0" dirty="0">
                          <a:solidFill>
                            <a:schemeClr val="tx1"/>
                          </a:solidFill>
                          <a:latin typeface="ＭＳ ゴシック" panose="020B0609070205080204" pitchFamily="49" charset="-128"/>
                          <a:ea typeface="ＭＳ ゴシック" panose="020B0609070205080204" pitchFamily="49" charset="-128"/>
                        </a:rPr>
                        <a:t>６</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a:r>
                        <a:rPr kumimoji="1" lang="ja-JP" altLang="en-US" b="0" dirty="0">
                          <a:solidFill>
                            <a:schemeClr val="tx1"/>
                          </a:solidFill>
                          <a:latin typeface="ＭＳ ゴシック" panose="020B0609070205080204" pitchFamily="49" charset="-128"/>
                          <a:ea typeface="ＭＳ ゴシック" panose="020B0609070205080204" pitchFamily="49" charset="-128"/>
                        </a:rPr>
                        <a:t>取扱金融機関への申込から補助金支払いまでの流れ</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dirty="0">
                          <a:solidFill>
                            <a:schemeClr val="tx1"/>
                          </a:solidFill>
                          <a:latin typeface="ＭＳ ゴシック" panose="020B0609070205080204" pitchFamily="49" charset="-128"/>
                          <a:ea typeface="ＭＳ ゴシック" panose="020B0609070205080204" pitchFamily="49" charset="-128"/>
                        </a:rPr>
                        <a:t>Ｐ９</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62147282"/>
                  </a:ext>
                </a:extLst>
              </a:tr>
              <a:tr h="669306">
                <a:tc>
                  <a:txBody>
                    <a:bodyPr/>
                    <a:lstStyle/>
                    <a:p>
                      <a:pPr algn="l"/>
                      <a:r>
                        <a:rPr kumimoji="1" lang="en-US" altLang="ja-JP" b="0" dirty="0">
                          <a:solidFill>
                            <a:schemeClr val="tx1"/>
                          </a:solidFill>
                          <a:latin typeface="ＭＳ ゴシック" panose="020B0609070205080204" pitchFamily="49" charset="-128"/>
                          <a:ea typeface="ＭＳ ゴシック" panose="020B0609070205080204" pitchFamily="49" charset="-128"/>
                        </a:rPr>
                        <a:t> </a:t>
                      </a:r>
                      <a:r>
                        <a:rPr kumimoji="1" lang="ja-JP" altLang="en-US" b="0" dirty="0">
                          <a:solidFill>
                            <a:schemeClr val="tx1"/>
                          </a:solidFill>
                          <a:latin typeface="ＭＳ ゴシック" panose="020B0609070205080204" pitchFamily="49" charset="-128"/>
                          <a:ea typeface="ＭＳ ゴシック" panose="020B0609070205080204" pitchFamily="49" charset="-128"/>
                        </a:rPr>
                        <a:t>７</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a:r>
                        <a:rPr kumimoji="1" lang="ja-JP" altLang="en-US" b="0" dirty="0">
                          <a:solidFill>
                            <a:schemeClr val="tx1"/>
                          </a:solidFill>
                          <a:latin typeface="ＭＳ ゴシック" panose="020B0609070205080204" pitchFamily="49" charset="-128"/>
                          <a:ea typeface="ＭＳ ゴシック" panose="020B0609070205080204" pitchFamily="49" charset="-128"/>
                        </a:rPr>
                        <a:t>申請書類の作成及び提出</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dirty="0">
                          <a:solidFill>
                            <a:schemeClr val="tx1"/>
                          </a:solidFill>
                          <a:latin typeface="ＭＳ ゴシック" panose="020B0609070205080204" pitchFamily="49" charset="-128"/>
                          <a:ea typeface="ＭＳ ゴシック" panose="020B0609070205080204" pitchFamily="49" charset="-128"/>
                        </a:rPr>
                        <a:t>Ｐ</a:t>
                      </a:r>
                      <a:r>
                        <a:rPr kumimoji="1" lang="en-US" altLang="ja-JP" b="0" dirty="0">
                          <a:solidFill>
                            <a:schemeClr val="tx1"/>
                          </a:solidFill>
                          <a:latin typeface="ＭＳ ゴシック" panose="020B0609070205080204" pitchFamily="49" charset="-128"/>
                          <a:ea typeface="ＭＳ ゴシック" panose="020B0609070205080204" pitchFamily="49" charset="-128"/>
                        </a:rPr>
                        <a:t>10</a:t>
                      </a:r>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09628744"/>
                  </a:ext>
                </a:extLst>
              </a:tr>
              <a:tr h="669306">
                <a:tc>
                  <a:txBody>
                    <a:bodyPr/>
                    <a:lstStyle/>
                    <a:p>
                      <a:pPr algn="l"/>
                      <a:r>
                        <a:rPr kumimoji="1" lang="en-US" altLang="ja-JP" b="0" dirty="0">
                          <a:solidFill>
                            <a:schemeClr val="tx1"/>
                          </a:solidFill>
                          <a:latin typeface="ＭＳ ゴシック" panose="020B0609070205080204" pitchFamily="49" charset="-128"/>
                          <a:ea typeface="ＭＳ ゴシック" panose="020B0609070205080204" pitchFamily="49" charset="-128"/>
                        </a:rPr>
                        <a:t> </a:t>
                      </a:r>
                      <a:r>
                        <a:rPr kumimoji="1" lang="ja-JP" altLang="en-US" b="0" dirty="0">
                          <a:solidFill>
                            <a:schemeClr val="tx1"/>
                          </a:solidFill>
                          <a:latin typeface="ＭＳ ゴシック" panose="020B0609070205080204" pitchFamily="49" charset="-128"/>
                          <a:ea typeface="ＭＳ ゴシック" panose="020B0609070205080204" pitchFamily="49" charset="-128"/>
                        </a:rPr>
                        <a:t>８</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a:r>
                        <a:rPr kumimoji="1" lang="ja-JP" altLang="en-US" b="0" dirty="0">
                          <a:solidFill>
                            <a:schemeClr val="tx1"/>
                          </a:solidFill>
                          <a:latin typeface="ＭＳ ゴシック" panose="020B0609070205080204" pitchFamily="49" charset="-128"/>
                          <a:ea typeface="ＭＳ ゴシック" panose="020B0609070205080204" pitchFamily="49" charset="-128"/>
                        </a:rPr>
                        <a:t>その他</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dirty="0">
                          <a:solidFill>
                            <a:schemeClr val="tx1"/>
                          </a:solidFill>
                          <a:latin typeface="ＭＳ ゴシック" panose="020B0609070205080204" pitchFamily="49" charset="-128"/>
                          <a:ea typeface="ＭＳ ゴシック" panose="020B0609070205080204" pitchFamily="49" charset="-128"/>
                        </a:rPr>
                        <a:t>Ｐ</a:t>
                      </a:r>
                      <a:r>
                        <a:rPr kumimoji="1" lang="en-US" altLang="ja-JP" b="0" dirty="0">
                          <a:solidFill>
                            <a:schemeClr val="tx1"/>
                          </a:solidFill>
                          <a:latin typeface="ＭＳ ゴシック" panose="020B0609070205080204" pitchFamily="49" charset="-128"/>
                          <a:ea typeface="ＭＳ ゴシック" panose="020B0609070205080204" pitchFamily="49" charset="-128"/>
                        </a:rPr>
                        <a:t>11</a:t>
                      </a:r>
                      <a:endParaRPr kumimoji="1" lang="ja-JP" altLang="en-US" b="0" dirty="0">
                        <a:solidFill>
                          <a:schemeClr val="tx1"/>
                        </a:solidFill>
                        <a:latin typeface="ＭＳ ゴシック" panose="020B0609070205080204" pitchFamily="49" charset="-128"/>
                        <a:ea typeface="ＭＳ ゴシック" panose="020B0609070205080204" pitchFamily="49" charset="-128"/>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91753284"/>
                  </a:ext>
                </a:extLst>
              </a:tr>
            </a:tbl>
          </a:graphicData>
        </a:graphic>
      </p:graphicFrame>
    </p:spTree>
    <p:extLst>
      <p:ext uri="{BB962C8B-B14F-4D97-AF65-F5344CB8AC3E}">
        <p14:creationId xmlns:p14="http://schemas.microsoft.com/office/powerpoint/2010/main" val="4179752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266522F0-6990-6DF4-253D-7C04B2001F6B}"/>
              </a:ext>
            </a:extLst>
          </p:cNvPr>
          <p:cNvSpPr txBox="1"/>
          <p:nvPr/>
        </p:nvSpPr>
        <p:spPr>
          <a:xfrm>
            <a:off x="1983432" y="960920"/>
            <a:ext cx="10000649" cy="693023"/>
          </a:xfrm>
          <a:prstGeom prst="rect">
            <a:avLst/>
          </a:prstGeom>
          <a:noFill/>
        </p:spPr>
        <p:txBody>
          <a:bodyPr wrap="square" rtlCol="0" anchor="ctr" anchorCtr="0">
            <a:noAutofit/>
          </a:bodyPr>
          <a:lstStyle/>
          <a:p>
            <a:r>
              <a:rPr lang="ja-JP" altLang="en-US" sz="2200" dirty="0">
                <a:latin typeface="ＭＳ ゴシック" panose="020B0609070205080204" pitchFamily="49" charset="-128"/>
                <a:ea typeface="ＭＳ ゴシック" panose="020B0609070205080204" pitchFamily="49" charset="-128"/>
              </a:rPr>
              <a:t>中小企業等の皆様が行う</a:t>
            </a:r>
            <a:r>
              <a:rPr lang="ja-JP" altLang="en-US" sz="2200" dirty="0">
                <a:solidFill>
                  <a:srgbClr val="FF0000"/>
                </a:solidFill>
                <a:latin typeface="ＭＳ ゴシック" panose="020B0609070205080204" pitchFamily="49" charset="-128"/>
                <a:ea typeface="ＭＳ ゴシック" panose="020B0609070205080204" pitchFamily="49" charset="-128"/>
              </a:rPr>
              <a:t>社会課題の解決に係る取組を支援</a:t>
            </a:r>
            <a:r>
              <a:rPr lang="ja-JP" altLang="en-US" sz="2200" dirty="0">
                <a:latin typeface="ＭＳ ゴシック" panose="020B0609070205080204" pitchFamily="49" charset="-128"/>
                <a:ea typeface="ＭＳ ゴシック" panose="020B0609070205080204" pitchFamily="49" charset="-128"/>
              </a:rPr>
              <a:t>する事業です</a:t>
            </a:r>
            <a:endParaRPr lang="en-US" altLang="ja-JP" sz="2200" dirty="0">
              <a:latin typeface="ＭＳ ゴシック" panose="020B0609070205080204" pitchFamily="49" charset="-128"/>
              <a:ea typeface="ＭＳ ゴシック" panose="020B0609070205080204" pitchFamily="49" charset="-128"/>
            </a:endParaRPr>
          </a:p>
        </p:txBody>
      </p:sp>
      <p:sp>
        <p:nvSpPr>
          <p:cNvPr id="16" name="四角形: 角を丸くする 15">
            <a:extLst>
              <a:ext uri="{FF2B5EF4-FFF2-40B4-BE49-F238E27FC236}">
                <a16:creationId xmlns:a16="http://schemas.microsoft.com/office/drawing/2014/main" id="{D0694DDF-7D97-1BC4-A76E-5AA90F401CC0}"/>
              </a:ext>
            </a:extLst>
          </p:cNvPr>
          <p:cNvSpPr/>
          <p:nvPr/>
        </p:nvSpPr>
        <p:spPr>
          <a:xfrm>
            <a:off x="962527" y="1859558"/>
            <a:ext cx="2502568" cy="529390"/>
          </a:xfrm>
          <a:prstGeom prst="round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200" dirty="0">
                <a:latin typeface="ＭＳ ゴシック" panose="020B0609070205080204" pitchFamily="49" charset="-128"/>
                <a:ea typeface="ＭＳ ゴシック" panose="020B0609070205080204" pitchFamily="49" charset="-128"/>
              </a:rPr>
              <a:t>円滑な事業承継</a:t>
            </a:r>
          </a:p>
        </p:txBody>
      </p:sp>
      <p:sp>
        <p:nvSpPr>
          <p:cNvPr id="17" name="四角形: 角を丸くする 16">
            <a:extLst>
              <a:ext uri="{FF2B5EF4-FFF2-40B4-BE49-F238E27FC236}">
                <a16:creationId xmlns:a16="http://schemas.microsoft.com/office/drawing/2014/main" id="{A997D5D6-439C-45A2-9F37-54EC9CDDBA6C}"/>
              </a:ext>
            </a:extLst>
          </p:cNvPr>
          <p:cNvSpPr/>
          <p:nvPr/>
        </p:nvSpPr>
        <p:spPr>
          <a:xfrm>
            <a:off x="4839902" y="1867579"/>
            <a:ext cx="2502568" cy="529390"/>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200" dirty="0">
                <a:latin typeface="ＭＳ ゴシック" panose="020B0609070205080204" pitchFamily="49" charset="-128"/>
                <a:ea typeface="ＭＳ ゴシック" panose="020B0609070205080204" pitchFamily="49" charset="-128"/>
              </a:rPr>
              <a:t>脱炭素化</a:t>
            </a:r>
          </a:p>
        </p:txBody>
      </p:sp>
      <p:sp>
        <p:nvSpPr>
          <p:cNvPr id="18" name="四角形: 角を丸くする 17">
            <a:extLst>
              <a:ext uri="{FF2B5EF4-FFF2-40B4-BE49-F238E27FC236}">
                <a16:creationId xmlns:a16="http://schemas.microsoft.com/office/drawing/2014/main" id="{74775A8F-A6CC-DBE9-A830-D6343CEC8218}"/>
              </a:ext>
            </a:extLst>
          </p:cNvPr>
          <p:cNvSpPr/>
          <p:nvPr/>
        </p:nvSpPr>
        <p:spPr>
          <a:xfrm>
            <a:off x="8659530" y="1865975"/>
            <a:ext cx="2502568" cy="529390"/>
          </a:xfrm>
          <a:prstGeom prst="roundRect">
            <a:avLst/>
          </a:prstGeom>
          <a:solidFill>
            <a:srgbClr val="FF99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200" dirty="0">
                <a:latin typeface="ＭＳ ゴシック" panose="020B0609070205080204" pitchFamily="49" charset="-128"/>
                <a:ea typeface="ＭＳ ゴシック" panose="020B0609070205080204" pitchFamily="49" charset="-128"/>
              </a:rPr>
              <a:t>女性活躍推進</a:t>
            </a:r>
          </a:p>
        </p:txBody>
      </p:sp>
      <p:pic>
        <p:nvPicPr>
          <p:cNvPr id="24" name="図 23" descr="ダイアグラム&#10;&#10;AI 生成コンテンツは誤りを含む可能性があります。">
            <a:extLst>
              <a:ext uri="{FF2B5EF4-FFF2-40B4-BE49-F238E27FC236}">
                <a16:creationId xmlns:a16="http://schemas.microsoft.com/office/drawing/2014/main" id="{9099A938-A6C5-59D2-38EC-9023F5AC33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2654" y="2632632"/>
            <a:ext cx="2289485" cy="1712003"/>
          </a:xfrm>
          <a:prstGeom prst="rect">
            <a:avLst/>
          </a:prstGeom>
        </p:spPr>
      </p:pic>
      <p:sp>
        <p:nvSpPr>
          <p:cNvPr id="25" name="テキスト ボックス 24">
            <a:extLst>
              <a:ext uri="{FF2B5EF4-FFF2-40B4-BE49-F238E27FC236}">
                <a16:creationId xmlns:a16="http://schemas.microsoft.com/office/drawing/2014/main" id="{0F8685C3-BC21-AB39-336E-8A67F3A49E76}"/>
              </a:ext>
            </a:extLst>
          </p:cNvPr>
          <p:cNvSpPr txBox="1"/>
          <p:nvPr/>
        </p:nvSpPr>
        <p:spPr>
          <a:xfrm>
            <a:off x="1996299" y="5029954"/>
            <a:ext cx="9920717" cy="693023"/>
          </a:xfrm>
          <a:prstGeom prst="rect">
            <a:avLst/>
          </a:prstGeom>
          <a:noFill/>
        </p:spPr>
        <p:txBody>
          <a:bodyPr wrap="square" rtlCol="0" anchor="ctr" anchorCtr="0">
            <a:noAutofit/>
          </a:bodyPr>
          <a:lstStyle/>
          <a:p>
            <a:r>
              <a:rPr lang="ja-JP" altLang="en-US" sz="2200" dirty="0">
                <a:latin typeface="ＭＳ ゴシック" panose="020B0609070205080204" pitchFamily="49" charset="-128"/>
                <a:ea typeface="ＭＳ ゴシック" panose="020B0609070205080204" pitchFamily="49" charset="-128"/>
              </a:rPr>
              <a:t>取扱金融機関は、私募債を引き受け、</a:t>
            </a:r>
            <a:r>
              <a:rPr lang="ja-JP" altLang="en-US" sz="2200" dirty="0">
                <a:solidFill>
                  <a:srgbClr val="FF0000"/>
                </a:solidFill>
                <a:latin typeface="ＭＳ ゴシック" panose="020B0609070205080204" pitchFamily="49" charset="-128"/>
                <a:ea typeface="ＭＳ ゴシック" panose="020B0609070205080204" pitchFamily="49" charset="-128"/>
              </a:rPr>
              <a:t>課題解決に必要な資金を供給</a:t>
            </a:r>
            <a:r>
              <a:rPr lang="ja-JP" altLang="en-US" sz="2200" dirty="0">
                <a:latin typeface="ＭＳ ゴシック" panose="020B0609070205080204" pitchFamily="49" charset="-128"/>
                <a:ea typeface="ＭＳ ゴシック" panose="020B0609070205080204" pitchFamily="49" charset="-128"/>
              </a:rPr>
              <a:t>します</a:t>
            </a:r>
            <a:endParaRPr lang="en-US" altLang="ja-JP" sz="2200" dirty="0">
              <a:latin typeface="ＭＳ ゴシック" panose="020B0609070205080204" pitchFamily="49" charset="-128"/>
              <a:ea typeface="ＭＳ ゴシック" panose="020B0609070205080204" pitchFamily="49" charset="-128"/>
            </a:endParaRPr>
          </a:p>
        </p:txBody>
      </p:sp>
      <p:sp>
        <p:nvSpPr>
          <p:cNvPr id="26" name="テキスト ボックス 25">
            <a:extLst>
              <a:ext uri="{FF2B5EF4-FFF2-40B4-BE49-F238E27FC236}">
                <a16:creationId xmlns:a16="http://schemas.microsoft.com/office/drawing/2014/main" id="{0D67E7F1-CB38-FDEF-A0F7-7232E52B6E41}"/>
              </a:ext>
            </a:extLst>
          </p:cNvPr>
          <p:cNvSpPr txBox="1"/>
          <p:nvPr/>
        </p:nvSpPr>
        <p:spPr>
          <a:xfrm>
            <a:off x="1984337" y="5997367"/>
            <a:ext cx="9729608" cy="693023"/>
          </a:xfrm>
          <a:prstGeom prst="rect">
            <a:avLst/>
          </a:prstGeom>
          <a:noFill/>
        </p:spPr>
        <p:txBody>
          <a:bodyPr wrap="square" rtlCol="0" anchor="ctr" anchorCtr="0">
            <a:noAutofit/>
          </a:bodyPr>
          <a:lstStyle/>
          <a:p>
            <a:r>
              <a:rPr lang="ja-JP" altLang="en-US" sz="2200" dirty="0">
                <a:latin typeface="ＭＳ ゴシック" panose="020B0609070205080204" pitchFamily="49" charset="-128"/>
                <a:ea typeface="ＭＳ ゴシック" panose="020B0609070205080204" pitchFamily="49" charset="-128"/>
              </a:rPr>
              <a:t>東京都は、発行費用や外部機関からの評価費用等</a:t>
            </a:r>
            <a:r>
              <a:rPr lang="ja-JP" altLang="en-US" sz="2200" dirty="0">
                <a:solidFill>
                  <a:srgbClr val="FF0000"/>
                </a:solidFill>
                <a:latin typeface="ＭＳ ゴシック" panose="020B0609070205080204" pitchFamily="49" charset="-128"/>
                <a:ea typeface="ＭＳ ゴシック" panose="020B0609070205080204" pitchFamily="49" charset="-128"/>
              </a:rPr>
              <a:t>費用の一部を補助</a:t>
            </a:r>
            <a:r>
              <a:rPr lang="ja-JP" altLang="en-US" sz="2200" dirty="0">
                <a:latin typeface="ＭＳ ゴシック" panose="020B0609070205080204" pitchFamily="49" charset="-128"/>
                <a:ea typeface="ＭＳ ゴシック" panose="020B0609070205080204" pitchFamily="49" charset="-128"/>
              </a:rPr>
              <a:t>します</a:t>
            </a:r>
            <a:endParaRPr lang="en-US" altLang="ja-JP" sz="2200" dirty="0">
              <a:latin typeface="ＭＳ ゴシック" panose="020B0609070205080204" pitchFamily="49" charset="-128"/>
              <a:ea typeface="ＭＳ ゴシック" panose="020B0609070205080204" pitchFamily="49" charset="-128"/>
            </a:endParaRPr>
          </a:p>
        </p:txBody>
      </p:sp>
      <p:sp>
        <p:nvSpPr>
          <p:cNvPr id="29" name="テキスト ボックス 28">
            <a:extLst>
              <a:ext uri="{FF2B5EF4-FFF2-40B4-BE49-F238E27FC236}">
                <a16:creationId xmlns:a16="http://schemas.microsoft.com/office/drawing/2014/main" id="{67236F35-BB14-323C-9074-0DE52FD01FA4}"/>
              </a:ext>
            </a:extLst>
          </p:cNvPr>
          <p:cNvSpPr txBox="1"/>
          <p:nvPr/>
        </p:nvSpPr>
        <p:spPr>
          <a:xfrm>
            <a:off x="231006" y="1039529"/>
            <a:ext cx="1617045" cy="539015"/>
          </a:xfrm>
          <a:prstGeom prst="rect">
            <a:avLst/>
          </a:prstGeom>
          <a:solidFill>
            <a:schemeClr val="bg1">
              <a:lumMod val="95000"/>
            </a:schemeClr>
          </a:solidFill>
          <a:ln w="6350">
            <a:solidFill>
              <a:schemeClr val="tx1"/>
            </a:solidFill>
          </a:ln>
          <a:effectLst>
            <a:outerShdw blurRad="50800" dist="38100" dir="2700000" algn="tl" rotWithShape="0">
              <a:schemeClr val="tx1">
                <a:alpha val="40000"/>
              </a:schemeClr>
            </a:outerShdw>
          </a:effectLst>
        </p:spPr>
        <p:txBody>
          <a:bodyPr wrap="none" rtlCol="0" anchor="ctr" anchorCtr="0">
            <a:noAutofit/>
          </a:bodyPr>
          <a:lstStyle/>
          <a:p>
            <a:r>
              <a:rPr kumimoji="1" lang="ja-JP" altLang="en-US" sz="2200" dirty="0">
                <a:latin typeface="ＭＳ ゴシック" panose="020B0609070205080204" pitchFamily="49" charset="-128"/>
                <a:ea typeface="ＭＳ ゴシック" panose="020B0609070205080204" pitchFamily="49" charset="-128"/>
              </a:rPr>
              <a:t>ポイント①</a:t>
            </a:r>
          </a:p>
        </p:txBody>
      </p:sp>
      <p:sp>
        <p:nvSpPr>
          <p:cNvPr id="30" name="テキスト ボックス 29">
            <a:extLst>
              <a:ext uri="{FF2B5EF4-FFF2-40B4-BE49-F238E27FC236}">
                <a16:creationId xmlns:a16="http://schemas.microsoft.com/office/drawing/2014/main" id="{E60B46C7-47BF-9ABC-19D6-C42896854408}"/>
              </a:ext>
            </a:extLst>
          </p:cNvPr>
          <p:cNvSpPr txBox="1"/>
          <p:nvPr/>
        </p:nvSpPr>
        <p:spPr>
          <a:xfrm>
            <a:off x="229402" y="5106472"/>
            <a:ext cx="1617045" cy="539015"/>
          </a:xfrm>
          <a:prstGeom prst="rect">
            <a:avLst/>
          </a:prstGeom>
          <a:solidFill>
            <a:schemeClr val="bg1">
              <a:lumMod val="95000"/>
            </a:schemeClr>
          </a:solidFill>
          <a:ln w="6350">
            <a:solidFill>
              <a:schemeClr val="tx1"/>
            </a:solidFill>
          </a:ln>
          <a:effectLst>
            <a:outerShdw blurRad="50800" dist="38100" dir="2700000" algn="tl" rotWithShape="0">
              <a:schemeClr val="tx1">
                <a:alpha val="40000"/>
              </a:schemeClr>
            </a:outerShdw>
          </a:effectLst>
        </p:spPr>
        <p:txBody>
          <a:bodyPr wrap="none" rtlCol="0" anchor="ctr" anchorCtr="0">
            <a:noAutofit/>
          </a:bodyPr>
          <a:lstStyle/>
          <a:p>
            <a:r>
              <a:rPr kumimoji="1" lang="ja-JP" altLang="en-US" sz="2200" dirty="0">
                <a:latin typeface="ＭＳ ゴシック" panose="020B0609070205080204" pitchFamily="49" charset="-128"/>
                <a:ea typeface="ＭＳ ゴシック" panose="020B0609070205080204" pitchFamily="49" charset="-128"/>
              </a:rPr>
              <a:t>ポイント②</a:t>
            </a:r>
          </a:p>
        </p:txBody>
      </p:sp>
      <p:sp>
        <p:nvSpPr>
          <p:cNvPr id="31" name="テキスト ボックス 30">
            <a:extLst>
              <a:ext uri="{FF2B5EF4-FFF2-40B4-BE49-F238E27FC236}">
                <a16:creationId xmlns:a16="http://schemas.microsoft.com/office/drawing/2014/main" id="{D59611CF-478D-9118-73F0-AFA763A56766}"/>
              </a:ext>
            </a:extLst>
          </p:cNvPr>
          <p:cNvSpPr txBox="1"/>
          <p:nvPr/>
        </p:nvSpPr>
        <p:spPr>
          <a:xfrm>
            <a:off x="232717" y="6073881"/>
            <a:ext cx="1617045" cy="539015"/>
          </a:xfrm>
          <a:prstGeom prst="rect">
            <a:avLst/>
          </a:prstGeom>
          <a:solidFill>
            <a:schemeClr val="bg1">
              <a:lumMod val="95000"/>
            </a:schemeClr>
          </a:solidFill>
          <a:ln w="6350">
            <a:solidFill>
              <a:schemeClr val="tx1"/>
            </a:solidFill>
          </a:ln>
          <a:effectLst>
            <a:outerShdw blurRad="50800" dist="38100" dir="2700000" algn="tl" rotWithShape="0">
              <a:schemeClr val="tx1">
                <a:alpha val="40000"/>
              </a:schemeClr>
            </a:outerShdw>
          </a:effectLst>
        </p:spPr>
        <p:txBody>
          <a:bodyPr wrap="none" rtlCol="0" anchor="ctr" anchorCtr="0">
            <a:noAutofit/>
          </a:bodyPr>
          <a:lstStyle/>
          <a:p>
            <a:r>
              <a:rPr kumimoji="1" lang="ja-JP" altLang="en-US" sz="2200" dirty="0">
                <a:latin typeface="ＭＳ ゴシック" panose="020B0609070205080204" pitchFamily="49" charset="-128"/>
                <a:ea typeface="ＭＳ ゴシック" panose="020B0609070205080204" pitchFamily="49" charset="-128"/>
              </a:rPr>
              <a:t>ポイント③</a:t>
            </a:r>
          </a:p>
        </p:txBody>
      </p:sp>
      <p:pic>
        <p:nvPicPr>
          <p:cNvPr id="33" name="図 32" descr="おもちゃ, 挿絵 が含まれている画像&#10;&#10;AI 生成コンテンツは誤りを含む可能性があります。">
            <a:extLst>
              <a:ext uri="{FF2B5EF4-FFF2-40B4-BE49-F238E27FC236}">
                <a16:creationId xmlns:a16="http://schemas.microsoft.com/office/drawing/2014/main" id="{AF3BFDA7-E2C5-7EE8-67E6-8A4EDD2EB4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1061" y="2772076"/>
            <a:ext cx="2112781" cy="1475381"/>
          </a:xfrm>
          <a:prstGeom prst="rect">
            <a:avLst/>
          </a:prstGeom>
        </p:spPr>
      </p:pic>
      <p:pic>
        <p:nvPicPr>
          <p:cNvPr id="37" name="図 36" descr="挿絵 が含まれている画像&#10;&#10;AI 生成コンテンツは誤りを含む可能性があります。">
            <a:extLst>
              <a:ext uri="{FF2B5EF4-FFF2-40B4-BE49-F238E27FC236}">
                <a16:creationId xmlns:a16="http://schemas.microsoft.com/office/drawing/2014/main" id="{D78DD44A-B506-49CF-CAFE-3EFBE6ADBE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14537" y="2597154"/>
            <a:ext cx="1450254" cy="1893387"/>
          </a:xfrm>
          <a:prstGeom prst="rect">
            <a:avLst/>
          </a:prstGeom>
        </p:spPr>
      </p:pic>
      <p:grpSp>
        <p:nvGrpSpPr>
          <p:cNvPr id="43" name="グループ化 42">
            <a:extLst>
              <a:ext uri="{FF2B5EF4-FFF2-40B4-BE49-F238E27FC236}">
                <a16:creationId xmlns:a16="http://schemas.microsoft.com/office/drawing/2014/main" id="{AEC09C2D-C410-9DA4-61B0-1AD2139739F8}"/>
              </a:ext>
            </a:extLst>
          </p:cNvPr>
          <p:cNvGrpSpPr/>
          <p:nvPr/>
        </p:nvGrpSpPr>
        <p:grpSpPr>
          <a:xfrm>
            <a:off x="189296" y="96247"/>
            <a:ext cx="11888806" cy="693023"/>
            <a:chOff x="189296" y="96247"/>
            <a:chExt cx="11888806" cy="693023"/>
          </a:xfrm>
        </p:grpSpPr>
        <p:sp>
          <p:nvSpPr>
            <p:cNvPr id="5" name="テキスト ボックス 4">
              <a:extLst>
                <a:ext uri="{FF2B5EF4-FFF2-40B4-BE49-F238E27FC236}">
                  <a16:creationId xmlns:a16="http://schemas.microsoft.com/office/drawing/2014/main" id="{0CC3296C-EDD8-927F-7BC8-4E58B490F669}"/>
                </a:ext>
              </a:extLst>
            </p:cNvPr>
            <p:cNvSpPr txBox="1"/>
            <p:nvPr/>
          </p:nvSpPr>
          <p:spPr>
            <a:xfrm>
              <a:off x="770021" y="96247"/>
              <a:ext cx="11308081" cy="693023"/>
            </a:xfrm>
            <a:prstGeom prst="rect">
              <a:avLst/>
            </a:prstGeom>
            <a:noFill/>
          </p:spPr>
          <p:txBody>
            <a:bodyPr wrap="square" rtlCol="0" anchor="ctr" anchorCtr="0">
              <a:noAutofit/>
            </a:bodyPr>
            <a:lstStyle/>
            <a:p>
              <a:r>
                <a:rPr lang="ja-JP" altLang="en-US" sz="2800" dirty="0">
                  <a:latin typeface="ＭＳ ゴシック" panose="020B0609070205080204" pitchFamily="49" charset="-128"/>
                  <a:ea typeface="ＭＳ ゴシック" panose="020B0609070205080204" pitchFamily="49" charset="-128"/>
                </a:rPr>
                <a:t>１　事業の概要と目的</a:t>
              </a:r>
              <a:endParaRPr lang="en-US" altLang="ja-JP" sz="2800" dirty="0">
                <a:latin typeface="ＭＳ ゴシック" panose="020B0609070205080204" pitchFamily="49" charset="-128"/>
                <a:ea typeface="ＭＳ ゴシック" panose="020B0609070205080204" pitchFamily="49" charset="-128"/>
              </a:endParaRPr>
            </a:p>
          </p:txBody>
        </p:sp>
        <p:sp>
          <p:nvSpPr>
            <p:cNvPr id="38" name="テキスト ボックス 37">
              <a:extLst>
                <a:ext uri="{FF2B5EF4-FFF2-40B4-BE49-F238E27FC236}">
                  <a16:creationId xmlns:a16="http://schemas.microsoft.com/office/drawing/2014/main" id="{793AF8E8-0CD4-F33C-A614-F39F8ED9C18F}"/>
                </a:ext>
              </a:extLst>
            </p:cNvPr>
            <p:cNvSpPr txBox="1"/>
            <p:nvPr/>
          </p:nvSpPr>
          <p:spPr>
            <a:xfrm>
              <a:off x="189296" y="163629"/>
              <a:ext cx="494098" cy="604785"/>
            </a:xfrm>
            <a:prstGeom prst="rect">
              <a:avLst/>
            </a:prstGeom>
            <a:solidFill>
              <a:schemeClr val="accent2">
                <a:lumMod val="60000"/>
                <a:lumOff val="40000"/>
              </a:schemeClr>
            </a:solidFill>
            <a:effectLst>
              <a:outerShdw blurRad="50800" dist="38100" dir="2700000" algn="tl" rotWithShape="0">
                <a:schemeClr val="accent2">
                  <a:lumMod val="75000"/>
                  <a:alpha val="40000"/>
                </a:schemeClr>
              </a:outerShdw>
            </a:effectLst>
          </p:spPr>
          <p:txBody>
            <a:bodyPr wrap="square" rtlCol="0" anchor="ctr" anchorCtr="0">
              <a:noAutofit/>
            </a:bodyPr>
            <a:lstStyle/>
            <a:p>
              <a:endParaRPr lang="en-US" altLang="ja-JP" sz="2800" dirty="0">
                <a:latin typeface="ＭＳ ゴシック" panose="020B0609070205080204" pitchFamily="49" charset="-128"/>
                <a:ea typeface="ＭＳ ゴシック" panose="020B0609070205080204" pitchFamily="49" charset="-128"/>
              </a:endParaRPr>
            </a:p>
          </p:txBody>
        </p:sp>
        <p:cxnSp>
          <p:nvCxnSpPr>
            <p:cNvPr id="40" name="直線コネクタ 39">
              <a:extLst>
                <a:ext uri="{FF2B5EF4-FFF2-40B4-BE49-F238E27FC236}">
                  <a16:creationId xmlns:a16="http://schemas.microsoft.com/office/drawing/2014/main" id="{C9909A9E-C882-7BF5-7A87-0646D9DF0B5E}"/>
                </a:ext>
              </a:extLst>
            </p:cNvPr>
            <p:cNvCxnSpPr>
              <a:cxnSpLocks/>
            </p:cNvCxnSpPr>
            <p:nvPr/>
          </p:nvCxnSpPr>
          <p:spPr>
            <a:xfrm>
              <a:off x="779646" y="779650"/>
              <a:ext cx="11239099" cy="0"/>
            </a:xfrm>
            <a:prstGeom prst="line">
              <a:avLst/>
            </a:prstGeom>
            <a:ln w="69850" cmpd="thickThi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48" name="スライド番号プレースホルダー 47">
            <a:extLst>
              <a:ext uri="{FF2B5EF4-FFF2-40B4-BE49-F238E27FC236}">
                <a16:creationId xmlns:a16="http://schemas.microsoft.com/office/drawing/2014/main" id="{D0706996-2069-EBFA-5294-68828A80FA46}"/>
              </a:ext>
            </a:extLst>
          </p:cNvPr>
          <p:cNvSpPr>
            <a:spLocks noGrp="1"/>
          </p:cNvSpPr>
          <p:nvPr>
            <p:ph type="sldNum" sz="quarter" idx="12"/>
          </p:nvPr>
        </p:nvSpPr>
        <p:spPr>
          <a:xfrm>
            <a:off x="9505751" y="6577733"/>
            <a:ext cx="2743200" cy="365125"/>
          </a:xfrm>
        </p:spPr>
        <p:txBody>
          <a:bodyPr/>
          <a:lstStyle/>
          <a:p>
            <a:fld id="{2D53F00A-B8CA-47B2-8DE4-5636BCD83088}" type="slidenum">
              <a:rPr kumimoji="1" lang="ja-JP" altLang="en-US" smtClean="0"/>
              <a:t>3</a:t>
            </a:fld>
            <a:endParaRPr kumimoji="1" lang="ja-JP" altLang="en-US" dirty="0"/>
          </a:p>
        </p:txBody>
      </p:sp>
    </p:spTree>
    <p:extLst>
      <p:ext uri="{BB962C8B-B14F-4D97-AF65-F5344CB8AC3E}">
        <p14:creationId xmlns:p14="http://schemas.microsoft.com/office/powerpoint/2010/main" val="1624018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4E7A5-E037-BF77-4F8E-39C81FFD6D58}"/>
            </a:ext>
          </a:extLst>
        </p:cNvPr>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71663B2E-91D6-EE6E-7EE8-80574A1DF695}"/>
              </a:ext>
            </a:extLst>
          </p:cNvPr>
          <p:cNvSpPr/>
          <p:nvPr/>
        </p:nvSpPr>
        <p:spPr>
          <a:xfrm>
            <a:off x="702637" y="2425572"/>
            <a:ext cx="1280159" cy="471638"/>
          </a:xfrm>
          <a:prstGeom prst="round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ＭＳ ゴシック" panose="020B0609070205080204" pitchFamily="49" charset="-128"/>
                <a:ea typeface="ＭＳ ゴシック" panose="020B0609070205080204" pitchFamily="49" charset="-128"/>
              </a:rPr>
              <a:t>中小企業者</a:t>
            </a:r>
          </a:p>
        </p:txBody>
      </p:sp>
      <p:sp>
        <p:nvSpPr>
          <p:cNvPr id="3" name="四角形: 角を丸くする 2">
            <a:extLst>
              <a:ext uri="{FF2B5EF4-FFF2-40B4-BE49-F238E27FC236}">
                <a16:creationId xmlns:a16="http://schemas.microsoft.com/office/drawing/2014/main" id="{8332C3DD-91C0-F604-9EC9-547BFB3C7B26}"/>
              </a:ext>
            </a:extLst>
          </p:cNvPr>
          <p:cNvSpPr/>
          <p:nvPr/>
        </p:nvSpPr>
        <p:spPr>
          <a:xfrm>
            <a:off x="4175752" y="2427981"/>
            <a:ext cx="1280159" cy="471638"/>
          </a:xfrm>
          <a:prstGeom prst="round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ＭＳ ゴシック" panose="020B0609070205080204" pitchFamily="49" charset="-128"/>
                <a:ea typeface="ＭＳ ゴシック" panose="020B0609070205080204" pitchFamily="49" charset="-128"/>
              </a:rPr>
              <a:t>金融機関</a:t>
            </a:r>
          </a:p>
        </p:txBody>
      </p:sp>
      <p:sp>
        <p:nvSpPr>
          <p:cNvPr id="6" name="四角形: 角を丸くする 5">
            <a:extLst>
              <a:ext uri="{FF2B5EF4-FFF2-40B4-BE49-F238E27FC236}">
                <a16:creationId xmlns:a16="http://schemas.microsoft.com/office/drawing/2014/main" id="{D86B1AFB-B915-1930-840F-629FCF23DE09}"/>
              </a:ext>
            </a:extLst>
          </p:cNvPr>
          <p:cNvSpPr/>
          <p:nvPr/>
        </p:nvSpPr>
        <p:spPr>
          <a:xfrm>
            <a:off x="4191792" y="4413992"/>
            <a:ext cx="1280159" cy="471638"/>
          </a:xfrm>
          <a:prstGeom prst="round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600" dirty="0">
                <a:latin typeface="ＭＳ ゴシック" panose="020B0609070205080204" pitchFamily="49" charset="-128"/>
                <a:ea typeface="ＭＳ ゴシック" panose="020B0609070205080204" pitchFamily="49" charset="-128"/>
              </a:rPr>
              <a:t>支援機関</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7" name="テキスト ボックス 6">
            <a:extLst>
              <a:ext uri="{FF2B5EF4-FFF2-40B4-BE49-F238E27FC236}">
                <a16:creationId xmlns:a16="http://schemas.microsoft.com/office/drawing/2014/main" id="{3B56C0C6-99BE-78A1-9086-BBA79C79E3F5}"/>
              </a:ext>
            </a:extLst>
          </p:cNvPr>
          <p:cNvSpPr txBox="1"/>
          <p:nvPr/>
        </p:nvSpPr>
        <p:spPr>
          <a:xfrm>
            <a:off x="288756" y="1010654"/>
            <a:ext cx="1617045" cy="539015"/>
          </a:xfrm>
          <a:prstGeom prst="rect">
            <a:avLst/>
          </a:prstGeom>
          <a:solidFill>
            <a:schemeClr val="bg1">
              <a:lumMod val="95000"/>
            </a:schemeClr>
          </a:solidFill>
          <a:ln w="6350">
            <a:solidFill>
              <a:schemeClr val="tx1"/>
            </a:solidFill>
          </a:ln>
          <a:effectLst>
            <a:outerShdw blurRad="50800" dist="38100" dir="2700000" algn="tl" rotWithShape="0">
              <a:schemeClr val="tx1">
                <a:alpha val="40000"/>
              </a:schemeClr>
            </a:outerShdw>
          </a:effectLst>
        </p:spPr>
        <p:txBody>
          <a:bodyPr wrap="none" rtlCol="0" anchor="ctr" anchorCtr="0">
            <a:noAutofit/>
          </a:bodyPr>
          <a:lstStyle/>
          <a:p>
            <a:pPr algn="ctr"/>
            <a:r>
              <a:rPr lang="ja-JP" altLang="en-US" sz="2200" dirty="0">
                <a:latin typeface="ＭＳ ゴシック" panose="020B0609070205080204" pitchFamily="49" charset="-128"/>
                <a:ea typeface="ＭＳ ゴシック" panose="020B0609070205080204" pitchFamily="49" charset="-128"/>
              </a:rPr>
              <a:t>事業承継</a:t>
            </a:r>
            <a:endParaRPr kumimoji="1" lang="ja-JP" altLang="en-US" sz="2200" dirty="0">
              <a:latin typeface="ＭＳ ゴシック" panose="020B0609070205080204" pitchFamily="49" charset="-128"/>
              <a:ea typeface="ＭＳ ゴシック" panose="020B0609070205080204" pitchFamily="49" charset="-128"/>
            </a:endParaRPr>
          </a:p>
        </p:txBody>
      </p:sp>
      <p:sp>
        <p:nvSpPr>
          <p:cNvPr id="8" name="テキスト ボックス 7">
            <a:extLst>
              <a:ext uri="{FF2B5EF4-FFF2-40B4-BE49-F238E27FC236}">
                <a16:creationId xmlns:a16="http://schemas.microsoft.com/office/drawing/2014/main" id="{614EA1B2-1E2F-90DF-F957-932B833ABFFF}"/>
              </a:ext>
            </a:extLst>
          </p:cNvPr>
          <p:cNvSpPr txBox="1"/>
          <p:nvPr/>
        </p:nvSpPr>
        <p:spPr>
          <a:xfrm>
            <a:off x="6379958" y="1018676"/>
            <a:ext cx="3649563" cy="539015"/>
          </a:xfrm>
          <a:prstGeom prst="rect">
            <a:avLst/>
          </a:prstGeom>
          <a:solidFill>
            <a:schemeClr val="bg1">
              <a:lumMod val="95000"/>
            </a:schemeClr>
          </a:solidFill>
          <a:ln w="6350">
            <a:solidFill>
              <a:schemeClr val="tx1"/>
            </a:solidFill>
          </a:ln>
          <a:effectLst>
            <a:outerShdw blurRad="50800" dist="38100" dir="2700000" algn="tl" rotWithShape="0">
              <a:schemeClr val="tx1">
                <a:alpha val="40000"/>
              </a:schemeClr>
            </a:outerShdw>
          </a:effectLst>
        </p:spPr>
        <p:txBody>
          <a:bodyPr wrap="none" rtlCol="0" anchor="ctr" anchorCtr="0">
            <a:noAutofit/>
          </a:bodyPr>
          <a:lstStyle/>
          <a:p>
            <a:pPr algn="ctr"/>
            <a:r>
              <a:rPr lang="ja-JP" altLang="en-US" sz="2200" dirty="0">
                <a:latin typeface="ＭＳ ゴシック" panose="020B0609070205080204" pitchFamily="49" charset="-128"/>
                <a:ea typeface="ＭＳ ゴシック" panose="020B0609070205080204" pitchFamily="49" charset="-128"/>
              </a:rPr>
              <a:t>脱炭素化・女性活躍推進</a:t>
            </a:r>
            <a:endParaRPr kumimoji="1" lang="ja-JP" altLang="en-US" sz="2200" dirty="0">
              <a:latin typeface="ＭＳ ゴシック" panose="020B0609070205080204" pitchFamily="49" charset="-128"/>
              <a:ea typeface="ＭＳ ゴシック" panose="020B0609070205080204" pitchFamily="49" charset="-128"/>
            </a:endParaRPr>
          </a:p>
        </p:txBody>
      </p:sp>
      <p:pic>
        <p:nvPicPr>
          <p:cNvPr id="10" name="図 9" descr="挿絵 が含まれている画像&#10;&#10;AI 生成コンテンツは誤りを含む可能性があります。">
            <a:extLst>
              <a:ext uri="{FF2B5EF4-FFF2-40B4-BE49-F238E27FC236}">
                <a16:creationId xmlns:a16="http://schemas.microsoft.com/office/drawing/2014/main" id="{0EBFA8EA-E207-30D8-32A7-2CA2636366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3761" y="1756088"/>
            <a:ext cx="1347538" cy="645327"/>
          </a:xfrm>
          <a:prstGeom prst="rect">
            <a:avLst/>
          </a:prstGeom>
        </p:spPr>
      </p:pic>
      <p:pic>
        <p:nvPicPr>
          <p:cNvPr id="12" name="図 11" descr="アイコン&#10;&#10;AI 生成コンテンツは誤りを含む可能性があります。">
            <a:extLst>
              <a:ext uri="{FF2B5EF4-FFF2-40B4-BE49-F238E27FC236}">
                <a16:creationId xmlns:a16="http://schemas.microsoft.com/office/drawing/2014/main" id="{460E4291-79B7-AEC1-CD03-EB3482343F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9228" y="1618036"/>
            <a:ext cx="684783" cy="688934"/>
          </a:xfrm>
          <a:prstGeom prst="rect">
            <a:avLst/>
          </a:prstGeom>
        </p:spPr>
      </p:pic>
      <p:pic>
        <p:nvPicPr>
          <p:cNvPr id="14" name="図 13" descr="グラフ&#10;&#10;AI 生成コンテンツは誤りを含む可能性があります。">
            <a:extLst>
              <a:ext uri="{FF2B5EF4-FFF2-40B4-BE49-F238E27FC236}">
                <a16:creationId xmlns:a16="http://schemas.microsoft.com/office/drawing/2014/main" id="{F15E5C46-AE6A-8D0C-FFB9-898A7BEAE7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69221" y="1646976"/>
            <a:ext cx="750156" cy="743210"/>
          </a:xfrm>
          <a:prstGeom prst="rect">
            <a:avLst/>
          </a:prstGeom>
        </p:spPr>
      </p:pic>
      <p:pic>
        <p:nvPicPr>
          <p:cNvPr id="20" name="図 19" descr="建物, 挿絵 が含まれている画像&#10;&#10;AI 生成コンテンツは誤りを含む可能性があります。">
            <a:extLst>
              <a:ext uri="{FF2B5EF4-FFF2-40B4-BE49-F238E27FC236}">
                <a16:creationId xmlns:a16="http://schemas.microsoft.com/office/drawing/2014/main" id="{8FE570B2-22E2-EBB0-9362-7812F703B6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06076" y="3647980"/>
            <a:ext cx="811969" cy="761950"/>
          </a:xfrm>
          <a:prstGeom prst="rect">
            <a:avLst/>
          </a:prstGeom>
        </p:spPr>
      </p:pic>
      <p:cxnSp>
        <p:nvCxnSpPr>
          <p:cNvPr id="28" name="直線矢印コネクタ 27">
            <a:extLst>
              <a:ext uri="{FF2B5EF4-FFF2-40B4-BE49-F238E27FC236}">
                <a16:creationId xmlns:a16="http://schemas.microsoft.com/office/drawing/2014/main" id="{5137B1A5-7960-0148-A437-1B415DEADA9D}"/>
              </a:ext>
            </a:extLst>
          </p:cNvPr>
          <p:cNvCxnSpPr>
            <a:cxnSpLocks/>
          </p:cNvCxnSpPr>
          <p:nvPr/>
        </p:nvCxnSpPr>
        <p:spPr>
          <a:xfrm flipH="1">
            <a:off x="2473689" y="1971585"/>
            <a:ext cx="1317058" cy="0"/>
          </a:xfrm>
          <a:prstGeom prst="straightConnector1">
            <a:avLst/>
          </a:prstGeom>
          <a:ln w="34925">
            <a:solidFill>
              <a:schemeClr val="tx1">
                <a:lumMod val="50000"/>
                <a:lumOff val="50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906AC3DD-14A5-6068-7A0B-1BEBB50B64E0}"/>
              </a:ext>
            </a:extLst>
          </p:cNvPr>
          <p:cNvSpPr txBox="1"/>
          <p:nvPr/>
        </p:nvSpPr>
        <p:spPr>
          <a:xfrm>
            <a:off x="2603061" y="1604221"/>
            <a:ext cx="1006409" cy="340093"/>
          </a:xfrm>
          <a:prstGeom prst="rect">
            <a:avLst/>
          </a:prstGeom>
          <a:noFill/>
          <a:ln w="6350">
            <a:noFill/>
          </a:ln>
          <a:effectLst/>
        </p:spPr>
        <p:txBody>
          <a:bodyPr wrap="none" rtlCol="0" anchor="ctr" anchorCtr="0">
            <a:noAutofit/>
          </a:bodyPr>
          <a:lstStyle/>
          <a:p>
            <a:pPr algn="ctr"/>
            <a:r>
              <a:rPr kumimoji="1" lang="ja-JP" altLang="en-US" sz="1600" dirty="0">
                <a:latin typeface="ＭＳ ゴシック" panose="020B0609070205080204" pitchFamily="49" charset="-128"/>
                <a:ea typeface="ＭＳ ゴシック" panose="020B0609070205080204" pitchFamily="49" charset="-128"/>
              </a:rPr>
              <a:t>③ 相談・申込</a:t>
            </a:r>
            <a:endParaRPr kumimoji="1" lang="en-US" altLang="ja-JP" sz="1600" dirty="0">
              <a:latin typeface="ＭＳ ゴシック" panose="020B0609070205080204" pitchFamily="49" charset="-128"/>
              <a:ea typeface="ＭＳ ゴシック" panose="020B0609070205080204" pitchFamily="49" charset="-128"/>
            </a:endParaRPr>
          </a:p>
        </p:txBody>
      </p:sp>
      <p:cxnSp>
        <p:nvCxnSpPr>
          <p:cNvPr id="35" name="直線矢印コネクタ 34">
            <a:extLst>
              <a:ext uri="{FF2B5EF4-FFF2-40B4-BE49-F238E27FC236}">
                <a16:creationId xmlns:a16="http://schemas.microsoft.com/office/drawing/2014/main" id="{A469EB0B-0394-49ED-9365-A56CCF65CB04}"/>
              </a:ext>
            </a:extLst>
          </p:cNvPr>
          <p:cNvCxnSpPr>
            <a:cxnSpLocks/>
          </p:cNvCxnSpPr>
          <p:nvPr/>
        </p:nvCxnSpPr>
        <p:spPr>
          <a:xfrm flipH="1">
            <a:off x="2472085" y="2431994"/>
            <a:ext cx="1317058" cy="0"/>
          </a:xfrm>
          <a:prstGeom prst="straightConnector1">
            <a:avLst/>
          </a:prstGeom>
          <a:ln w="34925">
            <a:solidFill>
              <a:schemeClr val="tx1">
                <a:lumMod val="50000"/>
                <a:lumOff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6D69786A-DDD8-FAD5-33FE-8FF832EBEE9D}"/>
              </a:ext>
            </a:extLst>
          </p:cNvPr>
          <p:cNvCxnSpPr>
            <a:cxnSpLocks/>
          </p:cNvCxnSpPr>
          <p:nvPr/>
        </p:nvCxnSpPr>
        <p:spPr>
          <a:xfrm flipH="1">
            <a:off x="2470485" y="2940527"/>
            <a:ext cx="1317058" cy="0"/>
          </a:xfrm>
          <a:prstGeom prst="straightConnector1">
            <a:avLst/>
          </a:prstGeom>
          <a:ln w="34925">
            <a:solidFill>
              <a:schemeClr val="tx1">
                <a:lumMod val="50000"/>
                <a:lumOff val="50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175DC2EB-EEEC-2097-21E8-3773222B0B20}"/>
              </a:ext>
            </a:extLst>
          </p:cNvPr>
          <p:cNvSpPr txBox="1"/>
          <p:nvPr/>
        </p:nvSpPr>
        <p:spPr>
          <a:xfrm>
            <a:off x="2601458" y="2064632"/>
            <a:ext cx="1006409" cy="340093"/>
          </a:xfrm>
          <a:prstGeom prst="rect">
            <a:avLst/>
          </a:prstGeom>
          <a:noFill/>
          <a:ln w="6350">
            <a:noFill/>
          </a:ln>
          <a:effectLst/>
        </p:spPr>
        <p:txBody>
          <a:bodyPr wrap="none" rtlCol="0" anchor="ctr" anchorCtr="0">
            <a:noAutofit/>
          </a:bodyPr>
          <a:lstStyle/>
          <a:p>
            <a:pPr algn="ctr"/>
            <a:r>
              <a:rPr kumimoji="1" lang="ja-JP" altLang="en-US" sz="1600" dirty="0">
                <a:latin typeface="ＭＳ ゴシック" panose="020B0609070205080204" pitchFamily="49" charset="-128"/>
                <a:ea typeface="ＭＳ ゴシック" panose="020B0609070205080204" pitchFamily="49" charset="-128"/>
              </a:rPr>
              <a:t>④ </a:t>
            </a:r>
            <a:r>
              <a:rPr lang="ja-JP" altLang="en-US" sz="1600" dirty="0">
                <a:latin typeface="ＭＳ ゴシック" panose="020B0609070205080204" pitchFamily="49" charset="-128"/>
                <a:ea typeface="ＭＳ ゴシック" panose="020B0609070205080204" pitchFamily="49" charset="-128"/>
              </a:rPr>
              <a:t>私募債</a:t>
            </a:r>
            <a:r>
              <a:rPr kumimoji="1" lang="ja-JP" altLang="en-US" sz="1600" dirty="0">
                <a:latin typeface="ＭＳ ゴシック" panose="020B0609070205080204" pitchFamily="49" charset="-128"/>
                <a:ea typeface="ＭＳ ゴシック" panose="020B0609070205080204" pitchFamily="49" charset="-128"/>
              </a:rPr>
              <a:t>引受</a:t>
            </a:r>
            <a:endParaRPr kumimoji="1" lang="en-US" altLang="ja-JP" sz="1600" dirty="0">
              <a:latin typeface="ＭＳ ゴシック" panose="020B0609070205080204" pitchFamily="49" charset="-128"/>
              <a:ea typeface="ＭＳ ゴシック" panose="020B0609070205080204" pitchFamily="49" charset="-128"/>
            </a:endParaRPr>
          </a:p>
        </p:txBody>
      </p:sp>
      <p:sp>
        <p:nvSpPr>
          <p:cNvPr id="39" name="テキスト ボックス 38">
            <a:extLst>
              <a:ext uri="{FF2B5EF4-FFF2-40B4-BE49-F238E27FC236}">
                <a16:creationId xmlns:a16="http://schemas.microsoft.com/office/drawing/2014/main" id="{0B024BE9-577E-F086-7169-DF11CC7CD78C}"/>
              </a:ext>
            </a:extLst>
          </p:cNvPr>
          <p:cNvSpPr txBox="1"/>
          <p:nvPr/>
        </p:nvSpPr>
        <p:spPr>
          <a:xfrm>
            <a:off x="2609479" y="2573166"/>
            <a:ext cx="1006409" cy="340093"/>
          </a:xfrm>
          <a:prstGeom prst="rect">
            <a:avLst/>
          </a:prstGeom>
          <a:noFill/>
          <a:ln w="6350">
            <a:noFill/>
          </a:ln>
          <a:effectLst/>
        </p:spPr>
        <p:txBody>
          <a:bodyPr wrap="none" rtlCol="0" anchor="ctr" anchorCtr="0">
            <a:noAutofit/>
          </a:bodyPr>
          <a:lstStyle/>
          <a:p>
            <a:pPr algn="ctr"/>
            <a:r>
              <a:rPr kumimoji="1" lang="ja-JP" altLang="en-US" sz="1600" dirty="0">
                <a:latin typeface="ＭＳ ゴシック" panose="020B0609070205080204" pitchFamily="49" charset="-128"/>
                <a:ea typeface="ＭＳ ゴシック" panose="020B0609070205080204" pitchFamily="49" charset="-128"/>
              </a:rPr>
              <a:t>⑤ 私募債発行</a:t>
            </a:r>
            <a:endParaRPr kumimoji="1" lang="en-US" altLang="ja-JP" sz="1600" dirty="0">
              <a:latin typeface="ＭＳ ゴシック" panose="020B0609070205080204" pitchFamily="49" charset="-128"/>
              <a:ea typeface="ＭＳ ゴシック" panose="020B0609070205080204" pitchFamily="49" charset="-128"/>
            </a:endParaRPr>
          </a:p>
        </p:txBody>
      </p:sp>
      <p:sp>
        <p:nvSpPr>
          <p:cNvPr id="49" name="四角形: 角を丸くする 48">
            <a:extLst>
              <a:ext uri="{FF2B5EF4-FFF2-40B4-BE49-F238E27FC236}">
                <a16:creationId xmlns:a16="http://schemas.microsoft.com/office/drawing/2014/main" id="{CEC943DA-B427-C68F-2F83-F1F94495548B}"/>
              </a:ext>
            </a:extLst>
          </p:cNvPr>
          <p:cNvSpPr/>
          <p:nvPr/>
        </p:nvSpPr>
        <p:spPr>
          <a:xfrm>
            <a:off x="6784224" y="2423968"/>
            <a:ext cx="1280159" cy="471638"/>
          </a:xfrm>
          <a:prstGeom prst="round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ＭＳ ゴシック" panose="020B0609070205080204" pitchFamily="49" charset="-128"/>
                <a:ea typeface="ＭＳ ゴシック" panose="020B0609070205080204" pitchFamily="49" charset="-128"/>
              </a:rPr>
              <a:t>中小企業者</a:t>
            </a:r>
          </a:p>
        </p:txBody>
      </p:sp>
      <p:sp>
        <p:nvSpPr>
          <p:cNvPr id="50" name="四角形: 角を丸くする 49">
            <a:extLst>
              <a:ext uri="{FF2B5EF4-FFF2-40B4-BE49-F238E27FC236}">
                <a16:creationId xmlns:a16="http://schemas.microsoft.com/office/drawing/2014/main" id="{D450A7F2-9561-0289-3C14-53A9C3D354D6}"/>
              </a:ext>
            </a:extLst>
          </p:cNvPr>
          <p:cNvSpPr/>
          <p:nvPr/>
        </p:nvSpPr>
        <p:spPr>
          <a:xfrm>
            <a:off x="10257339" y="2426377"/>
            <a:ext cx="1280159" cy="471638"/>
          </a:xfrm>
          <a:prstGeom prst="round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ＭＳ ゴシック" panose="020B0609070205080204" pitchFamily="49" charset="-128"/>
                <a:ea typeface="ＭＳ ゴシック" panose="020B0609070205080204" pitchFamily="49" charset="-128"/>
              </a:rPr>
              <a:t>金融機関</a:t>
            </a:r>
          </a:p>
        </p:txBody>
      </p:sp>
      <p:sp>
        <p:nvSpPr>
          <p:cNvPr id="52" name="四角形: 角を丸くする 51">
            <a:extLst>
              <a:ext uri="{FF2B5EF4-FFF2-40B4-BE49-F238E27FC236}">
                <a16:creationId xmlns:a16="http://schemas.microsoft.com/office/drawing/2014/main" id="{1B717C6D-2E56-62A6-EC54-82FF2CC6A7A7}"/>
              </a:ext>
            </a:extLst>
          </p:cNvPr>
          <p:cNvSpPr/>
          <p:nvPr/>
        </p:nvSpPr>
        <p:spPr>
          <a:xfrm>
            <a:off x="10273379" y="4412388"/>
            <a:ext cx="1280159" cy="471638"/>
          </a:xfrm>
          <a:prstGeom prst="round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600" dirty="0">
                <a:latin typeface="ＭＳ ゴシック" panose="020B0609070205080204" pitchFamily="49" charset="-128"/>
                <a:ea typeface="ＭＳ ゴシック" panose="020B0609070205080204" pitchFamily="49" charset="-128"/>
              </a:rPr>
              <a:t>評価機関</a:t>
            </a:r>
            <a:endParaRPr kumimoji="1" lang="ja-JP" altLang="en-US" sz="1600" dirty="0">
              <a:latin typeface="ＭＳ ゴシック" panose="020B0609070205080204" pitchFamily="49" charset="-128"/>
              <a:ea typeface="ＭＳ ゴシック" panose="020B0609070205080204" pitchFamily="49" charset="-128"/>
            </a:endParaRPr>
          </a:p>
        </p:txBody>
      </p:sp>
      <p:pic>
        <p:nvPicPr>
          <p:cNvPr id="53" name="図 52" descr="挿絵 が含まれている画像&#10;&#10;AI 生成コンテンツは誤りを含む可能性があります。">
            <a:extLst>
              <a:ext uri="{FF2B5EF4-FFF2-40B4-BE49-F238E27FC236}">
                <a16:creationId xmlns:a16="http://schemas.microsoft.com/office/drawing/2014/main" id="{44CCE92A-0A4D-33F8-21A7-7DD2E534D7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55348" y="1754484"/>
            <a:ext cx="1347538" cy="645327"/>
          </a:xfrm>
          <a:prstGeom prst="rect">
            <a:avLst/>
          </a:prstGeom>
        </p:spPr>
      </p:pic>
      <p:pic>
        <p:nvPicPr>
          <p:cNvPr id="54" name="図 53" descr="アイコン&#10;&#10;AI 生成コンテンツは誤りを含む可能性があります。">
            <a:extLst>
              <a:ext uri="{FF2B5EF4-FFF2-40B4-BE49-F238E27FC236}">
                <a16:creationId xmlns:a16="http://schemas.microsoft.com/office/drawing/2014/main" id="{664745EC-7E2F-3DB7-A30D-3AF609F9B2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10815" y="1616432"/>
            <a:ext cx="684783" cy="688934"/>
          </a:xfrm>
          <a:prstGeom prst="rect">
            <a:avLst/>
          </a:prstGeom>
        </p:spPr>
      </p:pic>
      <p:pic>
        <p:nvPicPr>
          <p:cNvPr id="55" name="図 54" descr="グラフ&#10;&#10;AI 生成コンテンツは誤りを含む可能性があります。">
            <a:extLst>
              <a:ext uri="{FF2B5EF4-FFF2-40B4-BE49-F238E27FC236}">
                <a16:creationId xmlns:a16="http://schemas.microsoft.com/office/drawing/2014/main" id="{9F24AC04-4A51-60A9-1630-7F0FDBAAC4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0808" y="1645372"/>
            <a:ext cx="750156" cy="743210"/>
          </a:xfrm>
          <a:prstGeom prst="rect">
            <a:avLst/>
          </a:prstGeom>
        </p:spPr>
      </p:pic>
      <p:pic>
        <p:nvPicPr>
          <p:cNvPr id="56" name="図 55" descr="建物, 挿絵 が含まれている画像&#10;&#10;AI 生成コンテンツは誤りを含む可能性があります。">
            <a:extLst>
              <a:ext uri="{FF2B5EF4-FFF2-40B4-BE49-F238E27FC236}">
                <a16:creationId xmlns:a16="http://schemas.microsoft.com/office/drawing/2014/main" id="{CD3F337C-25B9-81EB-A85E-7F10908BBB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26163" y="3646376"/>
            <a:ext cx="811969" cy="761950"/>
          </a:xfrm>
          <a:prstGeom prst="rect">
            <a:avLst/>
          </a:prstGeom>
        </p:spPr>
      </p:pic>
      <p:cxnSp>
        <p:nvCxnSpPr>
          <p:cNvPr id="59" name="直線矢印コネクタ 58">
            <a:extLst>
              <a:ext uri="{FF2B5EF4-FFF2-40B4-BE49-F238E27FC236}">
                <a16:creationId xmlns:a16="http://schemas.microsoft.com/office/drawing/2014/main" id="{E46AFFC1-C543-0BEB-46C0-B37D242C7E03}"/>
              </a:ext>
            </a:extLst>
          </p:cNvPr>
          <p:cNvCxnSpPr>
            <a:cxnSpLocks/>
          </p:cNvCxnSpPr>
          <p:nvPr/>
        </p:nvCxnSpPr>
        <p:spPr>
          <a:xfrm flipH="1">
            <a:off x="8555276" y="1989231"/>
            <a:ext cx="1317058" cy="0"/>
          </a:xfrm>
          <a:prstGeom prst="straightConnector1">
            <a:avLst/>
          </a:prstGeom>
          <a:ln w="34925">
            <a:solidFill>
              <a:schemeClr val="tx1">
                <a:lumMod val="50000"/>
                <a:lumOff val="50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60" name="テキスト ボックス 59">
            <a:extLst>
              <a:ext uri="{FF2B5EF4-FFF2-40B4-BE49-F238E27FC236}">
                <a16:creationId xmlns:a16="http://schemas.microsoft.com/office/drawing/2014/main" id="{D309DAE7-53D0-DBBF-30FA-58AC3FCBCD70}"/>
              </a:ext>
            </a:extLst>
          </p:cNvPr>
          <p:cNvSpPr txBox="1"/>
          <p:nvPr/>
        </p:nvSpPr>
        <p:spPr>
          <a:xfrm>
            <a:off x="8675024" y="1621867"/>
            <a:ext cx="1006409" cy="340093"/>
          </a:xfrm>
          <a:prstGeom prst="rect">
            <a:avLst/>
          </a:prstGeom>
          <a:noFill/>
          <a:ln w="6350">
            <a:noFill/>
          </a:ln>
          <a:effectLst/>
        </p:spPr>
        <p:txBody>
          <a:bodyPr wrap="none" rtlCol="0" anchor="ctr" anchorCtr="0">
            <a:noAutofit/>
          </a:bodyPr>
          <a:lstStyle/>
          <a:p>
            <a:pPr algn="ctr"/>
            <a:r>
              <a:rPr kumimoji="1" lang="ja-JP" altLang="en-US" sz="1600" dirty="0">
                <a:latin typeface="ＭＳ ゴシック" panose="020B0609070205080204" pitchFamily="49" charset="-128"/>
                <a:ea typeface="ＭＳ ゴシック" panose="020B0609070205080204" pitchFamily="49" charset="-128"/>
              </a:rPr>
              <a:t>① 相談・申込</a:t>
            </a:r>
            <a:endParaRPr kumimoji="1" lang="en-US" altLang="ja-JP" sz="1600" dirty="0">
              <a:latin typeface="ＭＳ ゴシック" panose="020B0609070205080204" pitchFamily="49" charset="-128"/>
              <a:ea typeface="ＭＳ ゴシック" panose="020B0609070205080204" pitchFamily="49" charset="-128"/>
            </a:endParaRPr>
          </a:p>
        </p:txBody>
      </p:sp>
      <p:cxnSp>
        <p:nvCxnSpPr>
          <p:cNvPr id="61" name="直線矢印コネクタ 60">
            <a:extLst>
              <a:ext uri="{FF2B5EF4-FFF2-40B4-BE49-F238E27FC236}">
                <a16:creationId xmlns:a16="http://schemas.microsoft.com/office/drawing/2014/main" id="{8D2C1098-0EB6-5ECD-D5CE-03B3C5918569}"/>
              </a:ext>
            </a:extLst>
          </p:cNvPr>
          <p:cNvCxnSpPr>
            <a:cxnSpLocks/>
          </p:cNvCxnSpPr>
          <p:nvPr/>
        </p:nvCxnSpPr>
        <p:spPr>
          <a:xfrm flipH="1">
            <a:off x="8553672" y="2430390"/>
            <a:ext cx="1317058" cy="0"/>
          </a:xfrm>
          <a:prstGeom prst="straightConnector1">
            <a:avLst/>
          </a:prstGeom>
          <a:ln w="34925">
            <a:solidFill>
              <a:schemeClr val="tx1">
                <a:lumMod val="50000"/>
                <a:lumOff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62" name="直線矢印コネクタ 61">
            <a:extLst>
              <a:ext uri="{FF2B5EF4-FFF2-40B4-BE49-F238E27FC236}">
                <a16:creationId xmlns:a16="http://schemas.microsoft.com/office/drawing/2014/main" id="{A0686A8C-DA75-4217-69A4-779B523BE268}"/>
              </a:ext>
            </a:extLst>
          </p:cNvPr>
          <p:cNvCxnSpPr>
            <a:cxnSpLocks/>
          </p:cNvCxnSpPr>
          <p:nvPr/>
        </p:nvCxnSpPr>
        <p:spPr>
          <a:xfrm flipH="1">
            <a:off x="8552072" y="2938923"/>
            <a:ext cx="1317058" cy="0"/>
          </a:xfrm>
          <a:prstGeom prst="straightConnector1">
            <a:avLst/>
          </a:prstGeom>
          <a:ln w="34925">
            <a:solidFill>
              <a:schemeClr val="tx1">
                <a:lumMod val="50000"/>
                <a:lumOff val="50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63" name="テキスト ボックス 62">
            <a:extLst>
              <a:ext uri="{FF2B5EF4-FFF2-40B4-BE49-F238E27FC236}">
                <a16:creationId xmlns:a16="http://schemas.microsoft.com/office/drawing/2014/main" id="{6F28AC82-3A1A-007D-58E5-C47CA2C4F65A}"/>
              </a:ext>
            </a:extLst>
          </p:cNvPr>
          <p:cNvSpPr txBox="1"/>
          <p:nvPr/>
        </p:nvSpPr>
        <p:spPr>
          <a:xfrm>
            <a:off x="8683045" y="2063028"/>
            <a:ext cx="1006409" cy="340093"/>
          </a:xfrm>
          <a:prstGeom prst="rect">
            <a:avLst/>
          </a:prstGeom>
          <a:noFill/>
          <a:ln w="6350">
            <a:noFill/>
          </a:ln>
          <a:effectLst/>
        </p:spPr>
        <p:txBody>
          <a:bodyPr wrap="none" rtlCol="0" anchor="ctr" anchorCtr="0">
            <a:noAutofit/>
          </a:bodyPr>
          <a:lstStyle/>
          <a:p>
            <a:pPr algn="ctr"/>
            <a:r>
              <a:rPr kumimoji="1" lang="ja-JP" altLang="en-US" sz="1600" dirty="0">
                <a:latin typeface="ＭＳ ゴシック" panose="020B0609070205080204" pitchFamily="49" charset="-128"/>
                <a:ea typeface="ＭＳ ゴシック" panose="020B0609070205080204" pitchFamily="49" charset="-128"/>
              </a:rPr>
              <a:t>④ </a:t>
            </a:r>
            <a:r>
              <a:rPr lang="ja-JP" altLang="en-US" sz="1600" dirty="0">
                <a:latin typeface="ＭＳ ゴシック" panose="020B0609070205080204" pitchFamily="49" charset="-128"/>
                <a:ea typeface="ＭＳ ゴシック" panose="020B0609070205080204" pitchFamily="49" charset="-128"/>
              </a:rPr>
              <a:t>私募債</a:t>
            </a:r>
            <a:r>
              <a:rPr kumimoji="1" lang="ja-JP" altLang="en-US" sz="1600" dirty="0">
                <a:latin typeface="ＭＳ ゴシック" panose="020B0609070205080204" pitchFamily="49" charset="-128"/>
                <a:ea typeface="ＭＳ ゴシック" panose="020B0609070205080204" pitchFamily="49" charset="-128"/>
              </a:rPr>
              <a:t>引受</a:t>
            </a:r>
            <a:endParaRPr kumimoji="1" lang="en-US" altLang="ja-JP" sz="1600" dirty="0">
              <a:latin typeface="ＭＳ ゴシック" panose="020B0609070205080204" pitchFamily="49" charset="-128"/>
              <a:ea typeface="ＭＳ ゴシック" panose="020B0609070205080204" pitchFamily="49" charset="-128"/>
            </a:endParaRPr>
          </a:p>
        </p:txBody>
      </p:sp>
      <p:sp>
        <p:nvSpPr>
          <p:cNvPr id="64" name="テキスト ボックス 63">
            <a:extLst>
              <a:ext uri="{FF2B5EF4-FFF2-40B4-BE49-F238E27FC236}">
                <a16:creationId xmlns:a16="http://schemas.microsoft.com/office/drawing/2014/main" id="{A8BFB57A-C52E-4990-E917-FD7A4E5D8F01}"/>
              </a:ext>
            </a:extLst>
          </p:cNvPr>
          <p:cNvSpPr txBox="1"/>
          <p:nvPr/>
        </p:nvSpPr>
        <p:spPr>
          <a:xfrm>
            <a:off x="8691066" y="2571562"/>
            <a:ext cx="1006409" cy="340093"/>
          </a:xfrm>
          <a:prstGeom prst="rect">
            <a:avLst/>
          </a:prstGeom>
          <a:noFill/>
          <a:ln w="6350">
            <a:noFill/>
          </a:ln>
          <a:effectLst/>
        </p:spPr>
        <p:txBody>
          <a:bodyPr wrap="none" rtlCol="0" anchor="ctr" anchorCtr="0">
            <a:noAutofit/>
          </a:bodyPr>
          <a:lstStyle/>
          <a:p>
            <a:pPr algn="ctr"/>
            <a:r>
              <a:rPr kumimoji="1" lang="ja-JP" altLang="en-US" sz="1600" dirty="0">
                <a:latin typeface="ＭＳ ゴシック" panose="020B0609070205080204" pitchFamily="49" charset="-128"/>
                <a:ea typeface="ＭＳ ゴシック" panose="020B0609070205080204" pitchFamily="49" charset="-128"/>
              </a:rPr>
              <a:t>⑤ 私募債発行</a:t>
            </a:r>
            <a:endParaRPr kumimoji="1" lang="en-US" altLang="ja-JP" sz="1600" dirty="0">
              <a:latin typeface="ＭＳ ゴシック" panose="020B0609070205080204" pitchFamily="49" charset="-128"/>
              <a:ea typeface="ＭＳ ゴシック" panose="020B0609070205080204" pitchFamily="49" charset="-128"/>
            </a:endParaRPr>
          </a:p>
        </p:txBody>
      </p:sp>
      <p:grpSp>
        <p:nvGrpSpPr>
          <p:cNvPr id="70" name="グループ化 69">
            <a:extLst>
              <a:ext uri="{FF2B5EF4-FFF2-40B4-BE49-F238E27FC236}">
                <a16:creationId xmlns:a16="http://schemas.microsoft.com/office/drawing/2014/main" id="{4E721602-3D0E-F899-C723-7F21DE7FA913}"/>
              </a:ext>
            </a:extLst>
          </p:cNvPr>
          <p:cNvGrpSpPr/>
          <p:nvPr/>
        </p:nvGrpSpPr>
        <p:grpSpPr>
          <a:xfrm>
            <a:off x="189296" y="96247"/>
            <a:ext cx="11888806" cy="693023"/>
            <a:chOff x="189296" y="96247"/>
            <a:chExt cx="11888806" cy="693023"/>
          </a:xfrm>
        </p:grpSpPr>
        <p:sp>
          <p:nvSpPr>
            <p:cNvPr id="71" name="テキスト ボックス 70">
              <a:extLst>
                <a:ext uri="{FF2B5EF4-FFF2-40B4-BE49-F238E27FC236}">
                  <a16:creationId xmlns:a16="http://schemas.microsoft.com/office/drawing/2014/main" id="{E46B284C-D895-314D-0302-6E5201AF3F79}"/>
                </a:ext>
              </a:extLst>
            </p:cNvPr>
            <p:cNvSpPr txBox="1"/>
            <p:nvPr/>
          </p:nvSpPr>
          <p:spPr>
            <a:xfrm>
              <a:off x="770021" y="96247"/>
              <a:ext cx="11308081" cy="693023"/>
            </a:xfrm>
            <a:prstGeom prst="rect">
              <a:avLst/>
            </a:prstGeom>
            <a:noFill/>
          </p:spPr>
          <p:txBody>
            <a:bodyPr wrap="square" rtlCol="0" anchor="ctr" anchorCtr="0">
              <a:noAutofit/>
            </a:bodyPr>
            <a:lstStyle/>
            <a:p>
              <a:r>
                <a:rPr lang="ja-JP" altLang="en-US" sz="2800" dirty="0">
                  <a:latin typeface="ＭＳ ゴシック" panose="020B0609070205080204" pitchFamily="49" charset="-128"/>
                  <a:ea typeface="ＭＳ ゴシック" panose="020B0609070205080204" pitchFamily="49" charset="-128"/>
                </a:rPr>
                <a:t>２　事業のしくみ</a:t>
              </a:r>
              <a:endParaRPr lang="en-US" altLang="ja-JP" sz="2800" dirty="0">
                <a:latin typeface="ＭＳ ゴシック" panose="020B0609070205080204" pitchFamily="49" charset="-128"/>
                <a:ea typeface="ＭＳ ゴシック" panose="020B0609070205080204" pitchFamily="49" charset="-128"/>
              </a:endParaRPr>
            </a:p>
          </p:txBody>
        </p:sp>
        <p:sp>
          <p:nvSpPr>
            <p:cNvPr id="72" name="テキスト ボックス 71">
              <a:extLst>
                <a:ext uri="{FF2B5EF4-FFF2-40B4-BE49-F238E27FC236}">
                  <a16:creationId xmlns:a16="http://schemas.microsoft.com/office/drawing/2014/main" id="{BA444DBA-051C-A4AD-4E92-D7469A7A122F}"/>
                </a:ext>
              </a:extLst>
            </p:cNvPr>
            <p:cNvSpPr txBox="1"/>
            <p:nvPr/>
          </p:nvSpPr>
          <p:spPr>
            <a:xfrm>
              <a:off x="189296" y="163629"/>
              <a:ext cx="494098" cy="604785"/>
            </a:xfrm>
            <a:prstGeom prst="rect">
              <a:avLst/>
            </a:prstGeom>
            <a:solidFill>
              <a:schemeClr val="accent2">
                <a:lumMod val="60000"/>
                <a:lumOff val="40000"/>
              </a:schemeClr>
            </a:solidFill>
            <a:effectLst>
              <a:outerShdw blurRad="50800" dist="38100" dir="2700000" algn="tl" rotWithShape="0">
                <a:schemeClr val="accent2">
                  <a:lumMod val="75000"/>
                  <a:alpha val="40000"/>
                </a:schemeClr>
              </a:outerShdw>
            </a:effectLst>
          </p:spPr>
          <p:txBody>
            <a:bodyPr wrap="square" rtlCol="0" anchor="ctr" anchorCtr="0">
              <a:noAutofit/>
            </a:bodyPr>
            <a:lstStyle/>
            <a:p>
              <a:endParaRPr lang="en-US" altLang="ja-JP" sz="2800" dirty="0">
                <a:latin typeface="ＭＳ ゴシック" panose="020B0609070205080204" pitchFamily="49" charset="-128"/>
                <a:ea typeface="ＭＳ ゴシック" panose="020B0609070205080204" pitchFamily="49" charset="-128"/>
              </a:endParaRPr>
            </a:p>
          </p:txBody>
        </p:sp>
        <p:cxnSp>
          <p:nvCxnSpPr>
            <p:cNvPr id="73" name="直線コネクタ 72">
              <a:extLst>
                <a:ext uri="{FF2B5EF4-FFF2-40B4-BE49-F238E27FC236}">
                  <a16:creationId xmlns:a16="http://schemas.microsoft.com/office/drawing/2014/main" id="{B1168C2B-561D-6EFA-CD73-648CFFF0A2A2}"/>
                </a:ext>
              </a:extLst>
            </p:cNvPr>
            <p:cNvCxnSpPr>
              <a:cxnSpLocks/>
            </p:cNvCxnSpPr>
            <p:nvPr/>
          </p:nvCxnSpPr>
          <p:spPr>
            <a:xfrm>
              <a:off x="779646" y="779650"/>
              <a:ext cx="11239099" cy="0"/>
            </a:xfrm>
            <a:prstGeom prst="line">
              <a:avLst/>
            </a:prstGeom>
            <a:ln w="69850" cmpd="thickThi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74" name="テキスト ボックス 73">
            <a:extLst>
              <a:ext uri="{FF2B5EF4-FFF2-40B4-BE49-F238E27FC236}">
                <a16:creationId xmlns:a16="http://schemas.microsoft.com/office/drawing/2014/main" id="{630319C4-A136-5C71-2622-B05F59923FD3}"/>
              </a:ext>
            </a:extLst>
          </p:cNvPr>
          <p:cNvSpPr txBox="1"/>
          <p:nvPr/>
        </p:nvSpPr>
        <p:spPr>
          <a:xfrm>
            <a:off x="529390" y="5226525"/>
            <a:ext cx="11367435" cy="1579920"/>
          </a:xfrm>
          <a:prstGeom prst="rect">
            <a:avLst/>
          </a:prstGeom>
          <a:noFill/>
        </p:spPr>
        <p:txBody>
          <a:bodyPr wrap="square" rtlCol="0">
            <a:spAutoFit/>
          </a:bodyPr>
          <a:lstStyle/>
          <a:p>
            <a:pPr marL="346075" indent="-346075">
              <a:spcBef>
                <a:spcPts val="400"/>
              </a:spcBef>
            </a:pPr>
            <a:r>
              <a:rPr lang="ja-JP" altLang="en-US" dirty="0">
                <a:latin typeface="ＭＳ 明朝" panose="02020609040205080304" pitchFamily="17" charset="-128"/>
                <a:ea typeface="ＭＳ 明朝" panose="02020609040205080304" pitchFamily="17" charset="-128"/>
              </a:rPr>
              <a:t>○ 私募債引受の可否や発行条件等は取扱金融機関の判断・審査等により異なります。</a:t>
            </a:r>
            <a:br>
              <a:rPr lang="en-US" altLang="ja-JP" dirty="0">
                <a:latin typeface="ＭＳ 明朝" panose="02020609040205080304" pitchFamily="17" charset="-128"/>
                <a:ea typeface="ＭＳ 明朝" panose="02020609040205080304" pitchFamily="17" charset="-128"/>
              </a:rPr>
            </a:br>
            <a:r>
              <a:rPr lang="ja-JP" altLang="en-US" dirty="0">
                <a:solidFill>
                  <a:srgbClr val="FF0000"/>
                </a:solidFill>
                <a:latin typeface="ＭＳ ゴシック" panose="020B0609070205080204" pitchFamily="49" charset="-128"/>
                <a:ea typeface="ＭＳ ゴシック" panose="020B0609070205080204" pitchFamily="49" charset="-128"/>
              </a:rPr>
              <a:t>本事業のご利用を希望する事業者の皆様は、はじめに取扱金融機関にお問い合わせください</a:t>
            </a:r>
            <a:endParaRPr lang="en-US" altLang="ja-JP" dirty="0">
              <a:solidFill>
                <a:srgbClr val="FF0000"/>
              </a:solidFill>
              <a:latin typeface="ＭＳ ゴシック" panose="020B0609070205080204" pitchFamily="49" charset="-128"/>
              <a:ea typeface="ＭＳ ゴシック" panose="020B0609070205080204" pitchFamily="49" charset="-128"/>
            </a:endParaRPr>
          </a:p>
          <a:p>
            <a:pPr marL="346075" indent="-346075">
              <a:spcBef>
                <a:spcPts val="400"/>
              </a:spcBef>
            </a:pPr>
            <a:r>
              <a:rPr kumimoji="1" lang="ja-JP" altLang="en-US" dirty="0">
                <a:latin typeface="ＭＳ 明朝" panose="02020609040205080304" pitchFamily="17" charset="-128"/>
                <a:ea typeface="ＭＳ 明朝" panose="02020609040205080304" pitchFamily="17" charset="-128"/>
              </a:rPr>
              <a:t>○ 本事業で補助を受ける際には、支援機関による支援・認定や評価機関による評価・助言が必要となります</a:t>
            </a:r>
            <a:br>
              <a:rPr kumimoji="1" lang="en-US" altLang="ja-JP" dirty="0">
                <a:latin typeface="ＭＳ 明朝" panose="02020609040205080304" pitchFamily="17" charset="-128"/>
                <a:ea typeface="ＭＳ 明朝" panose="02020609040205080304" pitchFamily="17" charset="-128"/>
              </a:rPr>
            </a:br>
            <a:r>
              <a:rPr kumimoji="1" lang="ja-JP" altLang="en-US" dirty="0">
                <a:latin typeface="ＭＳ 明朝" panose="02020609040205080304" pitchFamily="17" charset="-128"/>
                <a:ea typeface="ＭＳ 明朝" panose="02020609040205080304" pitchFamily="17" charset="-128"/>
              </a:rPr>
              <a:t>（</a:t>
            </a:r>
            <a:r>
              <a:rPr lang="ja-JP" altLang="en-US" dirty="0">
                <a:latin typeface="ＭＳ 明朝" panose="02020609040205080304" pitchFamily="17" charset="-128"/>
                <a:ea typeface="ＭＳ 明朝" panose="02020609040205080304" pitchFamily="17" charset="-128"/>
              </a:rPr>
              <a:t>Ｐ５、７をご覧ください）</a:t>
            </a:r>
            <a:endParaRPr lang="en-US" altLang="ja-JP" dirty="0">
              <a:latin typeface="ＭＳ 明朝" panose="02020609040205080304" pitchFamily="17" charset="-128"/>
              <a:ea typeface="ＭＳ 明朝" panose="02020609040205080304" pitchFamily="17" charset="-128"/>
            </a:endParaRPr>
          </a:p>
          <a:p>
            <a:pPr marL="346075" indent="-346075">
              <a:spcBef>
                <a:spcPts val="400"/>
              </a:spcBef>
            </a:pPr>
            <a:r>
              <a:rPr kumimoji="1" lang="ja-JP" altLang="en-US" dirty="0">
                <a:latin typeface="ＭＳ 明朝" panose="02020609040205080304" pitchFamily="17" charset="-128"/>
                <a:ea typeface="ＭＳ 明朝" panose="02020609040205080304" pitchFamily="17" charset="-128"/>
              </a:rPr>
              <a:t>○ 私募債発行後、東京都が私募債発行費用等を補助します（Ｐ６、７をご覧ください）</a:t>
            </a:r>
          </a:p>
        </p:txBody>
      </p:sp>
      <p:sp>
        <p:nvSpPr>
          <p:cNvPr id="91" name="テキスト ボックス 90">
            <a:extLst>
              <a:ext uri="{FF2B5EF4-FFF2-40B4-BE49-F238E27FC236}">
                <a16:creationId xmlns:a16="http://schemas.microsoft.com/office/drawing/2014/main" id="{E9F54BAC-CEA4-44F1-A14E-91E35EFC96B5}"/>
              </a:ext>
            </a:extLst>
          </p:cNvPr>
          <p:cNvSpPr txBox="1"/>
          <p:nvPr/>
        </p:nvSpPr>
        <p:spPr>
          <a:xfrm>
            <a:off x="3168297" y="3360832"/>
            <a:ext cx="1006409" cy="574308"/>
          </a:xfrm>
          <a:prstGeom prst="rect">
            <a:avLst/>
          </a:prstGeom>
          <a:solidFill>
            <a:schemeClr val="bg1"/>
          </a:solidFill>
          <a:ln w="6350">
            <a:noFill/>
          </a:ln>
          <a:effectLst/>
        </p:spPr>
        <p:txBody>
          <a:bodyPr wrap="none" rtlCol="0" anchor="ctr" anchorCtr="0">
            <a:noAutofit/>
          </a:bodyPr>
          <a:lstStyle/>
          <a:p>
            <a:pPr algn="ctr"/>
            <a:r>
              <a:rPr kumimoji="1" lang="ja-JP" altLang="en-US" sz="1600" dirty="0">
                <a:latin typeface="ＭＳ ゴシック" panose="020B0609070205080204" pitchFamily="49" charset="-128"/>
                <a:ea typeface="ＭＳ ゴシック" panose="020B0609070205080204" pitchFamily="49" charset="-128"/>
              </a:rPr>
              <a:t>① 支援</a:t>
            </a:r>
            <a:endParaRPr kumimoji="1" lang="en-US" altLang="ja-JP" sz="1600" dirty="0">
              <a:latin typeface="ＭＳ ゴシック" panose="020B0609070205080204" pitchFamily="49" charset="-128"/>
              <a:ea typeface="ＭＳ ゴシック" panose="020B0609070205080204" pitchFamily="49" charset="-128"/>
            </a:endParaRPr>
          </a:p>
          <a:p>
            <a:pPr algn="ctr"/>
            <a:r>
              <a:rPr lang="en-US" altLang="ja-JP" sz="1600" dirty="0">
                <a:latin typeface="ＭＳ ゴシック" panose="020B0609070205080204" pitchFamily="49" charset="-128"/>
                <a:ea typeface="ＭＳ ゴシック" panose="020B0609070205080204" pitchFamily="49" charset="-128"/>
              </a:rPr>
              <a:t>   </a:t>
            </a:r>
            <a:r>
              <a:rPr lang="ja-JP" altLang="en-US" sz="1600" dirty="0">
                <a:latin typeface="ＭＳ ゴシック" panose="020B0609070205080204" pitchFamily="49" charset="-128"/>
                <a:ea typeface="ＭＳ ゴシック" panose="020B0609070205080204" pitchFamily="49" charset="-128"/>
              </a:rPr>
              <a:t>依頼</a:t>
            </a:r>
            <a:endParaRPr kumimoji="1" lang="en-US" altLang="ja-JP" sz="1600" dirty="0">
              <a:latin typeface="ＭＳ ゴシック" panose="020B0609070205080204" pitchFamily="49" charset="-128"/>
              <a:ea typeface="ＭＳ ゴシック" panose="020B0609070205080204" pitchFamily="49" charset="-128"/>
            </a:endParaRPr>
          </a:p>
        </p:txBody>
      </p:sp>
      <p:sp>
        <p:nvSpPr>
          <p:cNvPr id="92" name="テキスト ボックス 91">
            <a:extLst>
              <a:ext uri="{FF2B5EF4-FFF2-40B4-BE49-F238E27FC236}">
                <a16:creationId xmlns:a16="http://schemas.microsoft.com/office/drawing/2014/main" id="{415C8213-AD46-2DAC-95B4-86FCA1B99ACA}"/>
              </a:ext>
            </a:extLst>
          </p:cNvPr>
          <p:cNvSpPr txBox="1"/>
          <p:nvPr/>
        </p:nvSpPr>
        <p:spPr>
          <a:xfrm>
            <a:off x="2240528" y="3955996"/>
            <a:ext cx="1006409" cy="574308"/>
          </a:xfrm>
          <a:prstGeom prst="rect">
            <a:avLst/>
          </a:prstGeom>
          <a:solidFill>
            <a:schemeClr val="bg1"/>
          </a:solidFill>
          <a:ln w="6350">
            <a:noFill/>
          </a:ln>
          <a:effectLst/>
        </p:spPr>
        <p:txBody>
          <a:bodyPr wrap="none" rtlCol="0" anchor="ctr" anchorCtr="0">
            <a:noAutofit/>
          </a:bodyPr>
          <a:lstStyle/>
          <a:p>
            <a:pPr algn="ctr"/>
            <a:r>
              <a:rPr kumimoji="1" lang="ja-JP" altLang="en-US" sz="1600" dirty="0">
                <a:latin typeface="ＭＳ ゴシック" panose="020B0609070205080204" pitchFamily="49" charset="-128"/>
                <a:ea typeface="ＭＳ ゴシック" panose="020B0609070205080204" pitchFamily="49" charset="-128"/>
              </a:rPr>
              <a:t>② 支援・</a:t>
            </a:r>
            <a:endParaRPr kumimoji="1" lang="en-US" altLang="ja-JP" sz="1600" dirty="0">
              <a:latin typeface="ＭＳ ゴシック" panose="020B0609070205080204" pitchFamily="49" charset="-128"/>
              <a:ea typeface="ＭＳ ゴシック" panose="020B0609070205080204" pitchFamily="49" charset="-128"/>
            </a:endParaRPr>
          </a:p>
          <a:p>
            <a:pPr algn="ctr"/>
            <a:r>
              <a:rPr lang="en-US" altLang="ja-JP" sz="1600" dirty="0">
                <a:latin typeface="ＭＳ ゴシック" panose="020B0609070205080204" pitchFamily="49" charset="-128"/>
                <a:ea typeface="ＭＳ ゴシック" panose="020B0609070205080204" pitchFamily="49" charset="-128"/>
              </a:rPr>
              <a:t> </a:t>
            </a:r>
            <a:r>
              <a:rPr lang="ja-JP" altLang="en-US" sz="1600" dirty="0">
                <a:latin typeface="ＭＳ ゴシック" panose="020B0609070205080204" pitchFamily="49" charset="-128"/>
                <a:ea typeface="ＭＳ ゴシック" panose="020B0609070205080204" pitchFamily="49" charset="-128"/>
              </a:rPr>
              <a:t>認定</a:t>
            </a:r>
            <a:endParaRPr kumimoji="1" lang="en-US" altLang="ja-JP" sz="1600" dirty="0">
              <a:latin typeface="ＭＳ ゴシック" panose="020B0609070205080204" pitchFamily="49" charset="-128"/>
              <a:ea typeface="ＭＳ ゴシック" panose="020B0609070205080204" pitchFamily="49" charset="-128"/>
            </a:endParaRPr>
          </a:p>
        </p:txBody>
      </p:sp>
      <p:sp>
        <p:nvSpPr>
          <p:cNvPr id="68" name="テキスト ボックス 67">
            <a:extLst>
              <a:ext uri="{FF2B5EF4-FFF2-40B4-BE49-F238E27FC236}">
                <a16:creationId xmlns:a16="http://schemas.microsoft.com/office/drawing/2014/main" id="{99863BB6-6628-81ED-B00E-C8825EF376E1}"/>
              </a:ext>
            </a:extLst>
          </p:cNvPr>
          <p:cNvSpPr txBox="1"/>
          <p:nvPr/>
        </p:nvSpPr>
        <p:spPr>
          <a:xfrm>
            <a:off x="9156836" y="3304686"/>
            <a:ext cx="1006409" cy="574308"/>
          </a:xfrm>
          <a:prstGeom prst="rect">
            <a:avLst/>
          </a:prstGeom>
          <a:solidFill>
            <a:schemeClr val="bg1"/>
          </a:solidFill>
          <a:ln w="6350">
            <a:noFill/>
          </a:ln>
          <a:effectLst/>
        </p:spPr>
        <p:txBody>
          <a:bodyPr wrap="none" rtlCol="0" anchor="ctr" anchorCtr="0">
            <a:noAutofit/>
          </a:bodyPr>
          <a:lstStyle/>
          <a:p>
            <a:pPr algn="ctr"/>
            <a:r>
              <a:rPr kumimoji="1" lang="ja-JP" altLang="en-US" sz="1600" dirty="0">
                <a:latin typeface="ＭＳ ゴシック" panose="020B0609070205080204" pitchFamily="49" charset="-128"/>
                <a:ea typeface="ＭＳ ゴシック" panose="020B0609070205080204" pitchFamily="49" charset="-128"/>
              </a:rPr>
              <a:t>② 評価</a:t>
            </a:r>
            <a:endParaRPr kumimoji="1" lang="en-US" altLang="ja-JP" sz="1600" dirty="0">
              <a:latin typeface="ＭＳ ゴシック" panose="020B0609070205080204" pitchFamily="49" charset="-128"/>
              <a:ea typeface="ＭＳ ゴシック" panose="020B0609070205080204" pitchFamily="49" charset="-128"/>
            </a:endParaRPr>
          </a:p>
          <a:p>
            <a:pPr algn="ctr"/>
            <a:r>
              <a:rPr lang="en-US" altLang="ja-JP" sz="1600" dirty="0">
                <a:latin typeface="ＭＳ ゴシック" panose="020B0609070205080204" pitchFamily="49" charset="-128"/>
                <a:ea typeface="ＭＳ ゴシック" panose="020B0609070205080204" pitchFamily="49" charset="-128"/>
              </a:rPr>
              <a:t>   </a:t>
            </a:r>
            <a:r>
              <a:rPr kumimoji="1" lang="ja-JP" altLang="en-US" sz="1600" dirty="0">
                <a:latin typeface="ＭＳ ゴシック" panose="020B0609070205080204" pitchFamily="49" charset="-128"/>
                <a:ea typeface="ＭＳ ゴシック" panose="020B0609070205080204" pitchFamily="49" charset="-128"/>
              </a:rPr>
              <a:t>申込</a:t>
            </a:r>
            <a:endParaRPr kumimoji="1" lang="en-US" altLang="ja-JP" sz="1600" dirty="0">
              <a:latin typeface="ＭＳ ゴシック" panose="020B0609070205080204" pitchFamily="49" charset="-128"/>
              <a:ea typeface="ＭＳ ゴシック" panose="020B0609070205080204" pitchFamily="49" charset="-128"/>
            </a:endParaRPr>
          </a:p>
        </p:txBody>
      </p:sp>
      <p:sp>
        <p:nvSpPr>
          <p:cNvPr id="69" name="テキスト ボックス 68">
            <a:extLst>
              <a:ext uri="{FF2B5EF4-FFF2-40B4-BE49-F238E27FC236}">
                <a16:creationId xmlns:a16="http://schemas.microsoft.com/office/drawing/2014/main" id="{97F37805-3F02-3FEA-CBFB-7E2CCD378A4E}"/>
              </a:ext>
            </a:extLst>
          </p:cNvPr>
          <p:cNvSpPr txBox="1"/>
          <p:nvPr/>
        </p:nvSpPr>
        <p:spPr>
          <a:xfrm>
            <a:off x="8257948" y="3880606"/>
            <a:ext cx="1006409" cy="574308"/>
          </a:xfrm>
          <a:prstGeom prst="rect">
            <a:avLst/>
          </a:prstGeom>
          <a:solidFill>
            <a:schemeClr val="bg1"/>
          </a:solidFill>
          <a:ln w="6350">
            <a:noFill/>
          </a:ln>
          <a:effectLst/>
        </p:spPr>
        <p:txBody>
          <a:bodyPr wrap="none" rtlCol="0" anchor="ctr" anchorCtr="0">
            <a:noAutofit/>
          </a:bodyPr>
          <a:lstStyle/>
          <a:p>
            <a:pPr algn="ctr"/>
            <a:r>
              <a:rPr kumimoji="1" lang="ja-JP" altLang="en-US" sz="1600" dirty="0">
                <a:latin typeface="ＭＳ ゴシック" panose="020B0609070205080204" pitchFamily="49" charset="-128"/>
                <a:ea typeface="ＭＳ ゴシック" panose="020B0609070205080204" pitchFamily="49" charset="-128"/>
              </a:rPr>
              <a:t>③ 評価</a:t>
            </a:r>
            <a:r>
              <a:rPr lang="ja-JP" altLang="en-US" sz="1600" dirty="0">
                <a:latin typeface="ＭＳ ゴシック" panose="020B0609070205080204" pitchFamily="49" charset="-128"/>
                <a:ea typeface="ＭＳ ゴシック" panose="020B0609070205080204" pitchFamily="49" charset="-128"/>
              </a:rPr>
              <a:t>・</a:t>
            </a:r>
            <a:endParaRPr kumimoji="1" lang="en-US" altLang="ja-JP" sz="1600" dirty="0">
              <a:latin typeface="ＭＳ ゴシック" panose="020B0609070205080204" pitchFamily="49" charset="-128"/>
              <a:ea typeface="ＭＳ ゴシック" panose="020B0609070205080204" pitchFamily="49" charset="-128"/>
            </a:endParaRPr>
          </a:p>
          <a:p>
            <a:pPr algn="ctr"/>
            <a:r>
              <a:rPr lang="en-US" altLang="ja-JP" sz="1600" dirty="0">
                <a:latin typeface="ＭＳ ゴシック" panose="020B0609070205080204" pitchFamily="49" charset="-128"/>
                <a:ea typeface="ＭＳ ゴシック" panose="020B0609070205080204" pitchFamily="49" charset="-128"/>
              </a:rPr>
              <a:t> </a:t>
            </a:r>
            <a:r>
              <a:rPr lang="ja-JP" altLang="en-US" sz="1600" dirty="0">
                <a:latin typeface="ＭＳ ゴシック" panose="020B0609070205080204" pitchFamily="49" charset="-128"/>
                <a:ea typeface="ＭＳ ゴシック" panose="020B0609070205080204" pitchFamily="49" charset="-128"/>
              </a:rPr>
              <a:t>助言</a:t>
            </a:r>
            <a:endParaRPr kumimoji="1" lang="en-US" altLang="ja-JP" sz="1600" dirty="0">
              <a:latin typeface="ＭＳ ゴシック" panose="020B0609070205080204" pitchFamily="49" charset="-128"/>
              <a:ea typeface="ＭＳ ゴシック" panose="020B0609070205080204" pitchFamily="49" charset="-128"/>
            </a:endParaRPr>
          </a:p>
        </p:txBody>
      </p:sp>
      <p:sp>
        <p:nvSpPr>
          <p:cNvPr id="97" name="スライド番号プレースホルダー 96">
            <a:extLst>
              <a:ext uri="{FF2B5EF4-FFF2-40B4-BE49-F238E27FC236}">
                <a16:creationId xmlns:a16="http://schemas.microsoft.com/office/drawing/2014/main" id="{669EB80C-C1B5-3A75-0D62-E7573904722B}"/>
              </a:ext>
            </a:extLst>
          </p:cNvPr>
          <p:cNvSpPr>
            <a:spLocks noGrp="1"/>
          </p:cNvSpPr>
          <p:nvPr>
            <p:ph type="sldNum" sz="quarter" idx="12"/>
          </p:nvPr>
        </p:nvSpPr>
        <p:spPr>
          <a:xfrm>
            <a:off x="9496128" y="6596983"/>
            <a:ext cx="2743200" cy="365125"/>
          </a:xfrm>
        </p:spPr>
        <p:txBody>
          <a:bodyPr/>
          <a:lstStyle/>
          <a:p>
            <a:fld id="{2D53F00A-B8CA-47B2-8DE4-5636BCD83088}" type="slidenum">
              <a:rPr kumimoji="1" lang="ja-JP" altLang="en-US" smtClean="0"/>
              <a:t>4</a:t>
            </a:fld>
            <a:endParaRPr kumimoji="1" lang="ja-JP" altLang="en-US" dirty="0"/>
          </a:p>
        </p:txBody>
      </p:sp>
      <p:sp>
        <p:nvSpPr>
          <p:cNvPr id="98" name="正方形/長方形 97">
            <a:extLst>
              <a:ext uri="{FF2B5EF4-FFF2-40B4-BE49-F238E27FC236}">
                <a16:creationId xmlns:a16="http://schemas.microsoft.com/office/drawing/2014/main" id="{8E68C564-DAD5-1378-78EC-C8DB2CF0DEDF}"/>
              </a:ext>
            </a:extLst>
          </p:cNvPr>
          <p:cNvSpPr/>
          <p:nvPr/>
        </p:nvSpPr>
        <p:spPr>
          <a:xfrm>
            <a:off x="211755" y="933651"/>
            <a:ext cx="5650029" cy="4167738"/>
          </a:xfrm>
          <a:prstGeom prst="rect">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正方形/長方形 98">
            <a:extLst>
              <a:ext uri="{FF2B5EF4-FFF2-40B4-BE49-F238E27FC236}">
                <a16:creationId xmlns:a16="http://schemas.microsoft.com/office/drawing/2014/main" id="{DBA493A5-A872-7538-F2DB-838997322688}"/>
              </a:ext>
            </a:extLst>
          </p:cNvPr>
          <p:cNvSpPr/>
          <p:nvPr/>
        </p:nvSpPr>
        <p:spPr>
          <a:xfrm>
            <a:off x="6312583" y="941674"/>
            <a:ext cx="5650029" cy="4167738"/>
          </a:xfrm>
          <a:prstGeom prst="rect">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19" name="グループ化 18">
            <a:extLst>
              <a:ext uri="{FF2B5EF4-FFF2-40B4-BE49-F238E27FC236}">
                <a16:creationId xmlns:a16="http://schemas.microsoft.com/office/drawing/2014/main" id="{94C9D3E8-0177-9DBD-F3BB-DADB6E59F92C}"/>
              </a:ext>
            </a:extLst>
          </p:cNvPr>
          <p:cNvGrpSpPr/>
          <p:nvPr/>
        </p:nvGrpSpPr>
        <p:grpSpPr>
          <a:xfrm>
            <a:off x="6747929" y="4358637"/>
            <a:ext cx="1347536" cy="481263"/>
            <a:chOff x="915445" y="3360565"/>
            <a:chExt cx="3642676" cy="1346189"/>
          </a:xfrm>
        </p:grpSpPr>
        <p:pic>
          <p:nvPicPr>
            <p:cNvPr id="21" name="図 20" descr="挿絵 が含まれている画像&#10;&#10;AI 生成コンテンツは誤りを含む可能性があります。">
              <a:extLst>
                <a:ext uri="{FF2B5EF4-FFF2-40B4-BE49-F238E27FC236}">
                  <a16:creationId xmlns:a16="http://schemas.microsoft.com/office/drawing/2014/main" id="{0CA552F6-444F-F74F-C692-F00EA7C6C8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5445" y="3360565"/>
              <a:ext cx="3642676" cy="1272650"/>
            </a:xfrm>
            <a:prstGeom prst="rect">
              <a:avLst/>
            </a:prstGeom>
          </p:spPr>
        </p:pic>
        <p:sp>
          <p:nvSpPr>
            <p:cNvPr id="22" name="正方形/長方形 21">
              <a:extLst>
                <a:ext uri="{FF2B5EF4-FFF2-40B4-BE49-F238E27FC236}">
                  <a16:creationId xmlns:a16="http://schemas.microsoft.com/office/drawing/2014/main" id="{5C2F607B-5CB3-F691-F20F-5A756681B228}"/>
                </a:ext>
              </a:extLst>
            </p:cNvPr>
            <p:cNvSpPr/>
            <p:nvPr/>
          </p:nvSpPr>
          <p:spPr>
            <a:xfrm>
              <a:off x="2030931" y="4437246"/>
              <a:ext cx="1376412" cy="2695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23" name="直線矢印コネクタ 22">
            <a:extLst>
              <a:ext uri="{FF2B5EF4-FFF2-40B4-BE49-F238E27FC236}">
                <a16:creationId xmlns:a16="http://schemas.microsoft.com/office/drawing/2014/main" id="{07D26B03-73A0-C6E0-4C68-AC0D73912C75}"/>
              </a:ext>
            </a:extLst>
          </p:cNvPr>
          <p:cNvCxnSpPr>
            <a:cxnSpLocks/>
          </p:cNvCxnSpPr>
          <p:nvPr/>
        </p:nvCxnSpPr>
        <p:spPr>
          <a:xfrm rot="5400000" flipH="1">
            <a:off x="6827501" y="3658364"/>
            <a:ext cx="1249765" cy="0"/>
          </a:xfrm>
          <a:prstGeom prst="straightConnector1">
            <a:avLst/>
          </a:prstGeom>
          <a:ln w="34925">
            <a:solidFill>
              <a:schemeClr val="tx1">
                <a:lumMod val="50000"/>
                <a:lumOff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7" name="直線矢印コネクタ 26">
            <a:extLst>
              <a:ext uri="{FF2B5EF4-FFF2-40B4-BE49-F238E27FC236}">
                <a16:creationId xmlns:a16="http://schemas.microsoft.com/office/drawing/2014/main" id="{5552C74B-1ED0-F9C1-AC9F-1010A15B0556}"/>
              </a:ext>
            </a:extLst>
          </p:cNvPr>
          <p:cNvCxnSpPr>
            <a:cxnSpLocks/>
          </p:cNvCxnSpPr>
          <p:nvPr/>
        </p:nvCxnSpPr>
        <p:spPr>
          <a:xfrm rot="12898358" flipH="1">
            <a:off x="8097224" y="3749810"/>
            <a:ext cx="2323645" cy="0"/>
          </a:xfrm>
          <a:prstGeom prst="straightConnector1">
            <a:avLst/>
          </a:prstGeom>
          <a:ln w="34925">
            <a:solidFill>
              <a:schemeClr val="tx1">
                <a:lumMod val="50000"/>
                <a:lumOff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A77142E2-47B0-521C-217C-28C639DD1062}"/>
              </a:ext>
            </a:extLst>
          </p:cNvPr>
          <p:cNvCxnSpPr>
            <a:cxnSpLocks/>
          </p:cNvCxnSpPr>
          <p:nvPr/>
        </p:nvCxnSpPr>
        <p:spPr>
          <a:xfrm rot="12898358" flipH="1">
            <a:off x="7929012" y="3892995"/>
            <a:ext cx="2323645" cy="0"/>
          </a:xfrm>
          <a:prstGeom prst="straightConnector1">
            <a:avLst/>
          </a:prstGeom>
          <a:ln w="34925">
            <a:solidFill>
              <a:schemeClr val="tx1">
                <a:lumMod val="50000"/>
                <a:lumOff val="50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4C6BF294-0829-052B-B5D8-3F6FDCD8A4B9}"/>
              </a:ext>
            </a:extLst>
          </p:cNvPr>
          <p:cNvSpPr txBox="1"/>
          <p:nvPr/>
        </p:nvSpPr>
        <p:spPr>
          <a:xfrm>
            <a:off x="6945696" y="3396133"/>
            <a:ext cx="1006409" cy="574308"/>
          </a:xfrm>
          <a:prstGeom prst="rect">
            <a:avLst/>
          </a:prstGeom>
          <a:solidFill>
            <a:schemeClr val="bg1"/>
          </a:solidFill>
          <a:ln w="6350">
            <a:noFill/>
          </a:ln>
          <a:effectLst/>
        </p:spPr>
        <p:txBody>
          <a:bodyPr wrap="none" rtlCol="0" anchor="ctr" anchorCtr="0">
            <a:noAutofit/>
          </a:bodyPr>
          <a:lstStyle/>
          <a:p>
            <a:pPr algn="ctr"/>
            <a:r>
              <a:rPr kumimoji="1" lang="ja-JP" altLang="en-US" sz="1600" dirty="0">
                <a:latin typeface="ＭＳ ゴシック" panose="020B0609070205080204" pitchFamily="49" charset="-128"/>
                <a:ea typeface="ＭＳ ゴシック" panose="020B0609070205080204" pitchFamily="49" charset="-128"/>
              </a:rPr>
              <a:t>⑥ </a:t>
            </a:r>
            <a:r>
              <a:rPr lang="ja-JP" altLang="en-US" sz="1600" dirty="0">
                <a:latin typeface="ＭＳ ゴシック" panose="020B0609070205080204" pitchFamily="49" charset="-128"/>
                <a:ea typeface="ＭＳ ゴシック" panose="020B0609070205080204" pitchFamily="49" charset="-128"/>
              </a:rPr>
              <a:t>補助金</a:t>
            </a:r>
            <a:endParaRPr kumimoji="1" lang="en-US" altLang="ja-JP" sz="1600" dirty="0">
              <a:latin typeface="ＭＳ ゴシック" panose="020B0609070205080204" pitchFamily="49" charset="-128"/>
              <a:ea typeface="ＭＳ ゴシック" panose="020B0609070205080204" pitchFamily="49" charset="-128"/>
            </a:endParaRPr>
          </a:p>
        </p:txBody>
      </p:sp>
      <p:grpSp>
        <p:nvGrpSpPr>
          <p:cNvPr id="40" name="グループ化 39">
            <a:extLst>
              <a:ext uri="{FF2B5EF4-FFF2-40B4-BE49-F238E27FC236}">
                <a16:creationId xmlns:a16="http://schemas.microsoft.com/office/drawing/2014/main" id="{6838A1E9-D594-B6AA-2E30-407D102EF59F}"/>
              </a:ext>
            </a:extLst>
          </p:cNvPr>
          <p:cNvGrpSpPr/>
          <p:nvPr/>
        </p:nvGrpSpPr>
        <p:grpSpPr>
          <a:xfrm>
            <a:off x="624638" y="4318531"/>
            <a:ext cx="1347536" cy="481263"/>
            <a:chOff x="915445" y="3360565"/>
            <a:chExt cx="3642676" cy="1346189"/>
          </a:xfrm>
        </p:grpSpPr>
        <p:pic>
          <p:nvPicPr>
            <p:cNvPr id="41" name="図 40" descr="挿絵 が含まれている画像&#10;&#10;AI 生成コンテンツは誤りを含む可能性があります。">
              <a:extLst>
                <a:ext uri="{FF2B5EF4-FFF2-40B4-BE49-F238E27FC236}">
                  <a16:creationId xmlns:a16="http://schemas.microsoft.com/office/drawing/2014/main" id="{09DEC292-A8B0-ACB1-ED60-804C9FC7FB7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5445" y="3360565"/>
              <a:ext cx="3642676" cy="1272650"/>
            </a:xfrm>
            <a:prstGeom prst="rect">
              <a:avLst/>
            </a:prstGeom>
          </p:spPr>
        </p:pic>
        <p:sp>
          <p:nvSpPr>
            <p:cNvPr id="42" name="正方形/長方形 41">
              <a:extLst>
                <a:ext uri="{FF2B5EF4-FFF2-40B4-BE49-F238E27FC236}">
                  <a16:creationId xmlns:a16="http://schemas.microsoft.com/office/drawing/2014/main" id="{313B4B00-3D7A-CB27-F28D-4C0B26198C87}"/>
                </a:ext>
              </a:extLst>
            </p:cNvPr>
            <p:cNvSpPr/>
            <p:nvPr/>
          </p:nvSpPr>
          <p:spPr>
            <a:xfrm>
              <a:off x="2030931" y="4437246"/>
              <a:ext cx="1376412" cy="2695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43" name="直線矢印コネクタ 42">
            <a:extLst>
              <a:ext uri="{FF2B5EF4-FFF2-40B4-BE49-F238E27FC236}">
                <a16:creationId xmlns:a16="http://schemas.microsoft.com/office/drawing/2014/main" id="{17C4609E-6408-7845-7CC5-FA67EC24C95D}"/>
              </a:ext>
            </a:extLst>
          </p:cNvPr>
          <p:cNvCxnSpPr>
            <a:cxnSpLocks/>
          </p:cNvCxnSpPr>
          <p:nvPr/>
        </p:nvCxnSpPr>
        <p:spPr>
          <a:xfrm rot="5400000" flipH="1">
            <a:off x="704210" y="3618258"/>
            <a:ext cx="1249765" cy="0"/>
          </a:xfrm>
          <a:prstGeom prst="straightConnector1">
            <a:avLst/>
          </a:prstGeom>
          <a:ln w="34925">
            <a:solidFill>
              <a:schemeClr val="tx1">
                <a:lumMod val="50000"/>
                <a:lumOff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4" name="直線矢印コネクタ 43">
            <a:extLst>
              <a:ext uri="{FF2B5EF4-FFF2-40B4-BE49-F238E27FC236}">
                <a16:creationId xmlns:a16="http://schemas.microsoft.com/office/drawing/2014/main" id="{CC80A011-359C-F496-5E11-059BB2610C6B}"/>
              </a:ext>
            </a:extLst>
          </p:cNvPr>
          <p:cNvCxnSpPr>
            <a:cxnSpLocks/>
          </p:cNvCxnSpPr>
          <p:nvPr/>
        </p:nvCxnSpPr>
        <p:spPr>
          <a:xfrm rot="12898358" flipH="1">
            <a:off x="1973933" y="3709704"/>
            <a:ext cx="2323645" cy="0"/>
          </a:xfrm>
          <a:prstGeom prst="straightConnector1">
            <a:avLst/>
          </a:prstGeom>
          <a:ln w="34925">
            <a:solidFill>
              <a:schemeClr val="tx1">
                <a:lumMod val="50000"/>
                <a:lumOff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5" name="直線矢印コネクタ 44">
            <a:extLst>
              <a:ext uri="{FF2B5EF4-FFF2-40B4-BE49-F238E27FC236}">
                <a16:creationId xmlns:a16="http://schemas.microsoft.com/office/drawing/2014/main" id="{C4BAB538-4119-EFAA-DCF0-FB0E22E636D9}"/>
              </a:ext>
            </a:extLst>
          </p:cNvPr>
          <p:cNvCxnSpPr>
            <a:cxnSpLocks/>
          </p:cNvCxnSpPr>
          <p:nvPr/>
        </p:nvCxnSpPr>
        <p:spPr>
          <a:xfrm rot="12898358" flipH="1">
            <a:off x="1805721" y="3852889"/>
            <a:ext cx="2323645" cy="0"/>
          </a:xfrm>
          <a:prstGeom prst="straightConnector1">
            <a:avLst/>
          </a:prstGeom>
          <a:ln w="34925">
            <a:solidFill>
              <a:schemeClr val="tx1">
                <a:lumMod val="50000"/>
                <a:lumOff val="50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46" name="テキスト ボックス 45">
            <a:extLst>
              <a:ext uri="{FF2B5EF4-FFF2-40B4-BE49-F238E27FC236}">
                <a16:creationId xmlns:a16="http://schemas.microsoft.com/office/drawing/2014/main" id="{B508441C-220D-99DC-81C7-C77E40C1E377}"/>
              </a:ext>
            </a:extLst>
          </p:cNvPr>
          <p:cNvSpPr txBox="1"/>
          <p:nvPr/>
        </p:nvSpPr>
        <p:spPr>
          <a:xfrm>
            <a:off x="822405" y="3356027"/>
            <a:ext cx="1006409" cy="574308"/>
          </a:xfrm>
          <a:prstGeom prst="rect">
            <a:avLst/>
          </a:prstGeom>
          <a:solidFill>
            <a:schemeClr val="bg1"/>
          </a:solidFill>
          <a:ln w="6350">
            <a:noFill/>
          </a:ln>
          <a:effectLst/>
        </p:spPr>
        <p:txBody>
          <a:bodyPr wrap="none" rtlCol="0" anchor="ctr" anchorCtr="0">
            <a:noAutofit/>
          </a:bodyPr>
          <a:lstStyle/>
          <a:p>
            <a:pPr algn="ctr"/>
            <a:r>
              <a:rPr kumimoji="1" lang="ja-JP" altLang="en-US" sz="1600" dirty="0">
                <a:latin typeface="ＭＳ ゴシック" panose="020B0609070205080204" pitchFamily="49" charset="-128"/>
                <a:ea typeface="ＭＳ ゴシック" panose="020B0609070205080204" pitchFamily="49" charset="-128"/>
              </a:rPr>
              <a:t>⑥ </a:t>
            </a:r>
            <a:r>
              <a:rPr lang="ja-JP" altLang="en-US" sz="1600" dirty="0">
                <a:latin typeface="ＭＳ ゴシック" panose="020B0609070205080204" pitchFamily="49" charset="-128"/>
                <a:ea typeface="ＭＳ ゴシック" panose="020B0609070205080204" pitchFamily="49" charset="-128"/>
              </a:rPr>
              <a:t>補助金</a:t>
            </a:r>
            <a:endParaRPr kumimoji="1" lang="en-US" altLang="ja-JP" sz="16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099198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23F99-29E0-C549-FBE6-D15A9A049F3D}"/>
            </a:ext>
          </a:extLst>
        </p:cNvPr>
        <p:cNvGrpSpPr/>
        <p:nvPr/>
      </p:nvGrpSpPr>
      <p:grpSpPr>
        <a:xfrm>
          <a:off x="0" y="0"/>
          <a:ext cx="0" cy="0"/>
          <a:chOff x="0" y="0"/>
          <a:chExt cx="0" cy="0"/>
        </a:xfrm>
      </p:grpSpPr>
      <p:grpSp>
        <p:nvGrpSpPr>
          <p:cNvPr id="70" name="グループ化 69">
            <a:extLst>
              <a:ext uri="{FF2B5EF4-FFF2-40B4-BE49-F238E27FC236}">
                <a16:creationId xmlns:a16="http://schemas.microsoft.com/office/drawing/2014/main" id="{AA280DE6-1571-1C6E-AA39-E99984C0D751}"/>
              </a:ext>
            </a:extLst>
          </p:cNvPr>
          <p:cNvGrpSpPr/>
          <p:nvPr/>
        </p:nvGrpSpPr>
        <p:grpSpPr>
          <a:xfrm>
            <a:off x="189296" y="96247"/>
            <a:ext cx="11888806" cy="693023"/>
            <a:chOff x="189296" y="96247"/>
            <a:chExt cx="11888806" cy="693023"/>
          </a:xfrm>
        </p:grpSpPr>
        <p:sp>
          <p:nvSpPr>
            <p:cNvPr id="71" name="テキスト ボックス 70">
              <a:extLst>
                <a:ext uri="{FF2B5EF4-FFF2-40B4-BE49-F238E27FC236}">
                  <a16:creationId xmlns:a16="http://schemas.microsoft.com/office/drawing/2014/main" id="{4E517550-E04D-8DF8-D529-A434A2E1DA51}"/>
                </a:ext>
              </a:extLst>
            </p:cNvPr>
            <p:cNvSpPr txBox="1"/>
            <p:nvPr/>
          </p:nvSpPr>
          <p:spPr>
            <a:xfrm>
              <a:off x="770021" y="96247"/>
              <a:ext cx="11308081" cy="693023"/>
            </a:xfrm>
            <a:prstGeom prst="rect">
              <a:avLst/>
            </a:prstGeom>
            <a:noFill/>
          </p:spPr>
          <p:txBody>
            <a:bodyPr wrap="square" rtlCol="0" anchor="ctr" anchorCtr="0">
              <a:noAutofit/>
            </a:bodyPr>
            <a:lstStyle/>
            <a:p>
              <a:r>
                <a:rPr lang="ja-JP" altLang="en-US" sz="2800" dirty="0">
                  <a:latin typeface="ＭＳ ゴシック" panose="020B0609070205080204" pitchFamily="49" charset="-128"/>
                  <a:ea typeface="ＭＳ ゴシック" panose="020B0609070205080204" pitchFamily="49" charset="-128"/>
                </a:rPr>
                <a:t>３　支援機関による支援・認定や評価機関による評価・助言</a:t>
              </a:r>
              <a:endParaRPr lang="en-US" altLang="ja-JP" sz="2800" dirty="0">
                <a:latin typeface="ＭＳ ゴシック" panose="020B0609070205080204" pitchFamily="49" charset="-128"/>
                <a:ea typeface="ＭＳ ゴシック" panose="020B0609070205080204" pitchFamily="49" charset="-128"/>
              </a:endParaRPr>
            </a:p>
          </p:txBody>
        </p:sp>
        <p:sp>
          <p:nvSpPr>
            <p:cNvPr id="72" name="テキスト ボックス 71">
              <a:extLst>
                <a:ext uri="{FF2B5EF4-FFF2-40B4-BE49-F238E27FC236}">
                  <a16:creationId xmlns:a16="http://schemas.microsoft.com/office/drawing/2014/main" id="{83E9B5A1-A618-ABAC-8902-90E04CB8490C}"/>
                </a:ext>
              </a:extLst>
            </p:cNvPr>
            <p:cNvSpPr txBox="1"/>
            <p:nvPr/>
          </p:nvSpPr>
          <p:spPr>
            <a:xfrm>
              <a:off x="189296" y="163629"/>
              <a:ext cx="494098" cy="604785"/>
            </a:xfrm>
            <a:prstGeom prst="rect">
              <a:avLst/>
            </a:prstGeom>
            <a:solidFill>
              <a:schemeClr val="accent2">
                <a:lumMod val="60000"/>
                <a:lumOff val="40000"/>
              </a:schemeClr>
            </a:solidFill>
            <a:effectLst>
              <a:outerShdw blurRad="50800" dist="38100" dir="2700000" algn="tl" rotWithShape="0">
                <a:schemeClr val="accent2">
                  <a:lumMod val="75000"/>
                  <a:alpha val="40000"/>
                </a:schemeClr>
              </a:outerShdw>
            </a:effectLst>
          </p:spPr>
          <p:txBody>
            <a:bodyPr wrap="square" rtlCol="0" anchor="ctr" anchorCtr="0">
              <a:noAutofit/>
            </a:bodyPr>
            <a:lstStyle/>
            <a:p>
              <a:endParaRPr lang="en-US" altLang="ja-JP" sz="2800" dirty="0">
                <a:latin typeface="ＭＳ ゴシック" panose="020B0609070205080204" pitchFamily="49" charset="-128"/>
                <a:ea typeface="ＭＳ ゴシック" panose="020B0609070205080204" pitchFamily="49" charset="-128"/>
              </a:endParaRPr>
            </a:p>
          </p:txBody>
        </p:sp>
        <p:cxnSp>
          <p:nvCxnSpPr>
            <p:cNvPr id="73" name="直線コネクタ 72">
              <a:extLst>
                <a:ext uri="{FF2B5EF4-FFF2-40B4-BE49-F238E27FC236}">
                  <a16:creationId xmlns:a16="http://schemas.microsoft.com/office/drawing/2014/main" id="{3285488C-EE39-AEF3-0FA5-5F2B8AACF86E}"/>
                </a:ext>
              </a:extLst>
            </p:cNvPr>
            <p:cNvCxnSpPr>
              <a:cxnSpLocks/>
            </p:cNvCxnSpPr>
            <p:nvPr/>
          </p:nvCxnSpPr>
          <p:spPr>
            <a:xfrm>
              <a:off x="779646" y="779650"/>
              <a:ext cx="11239099" cy="0"/>
            </a:xfrm>
            <a:prstGeom prst="line">
              <a:avLst/>
            </a:prstGeom>
            <a:ln w="69850" cmpd="thickThi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97" name="スライド番号プレースホルダー 96">
            <a:extLst>
              <a:ext uri="{FF2B5EF4-FFF2-40B4-BE49-F238E27FC236}">
                <a16:creationId xmlns:a16="http://schemas.microsoft.com/office/drawing/2014/main" id="{901F54AC-43AA-C5B8-7C7C-954566C3D06D}"/>
              </a:ext>
            </a:extLst>
          </p:cNvPr>
          <p:cNvSpPr>
            <a:spLocks noGrp="1"/>
          </p:cNvSpPr>
          <p:nvPr>
            <p:ph type="sldNum" sz="quarter" idx="12"/>
          </p:nvPr>
        </p:nvSpPr>
        <p:spPr>
          <a:xfrm>
            <a:off x="9496128" y="6596983"/>
            <a:ext cx="2743200" cy="365125"/>
          </a:xfrm>
        </p:spPr>
        <p:txBody>
          <a:bodyPr/>
          <a:lstStyle/>
          <a:p>
            <a:fld id="{2D53F00A-B8CA-47B2-8DE4-5636BCD83088}" type="slidenum">
              <a:rPr kumimoji="1" lang="ja-JP" altLang="en-US" smtClean="0"/>
              <a:t>5</a:t>
            </a:fld>
            <a:endParaRPr kumimoji="1" lang="ja-JP" altLang="en-US" dirty="0"/>
          </a:p>
        </p:txBody>
      </p:sp>
      <p:sp>
        <p:nvSpPr>
          <p:cNvPr id="4" name="テキスト ボックス 3">
            <a:extLst>
              <a:ext uri="{FF2B5EF4-FFF2-40B4-BE49-F238E27FC236}">
                <a16:creationId xmlns:a16="http://schemas.microsoft.com/office/drawing/2014/main" id="{E2A6CB1B-88F6-C7DC-3299-6C312326E712}"/>
              </a:ext>
            </a:extLst>
          </p:cNvPr>
          <p:cNvSpPr txBox="1"/>
          <p:nvPr/>
        </p:nvSpPr>
        <p:spPr>
          <a:xfrm>
            <a:off x="231006" y="972154"/>
            <a:ext cx="3927108" cy="539015"/>
          </a:xfrm>
          <a:prstGeom prst="rect">
            <a:avLst/>
          </a:prstGeom>
          <a:solidFill>
            <a:schemeClr val="bg1">
              <a:lumMod val="95000"/>
            </a:schemeClr>
          </a:solidFill>
          <a:ln w="6350">
            <a:solidFill>
              <a:schemeClr val="tx1"/>
            </a:solidFill>
          </a:ln>
          <a:effectLst>
            <a:outerShdw blurRad="50800" dist="38100" dir="2700000" algn="tl" rotWithShape="0">
              <a:schemeClr val="tx1">
                <a:alpha val="40000"/>
              </a:schemeClr>
            </a:outerShdw>
          </a:effectLst>
        </p:spPr>
        <p:txBody>
          <a:bodyPr wrap="none" rtlCol="0" anchor="ctr" anchorCtr="0">
            <a:noAutofit/>
          </a:bodyPr>
          <a:lstStyle/>
          <a:p>
            <a:pPr algn="ctr"/>
            <a:r>
              <a:rPr lang="ja-JP" altLang="en-US" sz="2200" dirty="0">
                <a:latin typeface="ＭＳ ゴシック" panose="020B0609070205080204" pitchFamily="49" charset="-128"/>
                <a:ea typeface="ＭＳ ゴシック" panose="020B0609070205080204" pitchFamily="49" charset="-128"/>
              </a:rPr>
              <a:t>支援機関による支援・認定</a:t>
            </a:r>
            <a:endParaRPr kumimoji="1" lang="ja-JP" altLang="en-US" sz="2200" dirty="0">
              <a:latin typeface="ＭＳ ゴシック" panose="020B0609070205080204" pitchFamily="49" charset="-128"/>
              <a:ea typeface="ＭＳ ゴシック" panose="020B0609070205080204" pitchFamily="49" charset="-128"/>
            </a:endParaRPr>
          </a:p>
        </p:txBody>
      </p:sp>
      <p:graphicFrame>
        <p:nvGraphicFramePr>
          <p:cNvPr id="5" name="表 4">
            <a:extLst>
              <a:ext uri="{FF2B5EF4-FFF2-40B4-BE49-F238E27FC236}">
                <a16:creationId xmlns:a16="http://schemas.microsoft.com/office/drawing/2014/main" id="{0E6C3566-2701-8841-B081-7269ADDCF45B}"/>
              </a:ext>
            </a:extLst>
          </p:cNvPr>
          <p:cNvGraphicFramePr>
            <a:graphicFrameLocks noGrp="1"/>
          </p:cNvGraphicFramePr>
          <p:nvPr>
            <p:extLst>
              <p:ext uri="{D42A27DB-BD31-4B8C-83A1-F6EECF244321}">
                <p14:modId xmlns:p14="http://schemas.microsoft.com/office/powerpoint/2010/main" val="2874237678"/>
              </p:ext>
            </p:extLst>
          </p:nvPr>
        </p:nvGraphicFramePr>
        <p:xfrm>
          <a:off x="247199" y="2043754"/>
          <a:ext cx="11860180" cy="2922882"/>
        </p:xfrm>
        <a:graphic>
          <a:graphicData uri="http://schemas.openxmlformats.org/drawingml/2006/table">
            <a:tbl>
              <a:tblPr firstRow="1" firstCol="1" bandRow="1">
                <a:tableStyleId>{5C22544A-7EE6-4342-B048-85BDC9FD1C3A}</a:tableStyleId>
              </a:tblPr>
              <a:tblGrid>
                <a:gridCol w="5166360">
                  <a:extLst>
                    <a:ext uri="{9D8B030D-6E8A-4147-A177-3AD203B41FA5}">
                      <a16:colId xmlns:a16="http://schemas.microsoft.com/office/drawing/2014/main" val="1348771813"/>
                    </a:ext>
                  </a:extLst>
                </a:gridCol>
                <a:gridCol w="6693820">
                  <a:extLst>
                    <a:ext uri="{9D8B030D-6E8A-4147-A177-3AD203B41FA5}">
                      <a16:colId xmlns:a16="http://schemas.microsoft.com/office/drawing/2014/main" val="3929298766"/>
                    </a:ext>
                  </a:extLst>
                </a:gridCol>
              </a:tblGrid>
              <a:tr h="487147">
                <a:tc>
                  <a:txBody>
                    <a:bodyPr/>
                    <a:lstStyle/>
                    <a:p>
                      <a:pPr algn="ctr">
                        <a:spcBef>
                          <a:spcPts val="200"/>
                        </a:spcBef>
                        <a:spcAft>
                          <a:spcPts val="200"/>
                        </a:spcAft>
                        <a:buNone/>
                      </a:pPr>
                      <a:r>
                        <a:rPr lang="ja-JP" sz="1800" b="0" dirty="0">
                          <a:solidFill>
                            <a:schemeClr val="tx1"/>
                          </a:solidFill>
                          <a:effectLst/>
                          <a:latin typeface="ＭＳ ゴシック" panose="020B0609070205080204" pitchFamily="49" charset="-128"/>
                          <a:ea typeface="ＭＳ ゴシック" panose="020B0609070205080204" pitchFamily="49" charset="-128"/>
                        </a:rPr>
                        <a:t>補助対象となる支援機関</a:t>
                      </a:r>
                      <a:endParaRPr lang="ja-JP" sz="2000" b="0" dirty="0">
                        <a:solidFill>
                          <a:schemeClr val="tx1"/>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spcBef>
                          <a:spcPts val="200"/>
                        </a:spcBef>
                        <a:spcAft>
                          <a:spcPts val="200"/>
                        </a:spcAft>
                        <a:buNone/>
                      </a:pPr>
                      <a:r>
                        <a:rPr lang="ja-JP" sz="1800" b="0" dirty="0">
                          <a:solidFill>
                            <a:schemeClr val="tx1"/>
                          </a:solidFill>
                          <a:effectLst/>
                          <a:latin typeface="ＭＳ ゴシック" panose="020B0609070205080204" pitchFamily="49" charset="-128"/>
                          <a:ea typeface="ＭＳ ゴシック" panose="020B0609070205080204" pitchFamily="49" charset="-128"/>
                        </a:rPr>
                        <a:t>支援を受けていることの確認書類（写し）</a:t>
                      </a:r>
                      <a:endParaRPr lang="ja-JP" sz="2000" b="0" dirty="0">
                        <a:solidFill>
                          <a:schemeClr val="tx1"/>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995922157"/>
                  </a:ext>
                </a:extLst>
              </a:tr>
              <a:tr h="487147">
                <a:tc>
                  <a:txBody>
                    <a:bodyPr/>
                    <a:lstStyle/>
                    <a:p>
                      <a:pPr marL="292100" indent="-292100" algn="l">
                        <a:spcBef>
                          <a:spcPts val="200"/>
                        </a:spcBef>
                        <a:spcAft>
                          <a:spcPts val="200"/>
                        </a:spcAft>
                        <a:buNone/>
                      </a:pPr>
                      <a:r>
                        <a:rPr lang="ja-JP" altLang="en-US" sz="1800" b="0" dirty="0">
                          <a:solidFill>
                            <a:schemeClr val="tx1"/>
                          </a:solidFill>
                          <a:effectLst/>
                          <a:latin typeface="ＭＳ ゴシック" panose="020B0609070205080204" pitchFamily="49" charset="-128"/>
                          <a:ea typeface="ＭＳ ゴシック" panose="020B0609070205080204" pitchFamily="49" charset="-128"/>
                        </a:rPr>
                        <a:t>① </a:t>
                      </a:r>
                      <a:r>
                        <a:rPr lang="ja-JP" sz="1800" b="0" dirty="0">
                          <a:solidFill>
                            <a:schemeClr val="tx1"/>
                          </a:solidFill>
                          <a:effectLst/>
                          <a:latin typeface="ＭＳ 明朝" panose="02020609040205080304" pitchFamily="17" charset="-128"/>
                          <a:ea typeface="ＭＳ 明朝" panose="02020609040205080304" pitchFamily="17" charset="-128"/>
                        </a:rPr>
                        <a:t>公益財団法人</a:t>
                      </a:r>
                      <a:r>
                        <a:rPr lang="ja-JP" sz="1800" b="0" dirty="0">
                          <a:solidFill>
                            <a:srgbClr val="FF0000"/>
                          </a:solidFill>
                          <a:effectLst/>
                          <a:latin typeface="ＭＳ ゴシック" panose="020B0609070205080204" pitchFamily="49" charset="-128"/>
                          <a:ea typeface="ＭＳ ゴシック" panose="020B0609070205080204" pitchFamily="49" charset="-128"/>
                        </a:rPr>
                        <a:t>東京都中小企業振興公社</a:t>
                      </a:r>
                      <a:endParaRPr lang="ja-JP" sz="2000" b="0" dirty="0">
                        <a:solidFill>
                          <a:srgbClr val="FF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just">
                        <a:spcBef>
                          <a:spcPts val="200"/>
                        </a:spcBef>
                        <a:spcAft>
                          <a:spcPts val="200"/>
                        </a:spcAft>
                        <a:buNone/>
                      </a:pPr>
                      <a:r>
                        <a:rPr lang="ja-JP" sz="1800" b="0">
                          <a:solidFill>
                            <a:schemeClr val="tx1"/>
                          </a:solidFill>
                          <a:effectLst/>
                          <a:latin typeface="ＭＳ 明朝" panose="02020609040205080304" pitchFamily="17" charset="-128"/>
                          <a:ea typeface="ＭＳ 明朝" panose="02020609040205080304" pitchFamily="17" charset="-128"/>
                        </a:rPr>
                        <a:t>事業承継支援助成金の交付決定通知書</a:t>
                      </a:r>
                      <a:endParaRPr lang="ja-JP" sz="2000" b="0">
                        <a:solidFill>
                          <a:schemeClr val="tx1"/>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254855830"/>
                  </a:ext>
                </a:extLst>
              </a:tr>
              <a:tr h="487147">
                <a:tc>
                  <a:txBody>
                    <a:bodyPr/>
                    <a:lstStyle/>
                    <a:p>
                      <a:pPr marL="292100" indent="-292100" algn="l">
                        <a:spcBef>
                          <a:spcPts val="200"/>
                        </a:spcBef>
                        <a:spcAft>
                          <a:spcPts val="200"/>
                        </a:spcAft>
                        <a:buNone/>
                      </a:pPr>
                      <a:r>
                        <a:rPr lang="ja-JP" altLang="en-US" sz="1800" b="0" dirty="0">
                          <a:solidFill>
                            <a:schemeClr val="tx1"/>
                          </a:solidFill>
                          <a:effectLst/>
                          <a:latin typeface="ＭＳ ゴシック" panose="020B0609070205080204" pitchFamily="49" charset="-128"/>
                          <a:ea typeface="ＭＳ ゴシック" panose="020B0609070205080204" pitchFamily="49" charset="-128"/>
                        </a:rPr>
                        <a:t>② </a:t>
                      </a:r>
                      <a:r>
                        <a:rPr lang="ja-JP" altLang="en-US" sz="1800" b="0" dirty="0">
                          <a:solidFill>
                            <a:schemeClr val="tx1"/>
                          </a:solidFill>
                          <a:effectLst/>
                          <a:latin typeface="ＭＳ 明朝" panose="02020609040205080304" pitchFamily="17" charset="-128"/>
                          <a:ea typeface="ＭＳ 明朝" panose="02020609040205080304" pitchFamily="17" charset="-128"/>
                        </a:rPr>
                        <a:t>東</a:t>
                      </a:r>
                      <a:r>
                        <a:rPr lang="ja-JP" sz="1800" b="0" dirty="0">
                          <a:solidFill>
                            <a:schemeClr val="tx1"/>
                          </a:solidFill>
                          <a:effectLst/>
                          <a:latin typeface="ＭＳ 明朝" panose="02020609040205080304" pitchFamily="17" charset="-128"/>
                          <a:ea typeface="ＭＳ 明朝" panose="02020609040205080304" pitchFamily="17" charset="-128"/>
                        </a:rPr>
                        <a:t>京商工会議所内の</a:t>
                      </a:r>
                      <a:r>
                        <a:rPr lang="ja-JP" sz="1800" b="0" dirty="0">
                          <a:solidFill>
                            <a:srgbClr val="FF0000"/>
                          </a:solidFill>
                          <a:effectLst/>
                          <a:latin typeface="ＭＳ ゴシック" panose="020B0609070205080204" pitchFamily="49" charset="-128"/>
                          <a:ea typeface="ＭＳ ゴシック" panose="020B0609070205080204" pitchFamily="49" charset="-128"/>
                        </a:rPr>
                        <a:t>ビジネスサポートデスク</a:t>
                      </a:r>
                      <a:endParaRPr lang="ja-JP" sz="2000" b="0" dirty="0">
                        <a:solidFill>
                          <a:srgbClr val="FF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just">
                        <a:spcBef>
                          <a:spcPts val="200"/>
                        </a:spcBef>
                        <a:spcAft>
                          <a:spcPts val="200"/>
                        </a:spcAft>
                        <a:buNone/>
                      </a:pPr>
                      <a:r>
                        <a:rPr lang="ja-JP" sz="1800" b="0">
                          <a:solidFill>
                            <a:schemeClr val="tx1"/>
                          </a:solidFill>
                          <a:effectLst/>
                          <a:latin typeface="ＭＳ 明朝" panose="02020609040205080304" pitchFamily="17" charset="-128"/>
                          <a:ea typeface="ＭＳ 明朝" panose="02020609040205080304" pitchFamily="17" charset="-128"/>
                        </a:rPr>
                        <a:t>事業承継支援内容証明書（様式あり）</a:t>
                      </a:r>
                      <a:endParaRPr lang="ja-JP" sz="2000" b="0">
                        <a:solidFill>
                          <a:schemeClr val="tx1"/>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47942848"/>
                  </a:ext>
                </a:extLst>
              </a:tr>
              <a:tr h="487147">
                <a:tc>
                  <a:txBody>
                    <a:bodyPr/>
                    <a:lstStyle/>
                    <a:p>
                      <a:pPr algn="just">
                        <a:spcBef>
                          <a:spcPts val="200"/>
                        </a:spcBef>
                        <a:spcAft>
                          <a:spcPts val="200"/>
                        </a:spcAft>
                        <a:buNone/>
                      </a:pPr>
                      <a:r>
                        <a:rPr lang="ja-JP" altLang="en-US" sz="1800" b="0" dirty="0">
                          <a:solidFill>
                            <a:schemeClr val="tx1"/>
                          </a:solidFill>
                          <a:effectLst/>
                          <a:latin typeface="ＭＳ ゴシック" panose="020B0609070205080204" pitchFamily="49" charset="-128"/>
                          <a:ea typeface="ＭＳ ゴシック" panose="020B0609070205080204" pitchFamily="49" charset="-128"/>
                        </a:rPr>
                        <a:t>③ </a:t>
                      </a:r>
                      <a:r>
                        <a:rPr lang="ja-JP" sz="1800" b="0" dirty="0">
                          <a:solidFill>
                            <a:srgbClr val="FF0000"/>
                          </a:solidFill>
                          <a:effectLst/>
                          <a:latin typeface="ＭＳ ゴシック" panose="020B0609070205080204" pitchFamily="49" charset="-128"/>
                          <a:ea typeface="ＭＳ ゴシック" panose="020B0609070205080204" pitchFamily="49" charset="-128"/>
                        </a:rPr>
                        <a:t>認定経営革新等支援機関</a:t>
                      </a:r>
                      <a:endParaRPr lang="ja-JP" sz="2000" b="0" dirty="0">
                        <a:solidFill>
                          <a:srgbClr val="FF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just">
                        <a:spcBef>
                          <a:spcPts val="200"/>
                        </a:spcBef>
                        <a:spcAft>
                          <a:spcPts val="200"/>
                        </a:spcAft>
                        <a:buNone/>
                      </a:pPr>
                      <a:r>
                        <a:rPr lang="ja-JP" sz="1800" b="0">
                          <a:solidFill>
                            <a:schemeClr val="tx1"/>
                          </a:solidFill>
                          <a:effectLst/>
                          <a:latin typeface="ＭＳ 明朝" panose="02020609040205080304" pitchFamily="17" charset="-128"/>
                          <a:ea typeface="ＭＳ 明朝" panose="02020609040205080304" pitchFamily="17" charset="-128"/>
                        </a:rPr>
                        <a:t>事業承継計画の表紙及び認定機関の所見が記載されている部分</a:t>
                      </a:r>
                      <a:endParaRPr lang="ja-JP" sz="2000" b="0">
                        <a:solidFill>
                          <a:schemeClr val="tx1"/>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218430520"/>
                  </a:ext>
                </a:extLst>
              </a:tr>
              <a:tr h="487147">
                <a:tc>
                  <a:txBody>
                    <a:bodyPr/>
                    <a:lstStyle/>
                    <a:p>
                      <a:pPr algn="just">
                        <a:spcBef>
                          <a:spcPts val="200"/>
                        </a:spcBef>
                        <a:spcAft>
                          <a:spcPts val="200"/>
                        </a:spcAft>
                        <a:buNone/>
                      </a:pPr>
                      <a:r>
                        <a:rPr lang="ja-JP" altLang="en-US" sz="1800" b="0" dirty="0">
                          <a:solidFill>
                            <a:schemeClr val="tx1"/>
                          </a:solidFill>
                          <a:effectLst/>
                          <a:latin typeface="ＭＳ ゴシック" panose="020B0609070205080204" pitchFamily="49" charset="-128"/>
                          <a:ea typeface="ＭＳ ゴシック" panose="020B0609070205080204" pitchFamily="49" charset="-128"/>
                        </a:rPr>
                        <a:t>④ </a:t>
                      </a:r>
                      <a:r>
                        <a:rPr lang="ja-JP" sz="1800" b="0" dirty="0">
                          <a:solidFill>
                            <a:srgbClr val="FF0000"/>
                          </a:solidFill>
                          <a:effectLst/>
                          <a:latin typeface="ＭＳ ゴシック" panose="020B0609070205080204" pitchFamily="49" charset="-128"/>
                          <a:ea typeface="ＭＳ ゴシック" panose="020B0609070205080204" pitchFamily="49" charset="-128"/>
                        </a:rPr>
                        <a:t>都道府県</a:t>
                      </a:r>
                      <a:endParaRPr lang="ja-JP" sz="2000" b="0" dirty="0">
                        <a:solidFill>
                          <a:srgbClr val="FF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just">
                        <a:spcBef>
                          <a:spcPts val="200"/>
                        </a:spcBef>
                        <a:spcAft>
                          <a:spcPts val="200"/>
                        </a:spcAft>
                        <a:buNone/>
                      </a:pPr>
                      <a:r>
                        <a:rPr lang="ja-JP" sz="1800" b="0">
                          <a:solidFill>
                            <a:schemeClr val="tx1"/>
                          </a:solidFill>
                          <a:effectLst/>
                          <a:latin typeface="ＭＳ 明朝" panose="02020609040205080304" pitchFamily="17" charset="-128"/>
                          <a:ea typeface="ＭＳ 明朝" panose="02020609040205080304" pitchFamily="17" charset="-128"/>
                        </a:rPr>
                        <a:t>経営承継円滑化法の認定書</a:t>
                      </a:r>
                      <a:endParaRPr lang="ja-JP" sz="2000" b="0">
                        <a:solidFill>
                          <a:schemeClr val="tx1"/>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71105007"/>
                  </a:ext>
                </a:extLst>
              </a:tr>
              <a:tr h="487147">
                <a:tc>
                  <a:txBody>
                    <a:bodyPr/>
                    <a:lstStyle/>
                    <a:p>
                      <a:pPr algn="just">
                        <a:spcBef>
                          <a:spcPts val="200"/>
                        </a:spcBef>
                        <a:spcAft>
                          <a:spcPts val="200"/>
                        </a:spcAft>
                        <a:buNone/>
                      </a:pPr>
                      <a:r>
                        <a:rPr lang="ja-JP" altLang="en-US" sz="1800" b="0" dirty="0">
                          <a:solidFill>
                            <a:schemeClr val="tx1"/>
                          </a:solidFill>
                          <a:effectLst/>
                          <a:latin typeface="ＭＳ ゴシック" panose="020B0609070205080204" pitchFamily="49" charset="-128"/>
                          <a:ea typeface="ＭＳ ゴシック" panose="020B0609070205080204" pitchFamily="49" charset="-128"/>
                        </a:rPr>
                        <a:t>⑤ </a:t>
                      </a:r>
                      <a:r>
                        <a:rPr lang="ja-JP" sz="1800" b="0" dirty="0">
                          <a:solidFill>
                            <a:srgbClr val="FF0000"/>
                          </a:solidFill>
                          <a:effectLst/>
                          <a:latin typeface="ＭＳ ゴシック" panose="020B0609070205080204" pitchFamily="49" charset="-128"/>
                          <a:ea typeface="ＭＳ ゴシック" panose="020B0609070205080204" pitchFamily="49" charset="-128"/>
                        </a:rPr>
                        <a:t>事業承継に資するМ＆Ａ</a:t>
                      </a:r>
                      <a:endParaRPr lang="ja-JP" sz="2000" b="0" dirty="0">
                        <a:solidFill>
                          <a:srgbClr val="FF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just">
                        <a:spcBef>
                          <a:spcPts val="200"/>
                        </a:spcBef>
                        <a:spcAft>
                          <a:spcPts val="200"/>
                        </a:spcAft>
                        <a:buNone/>
                      </a:pPr>
                      <a:r>
                        <a:rPr lang="ja-JP" sz="1800" b="0" dirty="0">
                          <a:solidFill>
                            <a:schemeClr val="tx1"/>
                          </a:solidFill>
                          <a:effectLst/>
                          <a:latin typeface="ＭＳ 明朝" panose="02020609040205080304" pitchFamily="17" charset="-128"/>
                          <a:ea typeface="ＭＳ 明朝" panose="02020609040205080304" pitchFamily="17" charset="-128"/>
                        </a:rPr>
                        <a:t>要件確認書、金融機関確認書</a:t>
                      </a:r>
                      <a:endParaRPr lang="ja-JP" sz="2000" b="0" dirty="0">
                        <a:solidFill>
                          <a:schemeClr val="tx1"/>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164276637"/>
                  </a:ext>
                </a:extLst>
              </a:tr>
            </a:tbl>
          </a:graphicData>
        </a:graphic>
      </p:graphicFrame>
      <p:sp>
        <p:nvSpPr>
          <p:cNvPr id="9" name="テキスト ボックス 8">
            <a:extLst>
              <a:ext uri="{FF2B5EF4-FFF2-40B4-BE49-F238E27FC236}">
                <a16:creationId xmlns:a16="http://schemas.microsoft.com/office/drawing/2014/main" id="{EB321324-0F4D-EA41-5481-662BFF2FAB62}"/>
              </a:ext>
            </a:extLst>
          </p:cNvPr>
          <p:cNvSpPr txBox="1"/>
          <p:nvPr/>
        </p:nvSpPr>
        <p:spPr>
          <a:xfrm>
            <a:off x="239031" y="5192083"/>
            <a:ext cx="3927108" cy="539015"/>
          </a:xfrm>
          <a:prstGeom prst="rect">
            <a:avLst/>
          </a:prstGeom>
          <a:solidFill>
            <a:schemeClr val="bg1">
              <a:lumMod val="95000"/>
            </a:schemeClr>
          </a:solidFill>
          <a:ln w="6350">
            <a:solidFill>
              <a:schemeClr val="tx1"/>
            </a:solidFill>
          </a:ln>
          <a:effectLst>
            <a:outerShdw blurRad="50800" dist="38100" dir="2700000" algn="tl" rotWithShape="0">
              <a:schemeClr val="tx1">
                <a:alpha val="40000"/>
              </a:schemeClr>
            </a:outerShdw>
          </a:effectLst>
        </p:spPr>
        <p:txBody>
          <a:bodyPr wrap="none" rtlCol="0" anchor="ctr" anchorCtr="0">
            <a:noAutofit/>
          </a:bodyPr>
          <a:lstStyle/>
          <a:p>
            <a:pPr algn="ctr"/>
            <a:r>
              <a:rPr kumimoji="1" lang="ja-JP" altLang="en-US" sz="2200" dirty="0">
                <a:latin typeface="ＭＳ ゴシック" panose="020B0609070205080204" pitchFamily="49" charset="-128"/>
                <a:ea typeface="ＭＳ ゴシック" panose="020B0609070205080204" pitchFamily="49" charset="-128"/>
              </a:rPr>
              <a:t>評価機関による評価・助言</a:t>
            </a:r>
          </a:p>
        </p:txBody>
      </p:sp>
      <p:sp>
        <p:nvSpPr>
          <p:cNvPr id="11" name="テキスト ボックス 10">
            <a:extLst>
              <a:ext uri="{FF2B5EF4-FFF2-40B4-BE49-F238E27FC236}">
                <a16:creationId xmlns:a16="http://schemas.microsoft.com/office/drawing/2014/main" id="{AB785F43-909D-009F-ACD1-525877361AC9}"/>
              </a:ext>
            </a:extLst>
          </p:cNvPr>
          <p:cNvSpPr txBox="1"/>
          <p:nvPr/>
        </p:nvSpPr>
        <p:spPr>
          <a:xfrm>
            <a:off x="211755" y="5792146"/>
            <a:ext cx="11203807" cy="974626"/>
          </a:xfrm>
          <a:prstGeom prst="rect">
            <a:avLst/>
          </a:prstGeom>
          <a:noFill/>
        </p:spPr>
        <p:txBody>
          <a:bodyPr wrap="square" rtlCol="0">
            <a:spAutoFit/>
          </a:bodyPr>
          <a:lstStyle/>
          <a:p>
            <a:pPr marL="346075" indent="-346075">
              <a:spcBef>
                <a:spcPts val="400"/>
              </a:spcBef>
            </a:pPr>
            <a:r>
              <a:rPr kumimoji="1" lang="ja-JP" altLang="en-US" dirty="0">
                <a:latin typeface="ＭＳ 明朝" panose="02020609040205080304" pitchFamily="17" charset="-128"/>
                <a:ea typeface="ＭＳ 明朝" panose="02020609040205080304" pitchFamily="17" charset="-128"/>
              </a:rPr>
              <a:t>○ 脱炭素や女性活躍推進に係る取組の内容や状況を評価し、助言を行う第三者機関です</a:t>
            </a:r>
            <a:endParaRPr kumimoji="1" lang="en-US" altLang="ja-JP" dirty="0">
              <a:latin typeface="ＭＳ 明朝" panose="02020609040205080304" pitchFamily="17" charset="-128"/>
              <a:ea typeface="ＭＳ 明朝" panose="02020609040205080304" pitchFamily="17" charset="-128"/>
            </a:endParaRPr>
          </a:p>
          <a:p>
            <a:pPr marL="346075" indent="-346075">
              <a:spcBef>
                <a:spcPts val="400"/>
              </a:spcBef>
            </a:pPr>
            <a:r>
              <a:rPr lang="ja-JP" altLang="en-US" dirty="0">
                <a:latin typeface="ＭＳ 明朝" panose="02020609040205080304" pitchFamily="17" charset="-128"/>
                <a:ea typeface="ＭＳ 明朝" panose="02020609040205080304" pitchFamily="17" charset="-128"/>
              </a:rPr>
              <a:t>○ 評価機関は、各取扱金融機関により異なります。詳細を取扱金融機関にお問い合わせの上、</a:t>
            </a:r>
            <a:br>
              <a:rPr lang="en-US" altLang="ja-JP" dirty="0">
                <a:latin typeface="ＭＳ 明朝" panose="02020609040205080304" pitchFamily="17" charset="-128"/>
                <a:ea typeface="ＭＳ 明朝" panose="02020609040205080304" pitchFamily="17" charset="-128"/>
              </a:rPr>
            </a:br>
            <a:r>
              <a:rPr lang="ja-JP" altLang="en-US" dirty="0">
                <a:latin typeface="ＭＳ 明朝" panose="02020609040205080304" pitchFamily="17" charset="-128"/>
                <a:ea typeface="ＭＳ 明朝" panose="02020609040205080304" pitchFamily="17" charset="-128"/>
              </a:rPr>
              <a:t>ご相談・お申込ください</a:t>
            </a:r>
            <a:endParaRPr kumimoji="1" lang="ja-JP" altLang="en-US" dirty="0">
              <a:latin typeface="ＭＳ 明朝" panose="02020609040205080304" pitchFamily="17" charset="-128"/>
              <a:ea typeface="ＭＳ 明朝" panose="02020609040205080304" pitchFamily="17" charset="-128"/>
            </a:endParaRPr>
          </a:p>
        </p:txBody>
      </p:sp>
      <p:sp>
        <p:nvSpPr>
          <p:cNvPr id="2" name="テキスト ボックス 1">
            <a:extLst>
              <a:ext uri="{FF2B5EF4-FFF2-40B4-BE49-F238E27FC236}">
                <a16:creationId xmlns:a16="http://schemas.microsoft.com/office/drawing/2014/main" id="{DEA02236-E661-FA56-FC89-6A72293C5441}"/>
              </a:ext>
            </a:extLst>
          </p:cNvPr>
          <p:cNvSpPr txBox="1"/>
          <p:nvPr/>
        </p:nvSpPr>
        <p:spPr>
          <a:xfrm>
            <a:off x="213544" y="1576943"/>
            <a:ext cx="11203807" cy="369332"/>
          </a:xfrm>
          <a:prstGeom prst="rect">
            <a:avLst/>
          </a:prstGeom>
          <a:noFill/>
        </p:spPr>
        <p:txBody>
          <a:bodyPr wrap="square" rtlCol="0">
            <a:spAutoFit/>
          </a:bodyPr>
          <a:lstStyle/>
          <a:p>
            <a:pPr marL="346075" indent="-346075">
              <a:spcBef>
                <a:spcPts val="400"/>
              </a:spcBef>
            </a:pPr>
            <a:r>
              <a:rPr kumimoji="1" lang="ja-JP" altLang="en-US" dirty="0">
                <a:latin typeface="ＭＳ 明朝" panose="02020609040205080304" pitchFamily="17" charset="-128"/>
                <a:ea typeface="ＭＳ 明朝" panose="02020609040205080304" pitchFamily="17" charset="-128"/>
              </a:rPr>
              <a:t>○ 補助対象となる支援機関と支援・認定を受けていることの確認書類は下記のとおりです。</a:t>
            </a:r>
            <a:endParaRPr kumimoji="1" lang="en-US" altLang="ja-JP"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3585452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4ABF6-BAA3-B8F4-AB70-D08E9052E6CF}"/>
            </a:ext>
          </a:extLst>
        </p:cNvPr>
        <p:cNvGrpSpPr/>
        <p:nvPr/>
      </p:nvGrpSpPr>
      <p:grpSpPr>
        <a:xfrm>
          <a:off x="0" y="0"/>
          <a:ext cx="0" cy="0"/>
          <a:chOff x="0" y="0"/>
          <a:chExt cx="0" cy="0"/>
        </a:xfrm>
      </p:grpSpPr>
      <p:grpSp>
        <p:nvGrpSpPr>
          <p:cNvPr id="70" name="グループ化 69">
            <a:extLst>
              <a:ext uri="{FF2B5EF4-FFF2-40B4-BE49-F238E27FC236}">
                <a16:creationId xmlns:a16="http://schemas.microsoft.com/office/drawing/2014/main" id="{E39E0FCE-6E79-9AB3-4AC1-EA705D6C0DE5}"/>
              </a:ext>
            </a:extLst>
          </p:cNvPr>
          <p:cNvGrpSpPr/>
          <p:nvPr/>
        </p:nvGrpSpPr>
        <p:grpSpPr>
          <a:xfrm>
            <a:off x="189296" y="96247"/>
            <a:ext cx="11888806" cy="693023"/>
            <a:chOff x="189296" y="96247"/>
            <a:chExt cx="11888806" cy="693023"/>
          </a:xfrm>
        </p:grpSpPr>
        <p:sp>
          <p:nvSpPr>
            <p:cNvPr id="71" name="テキスト ボックス 70">
              <a:extLst>
                <a:ext uri="{FF2B5EF4-FFF2-40B4-BE49-F238E27FC236}">
                  <a16:creationId xmlns:a16="http://schemas.microsoft.com/office/drawing/2014/main" id="{78915D91-5414-B787-DA0F-D177CBC388FC}"/>
                </a:ext>
              </a:extLst>
            </p:cNvPr>
            <p:cNvSpPr txBox="1"/>
            <p:nvPr/>
          </p:nvSpPr>
          <p:spPr>
            <a:xfrm>
              <a:off x="770021" y="96247"/>
              <a:ext cx="11308081" cy="693023"/>
            </a:xfrm>
            <a:prstGeom prst="rect">
              <a:avLst/>
            </a:prstGeom>
            <a:noFill/>
          </p:spPr>
          <p:txBody>
            <a:bodyPr wrap="square" rtlCol="0" anchor="ctr" anchorCtr="0">
              <a:noAutofit/>
            </a:bodyPr>
            <a:lstStyle/>
            <a:p>
              <a:r>
                <a:rPr lang="ja-JP" altLang="en-US" sz="2800" dirty="0">
                  <a:latin typeface="ＭＳ ゴシック" panose="020B0609070205080204" pitchFamily="49" charset="-128"/>
                  <a:ea typeface="ＭＳ ゴシック" panose="020B0609070205080204" pitchFamily="49" charset="-128"/>
                </a:rPr>
                <a:t>４　東京都の補助（１）</a:t>
              </a:r>
              <a:endParaRPr lang="en-US" altLang="ja-JP" sz="2800" dirty="0">
                <a:latin typeface="ＭＳ ゴシック" panose="020B0609070205080204" pitchFamily="49" charset="-128"/>
                <a:ea typeface="ＭＳ ゴシック" panose="020B0609070205080204" pitchFamily="49" charset="-128"/>
              </a:endParaRPr>
            </a:p>
          </p:txBody>
        </p:sp>
        <p:sp>
          <p:nvSpPr>
            <p:cNvPr id="72" name="テキスト ボックス 71">
              <a:extLst>
                <a:ext uri="{FF2B5EF4-FFF2-40B4-BE49-F238E27FC236}">
                  <a16:creationId xmlns:a16="http://schemas.microsoft.com/office/drawing/2014/main" id="{1A226453-5E09-FA26-8D5C-5A8153F9EBE2}"/>
                </a:ext>
              </a:extLst>
            </p:cNvPr>
            <p:cNvSpPr txBox="1"/>
            <p:nvPr/>
          </p:nvSpPr>
          <p:spPr>
            <a:xfrm>
              <a:off x="189296" y="163629"/>
              <a:ext cx="494098" cy="604785"/>
            </a:xfrm>
            <a:prstGeom prst="rect">
              <a:avLst/>
            </a:prstGeom>
            <a:solidFill>
              <a:schemeClr val="accent2">
                <a:lumMod val="60000"/>
                <a:lumOff val="40000"/>
              </a:schemeClr>
            </a:solidFill>
            <a:effectLst>
              <a:outerShdw blurRad="50800" dist="38100" dir="2700000" algn="tl" rotWithShape="0">
                <a:schemeClr val="accent2">
                  <a:lumMod val="75000"/>
                  <a:alpha val="40000"/>
                </a:schemeClr>
              </a:outerShdw>
            </a:effectLst>
          </p:spPr>
          <p:txBody>
            <a:bodyPr wrap="square" rtlCol="0" anchor="ctr" anchorCtr="0">
              <a:noAutofit/>
            </a:bodyPr>
            <a:lstStyle/>
            <a:p>
              <a:endParaRPr lang="en-US" altLang="ja-JP" sz="2800" dirty="0">
                <a:latin typeface="ＭＳ ゴシック" panose="020B0609070205080204" pitchFamily="49" charset="-128"/>
                <a:ea typeface="ＭＳ ゴシック" panose="020B0609070205080204" pitchFamily="49" charset="-128"/>
              </a:endParaRPr>
            </a:p>
          </p:txBody>
        </p:sp>
        <p:cxnSp>
          <p:nvCxnSpPr>
            <p:cNvPr id="73" name="直線コネクタ 72">
              <a:extLst>
                <a:ext uri="{FF2B5EF4-FFF2-40B4-BE49-F238E27FC236}">
                  <a16:creationId xmlns:a16="http://schemas.microsoft.com/office/drawing/2014/main" id="{77CD40C3-3D64-36B1-7AB4-D4690F658A55}"/>
                </a:ext>
              </a:extLst>
            </p:cNvPr>
            <p:cNvCxnSpPr>
              <a:cxnSpLocks/>
            </p:cNvCxnSpPr>
            <p:nvPr/>
          </p:nvCxnSpPr>
          <p:spPr>
            <a:xfrm>
              <a:off x="779646" y="779650"/>
              <a:ext cx="11239099" cy="0"/>
            </a:xfrm>
            <a:prstGeom prst="line">
              <a:avLst/>
            </a:prstGeom>
            <a:ln w="69850" cmpd="thickThi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15" name="スライド番号プレースホルダー 14">
            <a:extLst>
              <a:ext uri="{FF2B5EF4-FFF2-40B4-BE49-F238E27FC236}">
                <a16:creationId xmlns:a16="http://schemas.microsoft.com/office/drawing/2014/main" id="{1B9DA66C-FC02-81FC-411C-B7E7947F86C6}"/>
              </a:ext>
            </a:extLst>
          </p:cNvPr>
          <p:cNvSpPr>
            <a:spLocks noGrp="1"/>
          </p:cNvSpPr>
          <p:nvPr>
            <p:ph type="sldNum" sz="quarter" idx="12"/>
          </p:nvPr>
        </p:nvSpPr>
        <p:spPr>
          <a:xfrm>
            <a:off x="9515378" y="6587356"/>
            <a:ext cx="2743200" cy="365125"/>
          </a:xfrm>
        </p:spPr>
        <p:txBody>
          <a:bodyPr/>
          <a:lstStyle/>
          <a:p>
            <a:fld id="{2D53F00A-B8CA-47B2-8DE4-5636BCD83088}" type="slidenum">
              <a:rPr kumimoji="1" lang="ja-JP" altLang="en-US" smtClean="0"/>
              <a:t>6</a:t>
            </a:fld>
            <a:endParaRPr kumimoji="1" lang="ja-JP" altLang="en-US" dirty="0"/>
          </a:p>
        </p:txBody>
      </p:sp>
      <p:sp>
        <p:nvSpPr>
          <p:cNvPr id="3" name="テキスト ボックス 2">
            <a:extLst>
              <a:ext uri="{FF2B5EF4-FFF2-40B4-BE49-F238E27FC236}">
                <a16:creationId xmlns:a16="http://schemas.microsoft.com/office/drawing/2014/main" id="{FABE3223-7594-E1E9-FBC7-1CD3DD2ADE9F}"/>
              </a:ext>
            </a:extLst>
          </p:cNvPr>
          <p:cNvSpPr txBox="1"/>
          <p:nvPr/>
        </p:nvSpPr>
        <p:spPr>
          <a:xfrm>
            <a:off x="433026" y="943832"/>
            <a:ext cx="3309120" cy="539015"/>
          </a:xfrm>
          <a:prstGeom prst="rect">
            <a:avLst/>
          </a:prstGeom>
          <a:solidFill>
            <a:schemeClr val="bg1">
              <a:lumMod val="95000"/>
            </a:schemeClr>
          </a:solidFill>
          <a:ln w="6350">
            <a:solidFill>
              <a:schemeClr val="tx1"/>
            </a:solidFill>
          </a:ln>
          <a:effectLst>
            <a:outerShdw blurRad="50800" dist="38100" dir="2700000" algn="tl" rotWithShape="0">
              <a:schemeClr val="tx1">
                <a:alpha val="40000"/>
              </a:schemeClr>
            </a:outerShdw>
          </a:effectLst>
        </p:spPr>
        <p:txBody>
          <a:bodyPr wrap="none" rtlCol="0" anchor="ctr" anchorCtr="0">
            <a:noAutofit/>
          </a:bodyPr>
          <a:lstStyle/>
          <a:p>
            <a:r>
              <a:rPr kumimoji="1" lang="ja-JP" altLang="en-US" sz="2200" dirty="0">
                <a:latin typeface="ＭＳ ゴシック" panose="020B0609070205080204" pitchFamily="49" charset="-128"/>
                <a:ea typeface="ＭＳ ゴシック" panose="020B0609070205080204" pitchFamily="49" charset="-128"/>
              </a:rPr>
              <a:t>補助対象経費、補助率等</a:t>
            </a:r>
          </a:p>
        </p:txBody>
      </p:sp>
      <p:sp>
        <p:nvSpPr>
          <p:cNvPr id="12" name="テキスト ボックス 11">
            <a:extLst>
              <a:ext uri="{FF2B5EF4-FFF2-40B4-BE49-F238E27FC236}">
                <a16:creationId xmlns:a16="http://schemas.microsoft.com/office/drawing/2014/main" id="{06852A2F-125F-E537-1B49-5CD36AEC0DCE}"/>
              </a:ext>
            </a:extLst>
          </p:cNvPr>
          <p:cNvSpPr txBox="1"/>
          <p:nvPr/>
        </p:nvSpPr>
        <p:spPr>
          <a:xfrm>
            <a:off x="1036679" y="4297299"/>
            <a:ext cx="10148772" cy="830997"/>
          </a:xfrm>
          <a:prstGeom prst="rect">
            <a:avLst/>
          </a:prstGeom>
          <a:noFill/>
        </p:spPr>
        <p:txBody>
          <a:bodyPr wrap="square">
            <a:spAutoFit/>
          </a:bodyPr>
          <a:lstStyle/>
          <a:p>
            <a:pPr marL="330200" indent="-330200"/>
            <a:r>
              <a:rPr lang="en-US" altLang="ja-JP" sz="1600" dirty="0">
                <a:latin typeface="ＭＳ 明朝" panose="02020609040205080304" pitchFamily="17" charset="-128"/>
                <a:ea typeface="ＭＳ 明朝" panose="02020609040205080304" pitchFamily="17" charset="-128"/>
              </a:rPr>
              <a:t>※1 </a:t>
            </a:r>
            <a:r>
              <a:rPr lang="ja-JP" altLang="en-US" sz="1600" dirty="0">
                <a:latin typeface="ＭＳ 明朝" panose="02020609040205080304" pitchFamily="17" charset="-128"/>
                <a:ea typeface="ＭＳ 明朝" panose="02020609040205080304" pitchFamily="17" charset="-128"/>
              </a:rPr>
              <a:t>予め取扱金融機関が東京都に申し出を行い、承認を得た手数料項目に限ります。</a:t>
            </a:r>
            <a:br>
              <a:rPr lang="en-US" altLang="ja-JP" sz="1600" dirty="0">
                <a:latin typeface="ＭＳ 明朝" panose="02020609040205080304" pitchFamily="17" charset="-128"/>
                <a:ea typeface="ＭＳ 明朝" panose="02020609040205080304" pitchFamily="17" charset="-128"/>
              </a:rPr>
            </a:br>
            <a:r>
              <a:rPr lang="ja-JP" altLang="en-US" sz="1600" dirty="0">
                <a:latin typeface="ＭＳ 明朝" panose="02020609040205080304" pitchFamily="17" charset="-128"/>
                <a:ea typeface="ＭＳ 明朝" panose="02020609040205080304" pitchFamily="17" charset="-128"/>
              </a:rPr>
              <a:t> 詳細は、取扱金融機関にお問い合わせください</a:t>
            </a:r>
            <a:endParaRPr lang="en-US" altLang="ja-JP" sz="1600" dirty="0">
              <a:latin typeface="ＭＳ 明朝" panose="02020609040205080304" pitchFamily="17" charset="-128"/>
              <a:ea typeface="ＭＳ 明朝" panose="02020609040205080304" pitchFamily="17" charset="-128"/>
            </a:endParaRPr>
          </a:p>
          <a:p>
            <a:pPr marL="330200" indent="-330200"/>
            <a:r>
              <a:rPr lang="en-US" altLang="ja-JP" sz="1600" dirty="0">
                <a:latin typeface="ＭＳ 明朝" panose="02020609040205080304" pitchFamily="17" charset="-128"/>
                <a:ea typeface="ＭＳ 明朝" panose="02020609040205080304" pitchFamily="17" charset="-128"/>
              </a:rPr>
              <a:t>※2</a:t>
            </a:r>
            <a:r>
              <a:rPr lang="ja-JP" altLang="en-US" sz="1600" dirty="0">
                <a:latin typeface="ＭＳ 明朝" panose="02020609040205080304" pitchFamily="17" charset="-128"/>
                <a:ea typeface="ＭＳ 明朝" panose="02020609040205080304" pitchFamily="17" charset="-128"/>
              </a:rPr>
              <a:t> 補助対象項目ごとに上限があり、発行手数料は１５０万円、外部評価費用は１００万円が上限</a:t>
            </a:r>
            <a:endParaRPr lang="en-US" altLang="ja-JP" sz="1600" dirty="0">
              <a:latin typeface="ＭＳ 明朝" panose="02020609040205080304" pitchFamily="17" charset="-128"/>
              <a:ea typeface="ＭＳ 明朝" panose="02020609040205080304" pitchFamily="17" charset="-128"/>
            </a:endParaRPr>
          </a:p>
        </p:txBody>
      </p:sp>
      <p:graphicFrame>
        <p:nvGraphicFramePr>
          <p:cNvPr id="19" name="オブジェクト 18">
            <a:extLst>
              <a:ext uri="{FF2B5EF4-FFF2-40B4-BE49-F238E27FC236}">
                <a16:creationId xmlns:a16="http://schemas.microsoft.com/office/drawing/2014/main" id="{F78CA028-CBA2-8063-6320-818F74C96A6A}"/>
              </a:ext>
            </a:extLst>
          </p:cNvPr>
          <p:cNvGraphicFramePr>
            <a:graphicFrameLocks noChangeAspect="1"/>
          </p:cNvGraphicFramePr>
          <p:nvPr>
            <p:extLst>
              <p:ext uri="{D42A27DB-BD31-4B8C-83A1-F6EECF244321}">
                <p14:modId xmlns:p14="http://schemas.microsoft.com/office/powerpoint/2010/main" val="3382767754"/>
              </p:ext>
            </p:extLst>
          </p:nvPr>
        </p:nvGraphicFramePr>
        <p:xfrm>
          <a:off x="1004739" y="1598613"/>
          <a:ext cx="10107612" cy="2711450"/>
        </p:xfrm>
        <a:graphic>
          <a:graphicData uri="http://schemas.openxmlformats.org/presentationml/2006/ole">
            <mc:AlternateContent xmlns:mc="http://schemas.openxmlformats.org/markup-compatibility/2006">
              <mc:Choice xmlns:v="urn:schemas-microsoft-com:vml" Requires="v">
                <p:oleObj name="Worksheet" r:id="rId2" imgW="8267669" imgH="2217503" progId="Excel.Sheet.12">
                  <p:embed/>
                </p:oleObj>
              </mc:Choice>
              <mc:Fallback>
                <p:oleObj name="Worksheet" r:id="rId2" imgW="8267669" imgH="2217503" progId="Excel.Sheet.12">
                  <p:embed/>
                  <p:pic>
                    <p:nvPicPr>
                      <p:cNvPr id="4" name="オブジェクト 3">
                        <a:extLst>
                          <a:ext uri="{FF2B5EF4-FFF2-40B4-BE49-F238E27FC236}">
                            <a16:creationId xmlns:a16="http://schemas.microsoft.com/office/drawing/2014/main" id="{C86716DF-B706-7526-AF7A-F41F601A157B}"/>
                          </a:ext>
                        </a:extLst>
                      </p:cNvPr>
                      <p:cNvPicPr/>
                      <p:nvPr/>
                    </p:nvPicPr>
                    <p:blipFill>
                      <a:blip r:embed="rId3"/>
                      <a:stretch>
                        <a:fillRect/>
                      </a:stretch>
                    </p:blipFill>
                    <p:spPr>
                      <a:xfrm>
                        <a:off x="1004739" y="1598613"/>
                        <a:ext cx="10107612" cy="2711450"/>
                      </a:xfrm>
                      <a:prstGeom prst="rect">
                        <a:avLst/>
                      </a:prstGeom>
                    </p:spPr>
                  </p:pic>
                </p:oleObj>
              </mc:Fallback>
            </mc:AlternateContent>
          </a:graphicData>
        </a:graphic>
      </p:graphicFrame>
      <p:sp>
        <p:nvSpPr>
          <p:cNvPr id="21" name="テキスト ボックス 20">
            <a:extLst>
              <a:ext uri="{FF2B5EF4-FFF2-40B4-BE49-F238E27FC236}">
                <a16:creationId xmlns:a16="http://schemas.microsoft.com/office/drawing/2014/main" id="{671CE0EC-7542-0AF0-EF0C-37552A10D352}"/>
              </a:ext>
            </a:extLst>
          </p:cNvPr>
          <p:cNvSpPr txBox="1"/>
          <p:nvPr/>
        </p:nvSpPr>
        <p:spPr>
          <a:xfrm>
            <a:off x="436564" y="5370529"/>
            <a:ext cx="2083352" cy="539015"/>
          </a:xfrm>
          <a:prstGeom prst="rect">
            <a:avLst/>
          </a:prstGeom>
          <a:solidFill>
            <a:schemeClr val="bg1">
              <a:lumMod val="95000"/>
            </a:schemeClr>
          </a:solidFill>
          <a:ln w="6350">
            <a:solidFill>
              <a:schemeClr val="tx1"/>
            </a:solidFill>
          </a:ln>
          <a:effectLst>
            <a:outerShdw blurRad="50800" dist="38100" dir="2700000" algn="tl" rotWithShape="0">
              <a:schemeClr val="tx1">
                <a:alpha val="40000"/>
              </a:schemeClr>
            </a:outerShdw>
          </a:effectLst>
        </p:spPr>
        <p:txBody>
          <a:bodyPr wrap="none" rtlCol="0" anchor="ctr" anchorCtr="0">
            <a:noAutofit/>
          </a:bodyPr>
          <a:lstStyle/>
          <a:p>
            <a:r>
              <a:rPr kumimoji="1" lang="ja-JP" altLang="en-US" sz="2200" dirty="0">
                <a:latin typeface="ＭＳ ゴシック" panose="020B0609070205080204" pitchFamily="49" charset="-128"/>
                <a:ea typeface="ＭＳ ゴシック" panose="020B0609070205080204" pitchFamily="49" charset="-128"/>
              </a:rPr>
              <a:t>補助対象</a:t>
            </a:r>
            <a:r>
              <a:rPr lang="ja-JP" altLang="en-US" sz="2200" dirty="0">
                <a:latin typeface="ＭＳ ゴシック" panose="020B0609070205080204" pitchFamily="49" charset="-128"/>
                <a:ea typeface="ＭＳ ゴシック" panose="020B0609070205080204" pitchFamily="49" charset="-128"/>
              </a:rPr>
              <a:t>期間</a:t>
            </a:r>
            <a:endParaRPr kumimoji="1" lang="ja-JP" altLang="en-US" sz="2200" dirty="0">
              <a:latin typeface="ＭＳ ゴシック" panose="020B0609070205080204" pitchFamily="49" charset="-128"/>
              <a:ea typeface="ＭＳ ゴシック" panose="020B0609070205080204" pitchFamily="49" charset="-128"/>
            </a:endParaRPr>
          </a:p>
        </p:txBody>
      </p:sp>
      <p:sp>
        <p:nvSpPr>
          <p:cNvPr id="22" name="テキスト ボックス 21">
            <a:extLst>
              <a:ext uri="{FF2B5EF4-FFF2-40B4-BE49-F238E27FC236}">
                <a16:creationId xmlns:a16="http://schemas.microsoft.com/office/drawing/2014/main" id="{6F0421D0-7730-57A2-DDEE-39AF8AB0D348}"/>
              </a:ext>
            </a:extLst>
          </p:cNvPr>
          <p:cNvSpPr txBox="1"/>
          <p:nvPr/>
        </p:nvSpPr>
        <p:spPr>
          <a:xfrm>
            <a:off x="450736" y="6128984"/>
            <a:ext cx="2083352" cy="539015"/>
          </a:xfrm>
          <a:prstGeom prst="rect">
            <a:avLst/>
          </a:prstGeom>
          <a:solidFill>
            <a:schemeClr val="bg1">
              <a:lumMod val="95000"/>
            </a:schemeClr>
          </a:solidFill>
          <a:ln w="6350">
            <a:solidFill>
              <a:schemeClr val="tx1"/>
            </a:solidFill>
          </a:ln>
          <a:effectLst>
            <a:outerShdw blurRad="50800" dist="38100" dir="2700000" algn="tl" rotWithShape="0">
              <a:schemeClr val="tx1">
                <a:alpha val="40000"/>
              </a:schemeClr>
            </a:outerShdw>
          </a:effectLst>
        </p:spPr>
        <p:txBody>
          <a:bodyPr wrap="none" rtlCol="0" anchor="ctr" anchorCtr="0">
            <a:noAutofit/>
          </a:bodyPr>
          <a:lstStyle/>
          <a:p>
            <a:r>
              <a:rPr kumimoji="1" lang="ja-JP" altLang="en-US" sz="2200" dirty="0">
                <a:latin typeface="ＭＳ ゴシック" panose="020B0609070205080204" pitchFamily="49" charset="-128"/>
                <a:ea typeface="ＭＳ ゴシック" panose="020B0609070205080204" pitchFamily="49" charset="-128"/>
              </a:rPr>
              <a:t>補助申請期間</a:t>
            </a:r>
          </a:p>
        </p:txBody>
      </p:sp>
      <p:sp>
        <p:nvSpPr>
          <p:cNvPr id="23" name="テキスト ボックス 22">
            <a:extLst>
              <a:ext uri="{FF2B5EF4-FFF2-40B4-BE49-F238E27FC236}">
                <a16:creationId xmlns:a16="http://schemas.microsoft.com/office/drawing/2014/main" id="{26D55405-5381-4406-10FB-9C83A6391290}"/>
              </a:ext>
            </a:extLst>
          </p:cNvPr>
          <p:cNvSpPr txBox="1"/>
          <p:nvPr/>
        </p:nvSpPr>
        <p:spPr>
          <a:xfrm>
            <a:off x="2664830" y="5306250"/>
            <a:ext cx="5905012" cy="693023"/>
          </a:xfrm>
          <a:prstGeom prst="rect">
            <a:avLst/>
          </a:prstGeom>
          <a:noFill/>
        </p:spPr>
        <p:txBody>
          <a:bodyPr wrap="square" rtlCol="0" anchor="ctr" anchorCtr="0">
            <a:noAutofit/>
          </a:bodyPr>
          <a:lstStyle/>
          <a:p>
            <a:r>
              <a:rPr lang="ja-JP" altLang="en-US" dirty="0">
                <a:latin typeface="ＭＳ 明朝" panose="02020609040205080304" pitchFamily="17" charset="-128"/>
                <a:ea typeface="ＭＳ 明朝" panose="02020609040205080304" pitchFamily="17" charset="-128"/>
              </a:rPr>
              <a:t>毎年度４月１日から翌年３月３１日まで</a:t>
            </a:r>
            <a:endParaRPr lang="en-US" altLang="ja-JP" dirty="0">
              <a:latin typeface="ＭＳ 明朝" panose="02020609040205080304" pitchFamily="17" charset="-128"/>
              <a:ea typeface="ＭＳ 明朝" panose="02020609040205080304" pitchFamily="17" charset="-128"/>
            </a:endParaRPr>
          </a:p>
        </p:txBody>
      </p:sp>
      <p:sp>
        <p:nvSpPr>
          <p:cNvPr id="24" name="テキスト ボックス 23">
            <a:extLst>
              <a:ext uri="{FF2B5EF4-FFF2-40B4-BE49-F238E27FC236}">
                <a16:creationId xmlns:a16="http://schemas.microsoft.com/office/drawing/2014/main" id="{2C6932C0-4FF5-7FBA-2913-D2DCB9396192}"/>
              </a:ext>
            </a:extLst>
          </p:cNvPr>
          <p:cNvSpPr txBox="1"/>
          <p:nvPr/>
        </p:nvSpPr>
        <p:spPr>
          <a:xfrm>
            <a:off x="2668371" y="6064707"/>
            <a:ext cx="5905012" cy="693023"/>
          </a:xfrm>
          <a:prstGeom prst="rect">
            <a:avLst/>
          </a:prstGeom>
          <a:noFill/>
        </p:spPr>
        <p:txBody>
          <a:bodyPr wrap="square" rtlCol="0" anchor="ctr" anchorCtr="0">
            <a:noAutofit/>
          </a:bodyPr>
          <a:lstStyle/>
          <a:p>
            <a:r>
              <a:rPr lang="ja-JP" altLang="en-US" dirty="0">
                <a:latin typeface="ＭＳ 明朝" panose="02020609040205080304" pitchFamily="17" charset="-128"/>
                <a:ea typeface="ＭＳ 明朝" panose="02020609040205080304" pitchFamily="17" charset="-128"/>
              </a:rPr>
              <a:t>毎年度４月１日から翌年２月末日まで</a:t>
            </a:r>
            <a:endParaRPr lang="en-US" altLang="ja-JP"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3915211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99FD6-1CD8-B7DE-90A7-A02335786249}"/>
            </a:ext>
          </a:extLst>
        </p:cNvPr>
        <p:cNvGrpSpPr/>
        <p:nvPr/>
      </p:nvGrpSpPr>
      <p:grpSpPr>
        <a:xfrm>
          <a:off x="0" y="0"/>
          <a:ext cx="0" cy="0"/>
          <a:chOff x="0" y="0"/>
          <a:chExt cx="0" cy="0"/>
        </a:xfrm>
      </p:grpSpPr>
      <p:grpSp>
        <p:nvGrpSpPr>
          <p:cNvPr id="70" name="グループ化 69">
            <a:extLst>
              <a:ext uri="{FF2B5EF4-FFF2-40B4-BE49-F238E27FC236}">
                <a16:creationId xmlns:a16="http://schemas.microsoft.com/office/drawing/2014/main" id="{EDB17C39-BED8-6DEA-5FFC-184D11FE4760}"/>
              </a:ext>
            </a:extLst>
          </p:cNvPr>
          <p:cNvGrpSpPr/>
          <p:nvPr/>
        </p:nvGrpSpPr>
        <p:grpSpPr>
          <a:xfrm>
            <a:off x="189296" y="96247"/>
            <a:ext cx="11888806" cy="693023"/>
            <a:chOff x="189296" y="96247"/>
            <a:chExt cx="11888806" cy="693023"/>
          </a:xfrm>
        </p:grpSpPr>
        <p:sp>
          <p:nvSpPr>
            <p:cNvPr id="71" name="テキスト ボックス 70">
              <a:extLst>
                <a:ext uri="{FF2B5EF4-FFF2-40B4-BE49-F238E27FC236}">
                  <a16:creationId xmlns:a16="http://schemas.microsoft.com/office/drawing/2014/main" id="{7FFAF9F8-BA7C-A24F-F3DE-7BD5F5AA31CE}"/>
                </a:ext>
              </a:extLst>
            </p:cNvPr>
            <p:cNvSpPr txBox="1"/>
            <p:nvPr/>
          </p:nvSpPr>
          <p:spPr>
            <a:xfrm>
              <a:off x="770021" y="96247"/>
              <a:ext cx="11308081" cy="693023"/>
            </a:xfrm>
            <a:prstGeom prst="rect">
              <a:avLst/>
            </a:prstGeom>
            <a:noFill/>
          </p:spPr>
          <p:txBody>
            <a:bodyPr wrap="square" rtlCol="0" anchor="ctr" anchorCtr="0">
              <a:noAutofit/>
            </a:bodyPr>
            <a:lstStyle/>
            <a:p>
              <a:r>
                <a:rPr lang="ja-JP" altLang="en-US" sz="2800" dirty="0">
                  <a:latin typeface="ＭＳ ゴシック" panose="020B0609070205080204" pitchFamily="49" charset="-128"/>
                  <a:ea typeface="ＭＳ ゴシック" panose="020B0609070205080204" pitchFamily="49" charset="-128"/>
                </a:rPr>
                <a:t>４　東京都の補助（２）</a:t>
              </a:r>
              <a:endParaRPr lang="en-US" altLang="ja-JP" sz="2800" dirty="0">
                <a:latin typeface="ＭＳ ゴシック" panose="020B0609070205080204" pitchFamily="49" charset="-128"/>
                <a:ea typeface="ＭＳ ゴシック" panose="020B0609070205080204" pitchFamily="49" charset="-128"/>
              </a:endParaRPr>
            </a:p>
          </p:txBody>
        </p:sp>
        <p:sp>
          <p:nvSpPr>
            <p:cNvPr id="72" name="テキスト ボックス 71">
              <a:extLst>
                <a:ext uri="{FF2B5EF4-FFF2-40B4-BE49-F238E27FC236}">
                  <a16:creationId xmlns:a16="http://schemas.microsoft.com/office/drawing/2014/main" id="{A3A007FE-2340-B2D6-CAD7-47A31569C19C}"/>
                </a:ext>
              </a:extLst>
            </p:cNvPr>
            <p:cNvSpPr txBox="1"/>
            <p:nvPr/>
          </p:nvSpPr>
          <p:spPr>
            <a:xfrm>
              <a:off x="189296" y="163629"/>
              <a:ext cx="494098" cy="604785"/>
            </a:xfrm>
            <a:prstGeom prst="rect">
              <a:avLst/>
            </a:prstGeom>
            <a:solidFill>
              <a:schemeClr val="accent2">
                <a:lumMod val="60000"/>
                <a:lumOff val="40000"/>
              </a:schemeClr>
            </a:solidFill>
            <a:effectLst>
              <a:outerShdw blurRad="50800" dist="38100" dir="2700000" algn="tl" rotWithShape="0">
                <a:schemeClr val="accent2">
                  <a:lumMod val="75000"/>
                  <a:alpha val="40000"/>
                </a:schemeClr>
              </a:outerShdw>
            </a:effectLst>
          </p:spPr>
          <p:txBody>
            <a:bodyPr wrap="square" rtlCol="0" anchor="ctr" anchorCtr="0">
              <a:noAutofit/>
            </a:bodyPr>
            <a:lstStyle/>
            <a:p>
              <a:endParaRPr lang="en-US" altLang="ja-JP" sz="2800" dirty="0">
                <a:latin typeface="ＭＳ ゴシック" panose="020B0609070205080204" pitchFamily="49" charset="-128"/>
                <a:ea typeface="ＭＳ ゴシック" panose="020B0609070205080204" pitchFamily="49" charset="-128"/>
              </a:endParaRPr>
            </a:p>
          </p:txBody>
        </p:sp>
        <p:cxnSp>
          <p:nvCxnSpPr>
            <p:cNvPr id="73" name="直線コネクタ 72">
              <a:extLst>
                <a:ext uri="{FF2B5EF4-FFF2-40B4-BE49-F238E27FC236}">
                  <a16:creationId xmlns:a16="http://schemas.microsoft.com/office/drawing/2014/main" id="{EA033522-4399-8417-021B-B53F3D5F93A4}"/>
                </a:ext>
              </a:extLst>
            </p:cNvPr>
            <p:cNvCxnSpPr>
              <a:cxnSpLocks/>
            </p:cNvCxnSpPr>
            <p:nvPr/>
          </p:nvCxnSpPr>
          <p:spPr>
            <a:xfrm>
              <a:off x="779646" y="779650"/>
              <a:ext cx="11239099" cy="0"/>
            </a:xfrm>
            <a:prstGeom prst="line">
              <a:avLst/>
            </a:prstGeom>
            <a:ln w="69850" cmpd="thickThi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15" name="スライド番号プレースホルダー 14">
            <a:extLst>
              <a:ext uri="{FF2B5EF4-FFF2-40B4-BE49-F238E27FC236}">
                <a16:creationId xmlns:a16="http://schemas.microsoft.com/office/drawing/2014/main" id="{6DC46829-FAF4-B95D-622F-07BBE3218E03}"/>
              </a:ext>
            </a:extLst>
          </p:cNvPr>
          <p:cNvSpPr>
            <a:spLocks noGrp="1"/>
          </p:cNvSpPr>
          <p:nvPr>
            <p:ph type="sldNum" sz="quarter" idx="12"/>
          </p:nvPr>
        </p:nvSpPr>
        <p:spPr>
          <a:xfrm>
            <a:off x="9515378" y="6587356"/>
            <a:ext cx="2743200" cy="365125"/>
          </a:xfrm>
        </p:spPr>
        <p:txBody>
          <a:bodyPr/>
          <a:lstStyle/>
          <a:p>
            <a:fld id="{2D53F00A-B8CA-47B2-8DE4-5636BCD83088}" type="slidenum">
              <a:rPr kumimoji="1" lang="ja-JP" altLang="en-US" smtClean="0"/>
              <a:t>7</a:t>
            </a:fld>
            <a:endParaRPr kumimoji="1" lang="ja-JP" altLang="en-US" dirty="0"/>
          </a:p>
        </p:txBody>
      </p:sp>
      <p:sp>
        <p:nvSpPr>
          <p:cNvPr id="3" name="テキスト ボックス 2">
            <a:extLst>
              <a:ext uri="{FF2B5EF4-FFF2-40B4-BE49-F238E27FC236}">
                <a16:creationId xmlns:a16="http://schemas.microsoft.com/office/drawing/2014/main" id="{702891B7-AFF9-110D-C092-183FC6D6266C}"/>
              </a:ext>
            </a:extLst>
          </p:cNvPr>
          <p:cNvSpPr txBox="1"/>
          <p:nvPr/>
        </p:nvSpPr>
        <p:spPr>
          <a:xfrm>
            <a:off x="433027" y="911558"/>
            <a:ext cx="5287290" cy="539015"/>
          </a:xfrm>
          <a:prstGeom prst="rect">
            <a:avLst/>
          </a:prstGeom>
          <a:solidFill>
            <a:schemeClr val="bg1">
              <a:lumMod val="95000"/>
            </a:schemeClr>
          </a:solidFill>
          <a:ln w="6350">
            <a:solidFill>
              <a:schemeClr val="tx1"/>
            </a:solidFill>
          </a:ln>
          <a:effectLst>
            <a:outerShdw blurRad="50800" dist="38100" dir="2700000" algn="tl" rotWithShape="0">
              <a:schemeClr val="tx1">
                <a:alpha val="40000"/>
              </a:schemeClr>
            </a:outerShdw>
          </a:effectLst>
        </p:spPr>
        <p:txBody>
          <a:bodyPr wrap="none" rtlCol="0" anchor="ctr" anchorCtr="0">
            <a:noAutofit/>
          </a:bodyPr>
          <a:lstStyle/>
          <a:p>
            <a:pPr algn="ctr"/>
            <a:r>
              <a:rPr kumimoji="1" lang="ja-JP" altLang="en-US" sz="2200" dirty="0">
                <a:latin typeface="ＭＳ ゴシック" panose="020B0609070205080204" pitchFamily="49" charset="-128"/>
                <a:ea typeface="ＭＳ ゴシック" panose="020B0609070205080204" pitchFamily="49" charset="-128"/>
              </a:rPr>
              <a:t>補助の条件</a:t>
            </a:r>
            <a:r>
              <a:rPr kumimoji="1" lang="ja-JP" altLang="en-US" sz="1600" dirty="0">
                <a:latin typeface="ＭＳ ゴシック" panose="020B0609070205080204" pitchFamily="49" charset="-128"/>
                <a:ea typeface="ＭＳ ゴシック" panose="020B0609070205080204" pitchFamily="49" charset="-128"/>
              </a:rPr>
              <a:t>（</a:t>
            </a:r>
            <a:r>
              <a:rPr kumimoji="1" lang="ja-JP" altLang="en-US" sz="1600" dirty="0">
                <a:solidFill>
                  <a:srgbClr val="FF0000"/>
                </a:solidFill>
                <a:latin typeface="ＭＳ ゴシック" panose="020B0609070205080204" pitchFamily="49" charset="-128"/>
                <a:ea typeface="ＭＳ ゴシック" panose="020B0609070205080204" pitchFamily="49" charset="-128"/>
              </a:rPr>
              <a:t>全てを満たす必要</a:t>
            </a:r>
            <a:r>
              <a:rPr kumimoji="1" lang="ja-JP" altLang="en-US" sz="1600" dirty="0">
                <a:latin typeface="ＭＳ ゴシック" panose="020B0609070205080204" pitchFamily="49" charset="-128"/>
                <a:ea typeface="ＭＳ ゴシック" panose="020B0609070205080204" pitchFamily="49" charset="-128"/>
              </a:rPr>
              <a:t>があります）</a:t>
            </a:r>
          </a:p>
        </p:txBody>
      </p:sp>
      <p:sp>
        <p:nvSpPr>
          <p:cNvPr id="2" name="テキスト ボックス 1">
            <a:extLst>
              <a:ext uri="{FF2B5EF4-FFF2-40B4-BE49-F238E27FC236}">
                <a16:creationId xmlns:a16="http://schemas.microsoft.com/office/drawing/2014/main" id="{93870969-452E-CB8C-00A6-170344251F62}"/>
              </a:ext>
            </a:extLst>
          </p:cNvPr>
          <p:cNvSpPr txBox="1"/>
          <p:nvPr/>
        </p:nvSpPr>
        <p:spPr>
          <a:xfrm>
            <a:off x="410925" y="1536655"/>
            <a:ext cx="11412476" cy="4900868"/>
          </a:xfrm>
          <a:prstGeom prst="rect">
            <a:avLst/>
          </a:prstGeom>
          <a:noFill/>
        </p:spPr>
        <p:txBody>
          <a:bodyPr wrap="square" rtlCol="0" anchor="t" anchorCtr="0">
            <a:noAutofit/>
          </a:bodyPr>
          <a:lstStyle/>
          <a:p>
            <a:pPr marL="374650" indent="-374650">
              <a:spcBef>
                <a:spcPts val="600"/>
              </a:spcBef>
              <a:spcAft>
                <a:spcPts val="200"/>
              </a:spcAft>
            </a:pPr>
            <a:r>
              <a:rPr lang="ja-JP" altLang="en-US" sz="2000" dirty="0">
                <a:latin typeface="ＭＳ ゴシック" panose="020B0609070205080204" pitchFamily="49" charset="-128"/>
                <a:ea typeface="ＭＳ ゴシック" panose="020B0609070205080204" pitchFamily="49" charset="-128"/>
              </a:rPr>
              <a:t>① </a:t>
            </a:r>
            <a:r>
              <a:rPr lang="ja-JP" altLang="en-US" sz="2000" dirty="0">
                <a:solidFill>
                  <a:srgbClr val="FF0000"/>
                </a:solidFill>
                <a:latin typeface="ＭＳ ゴシック" panose="020B0609070205080204" pitchFamily="49" charset="-128"/>
                <a:ea typeface="ＭＳ ゴシック" panose="020B0609070205080204" pitchFamily="49" charset="-128"/>
              </a:rPr>
              <a:t>申請が私募債の発行前</a:t>
            </a:r>
            <a:r>
              <a:rPr lang="ja-JP" altLang="en-US" sz="2000" dirty="0">
                <a:latin typeface="ＭＳ 明朝" panose="02020609040205080304" pitchFamily="17" charset="-128"/>
                <a:ea typeface="ＭＳ 明朝" panose="02020609040205080304" pitchFamily="17" charset="-128"/>
              </a:rPr>
              <a:t>に行われること</a:t>
            </a:r>
            <a:r>
              <a:rPr lang="ja-JP" altLang="en-US" sz="1600" dirty="0">
                <a:latin typeface="ＭＳ 明朝" panose="02020609040205080304" pitchFamily="17" charset="-128"/>
                <a:ea typeface="ＭＳ 明朝" panose="02020609040205080304" pitchFamily="17" charset="-128"/>
              </a:rPr>
              <a:t>（発行後の申請はできません）</a:t>
            </a:r>
            <a:endParaRPr lang="en-US" altLang="ja-JP" sz="1600" dirty="0">
              <a:latin typeface="ＭＳ 明朝" panose="02020609040205080304" pitchFamily="17" charset="-128"/>
              <a:ea typeface="ＭＳ 明朝" panose="02020609040205080304" pitchFamily="17" charset="-128"/>
            </a:endParaRPr>
          </a:p>
          <a:p>
            <a:pPr marL="374650" indent="-374650">
              <a:spcBef>
                <a:spcPts val="600"/>
              </a:spcBef>
              <a:spcAft>
                <a:spcPts val="200"/>
              </a:spcAft>
            </a:pPr>
            <a:r>
              <a:rPr lang="ja-JP" altLang="en-US" sz="2000" dirty="0">
                <a:latin typeface="ＭＳ ゴシック" panose="020B0609070205080204" pitchFamily="49" charset="-128"/>
                <a:ea typeface="ＭＳ ゴシック" panose="020B0609070205080204" pitchFamily="49" charset="-128"/>
              </a:rPr>
              <a:t>② </a:t>
            </a:r>
            <a:r>
              <a:rPr lang="ja-JP" altLang="en-US" sz="2000" dirty="0">
                <a:latin typeface="ＭＳ 明朝" panose="02020609040205080304" pitchFamily="17" charset="-128"/>
                <a:ea typeface="ＭＳ 明朝" panose="02020609040205080304" pitchFamily="17" charset="-128"/>
              </a:rPr>
              <a:t>申請は２月末日までに行われ、</a:t>
            </a:r>
            <a:r>
              <a:rPr lang="ja-JP" altLang="en-US" sz="2000" dirty="0">
                <a:solidFill>
                  <a:srgbClr val="FF0000"/>
                </a:solidFill>
                <a:latin typeface="ＭＳ ゴシック" panose="020B0609070205080204" pitchFamily="49" charset="-128"/>
                <a:ea typeface="ＭＳ ゴシック" panose="020B0609070205080204" pitchFamily="49" charset="-128"/>
              </a:rPr>
              <a:t>私募債が３月３１日までに発行される見込み</a:t>
            </a:r>
            <a:r>
              <a:rPr lang="ja-JP" altLang="en-US" sz="2000" dirty="0">
                <a:latin typeface="ＭＳ 明朝" panose="02020609040205080304" pitchFamily="17" charset="-128"/>
                <a:ea typeface="ＭＳ 明朝" panose="02020609040205080304" pitchFamily="17" charset="-128"/>
              </a:rPr>
              <a:t>であること</a:t>
            </a:r>
            <a:endParaRPr lang="en-US" altLang="ja-JP" sz="2000" dirty="0">
              <a:latin typeface="ＭＳ 明朝" panose="02020609040205080304" pitchFamily="17" charset="-128"/>
              <a:ea typeface="ＭＳ 明朝" panose="02020609040205080304" pitchFamily="17" charset="-128"/>
            </a:endParaRPr>
          </a:p>
          <a:p>
            <a:pPr marL="374650" indent="-374650">
              <a:spcBef>
                <a:spcPts val="600"/>
              </a:spcBef>
              <a:spcAft>
                <a:spcPts val="200"/>
              </a:spcAft>
            </a:pPr>
            <a:r>
              <a:rPr lang="ja-JP" altLang="en-US" sz="2000" dirty="0">
                <a:latin typeface="ＭＳ ゴシック" panose="020B0609070205080204" pitchFamily="49" charset="-128"/>
                <a:ea typeface="ＭＳ ゴシック" panose="020B0609070205080204" pitchFamily="49" charset="-128"/>
              </a:rPr>
              <a:t>③ </a:t>
            </a:r>
            <a:r>
              <a:rPr lang="ja-JP" altLang="en-US" sz="2000" dirty="0">
                <a:latin typeface="ＭＳ 明朝" panose="02020609040205080304" pitchFamily="17" charset="-128"/>
                <a:ea typeface="ＭＳ 明朝" panose="02020609040205080304" pitchFamily="17" charset="-128"/>
              </a:rPr>
              <a:t>申請は、</a:t>
            </a:r>
            <a:r>
              <a:rPr lang="en-US" altLang="ja-JP" sz="2000" dirty="0">
                <a:latin typeface="ＭＳ 明朝" panose="02020609040205080304" pitchFamily="17" charset="-128"/>
                <a:ea typeface="ＭＳ 明朝" panose="02020609040205080304" pitchFamily="17" charset="-128"/>
              </a:rPr>
              <a:t>1</a:t>
            </a:r>
            <a:r>
              <a:rPr lang="ja-JP" altLang="en-US" sz="2000" dirty="0">
                <a:latin typeface="ＭＳ 明朝" panose="02020609040205080304" pitchFamily="17" charset="-128"/>
                <a:ea typeface="ＭＳ 明朝" panose="02020609040205080304" pitchFamily="17" charset="-128"/>
              </a:rPr>
              <a:t>つの社会課題において</a:t>
            </a:r>
            <a:r>
              <a:rPr lang="ja-JP" altLang="en-US" sz="2000" dirty="0">
                <a:solidFill>
                  <a:srgbClr val="FF0000"/>
                </a:solidFill>
                <a:latin typeface="ＭＳ ゴシック" panose="020B0609070205080204" pitchFamily="49" charset="-128"/>
                <a:ea typeface="ＭＳ ゴシック" panose="020B0609070205080204" pitchFamily="49" charset="-128"/>
              </a:rPr>
              <a:t>補助対象事業者につき１回</a:t>
            </a:r>
            <a:r>
              <a:rPr lang="ja-JP" altLang="en-US" sz="2000" dirty="0">
                <a:latin typeface="ＭＳ 明朝" panose="02020609040205080304" pitchFamily="17" charset="-128"/>
                <a:ea typeface="ＭＳ 明朝" panose="02020609040205080304" pitchFamily="17" charset="-128"/>
              </a:rPr>
              <a:t>であること</a:t>
            </a:r>
            <a:endParaRPr lang="en-US" altLang="ja-JP" sz="2000" dirty="0">
              <a:latin typeface="ＭＳ 明朝" panose="02020609040205080304" pitchFamily="17" charset="-128"/>
              <a:ea typeface="ＭＳ 明朝" panose="02020609040205080304" pitchFamily="17" charset="-128"/>
            </a:endParaRPr>
          </a:p>
          <a:p>
            <a:pPr marL="374650" indent="-374650">
              <a:spcBef>
                <a:spcPts val="600"/>
              </a:spcBef>
              <a:spcAft>
                <a:spcPts val="200"/>
              </a:spcAft>
            </a:pPr>
            <a:r>
              <a:rPr lang="ja-JP" altLang="en-US" sz="2000" dirty="0">
                <a:latin typeface="ＭＳ ゴシック" panose="020B0609070205080204" pitchFamily="49" charset="-128"/>
                <a:ea typeface="ＭＳ ゴシック" panose="020B0609070205080204" pitchFamily="49" charset="-128"/>
              </a:rPr>
              <a:t>④ </a:t>
            </a:r>
            <a:r>
              <a:rPr lang="ja-JP" altLang="en-US" sz="2000" dirty="0">
                <a:latin typeface="ＭＳ 明朝" panose="02020609040205080304" pitchFamily="17" charset="-128"/>
                <a:ea typeface="ＭＳ 明朝" panose="02020609040205080304" pitchFamily="17" charset="-128"/>
              </a:rPr>
              <a:t>申請内容について、</a:t>
            </a:r>
            <a:r>
              <a:rPr lang="ja-JP" altLang="en-US" sz="2000" dirty="0">
                <a:solidFill>
                  <a:srgbClr val="FF0000"/>
                </a:solidFill>
                <a:latin typeface="ＭＳ ゴシック" panose="020B0609070205080204" pitchFamily="49" charset="-128"/>
                <a:ea typeface="ＭＳ ゴシック" panose="020B0609070205080204" pitchFamily="49" charset="-128"/>
              </a:rPr>
              <a:t>取扱金融機関の確認を受けている</a:t>
            </a:r>
            <a:r>
              <a:rPr lang="ja-JP" altLang="en-US" sz="2000" dirty="0">
                <a:latin typeface="ＭＳ 明朝" panose="02020609040205080304" pitchFamily="17" charset="-128"/>
                <a:ea typeface="ＭＳ 明朝" panose="02020609040205080304" pitchFamily="17" charset="-128"/>
              </a:rPr>
              <a:t>こと</a:t>
            </a:r>
            <a:endParaRPr lang="en-US" altLang="ja-JP" sz="2000" dirty="0">
              <a:latin typeface="ＭＳ 明朝" panose="02020609040205080304" pitchFamily="17" charset="-128"/>
              <a:ea typeface="ＭＳ 明朝" panose="02020609040205080304" pitchFamily="17" charset="-128"/>
            </a:endParaRPr>
          </a:p>
          <a:p>
            <a:pPr marL="374650" indent="-374650">
              <a:spcAft>
                <a:spcPts val="200"/>
              </a:spcAft>
            </a:pPr>
            <a:r>
              <a:rPr lang="ja-JP" altLang="en-US" sz="2000" dirty="0">
                <a:latin typeface="ＭＳ ゴシック" panose="020B0609070205080204" pitchFamily="49" charset="-128"/>
                <a:ea typeface="ＭＳ ゴシック" panose="020B0609070205080204" pitchFamily="49" charset="-128"/>
              </a:rPr>
              <a:t>　</a:t>
            </a:r>
            <a:r>
              <a:rPr lang="ja-JP" altLang="en-US" sz="1600" dirty="0">
                <a:latin typeface="ＭＳ 明朝" panose="02020609040205080304" pitchFamily="17" charset="-128"/>
                <a:ea typeface="ＭＳ 明朝" panose="02020609040205080304" pitchFamily="17" charset="-128"/>
              </a:rPr>
              <a:t>（申請書一式を取扱金融機関に提出・確認し、取扱金融機関経由でご提出いただきます）</a:t>
            </a:r>
            <a:endParaRPr lang="en-US" altLang="ja-JP" sz="1600" dirty="0">
              <a:latin typeface="ＭＳ 明朝" panose="02020609040205080304" pitchFamily="17" charset="-128"/>
              <a:ea typeface="ＭＳ 明朝" panose="02020609040205080304" pitchFamily="17" charset="-128"/>
            </a:endParaRPr>
          </a:p>
          <a:p>
            <a:pPr marL="374650" indent="-374650">
              <a:spcBef>
                <a:spcPts val="600"/>
              </a:spcBef>
              <a:spcAft>
                <a:spcPts val="200"/>
              </a:spcAft>
            </a:pPr>
            <a:r>
              <a:rPr lang="ja-JP" altLang="en-US" sz="2000" dirty="0">
                <a:latin typeface="ＭＳ ゴシック" panose="020B0609070205080204" pitchFamily="49" charset="-128"/>
                <a:ea typeface="ＭＳ ゴシック" panose="020B0609070205080204" pitchFamily="49" charset="-128"/>
              </a:rPr>
              <a:t>⑤</a:t>
            </a:r>
            <a:r>
              <a:rPr lang="ja-JP" altLang="en-US" sz="2000" dirty="0">
                <a:latin typeface="ＭＳ 明朝" panose="02020609040205080304" pitchFamily="17" charset="-128"/>
                <a:ea typeface="ＭＳ 明朝" panose="02020609040205080304" pitchFamily="17" charset="-128"/>
              </a:rPr>
              <a:t> 私募債種別によりいずれかを満たすこと</a:t>
            </a:r>
            <a:endParaRPr lang="en-US" altLang="ja-JP" sz="2000" dirty="0">
              <a:latin typeface="ＭＳ 明朝" panose="02020609040205080304" pitchFamily="17" charset="-128"/>
              <a:ea typeface="ＭＳ 明朝" panose="02020609040205080304" pitchFamily="17" charset="-128"/>
            </a:endParaRPr>
          </a:p>
          <a:p>
            <a:pPr marL="374650" indent="-374650">
              <a:spcBef>
                <a:spcPts val="600"/>
              </a:spcBef>
              <a:spcAft>
                <a:spcPts val="200"/>
              </a:spcAft>
            </a:pPr>
            <a:r>
              <a:rPr lang="en-US" altLang="ja-JP" sz="2000" dirty="0">
                <a:latin typeface="ＭＳ ゴシック" panose="020B0609070205080204" pitchFamily="49" charset="-128"/>
                <a:ea typeface="ＭＳ ゴシック" panose="020B0609070205080204" pitchFamily="49" charset="-128"/>
              </a:rPr>
              <a:t>【</a:t>
            </a:r>
            <a:r>
              <a:rPr lang="ja-JP" altLang="en-US" sz="2000" dirty="0">
                <a:latin typeface="ＭＳ ゴシック" panose="020B0609070205080204" pitchFamily="49" charset="-128"/>
                <a:ea typeface="ＭＳ ゴシック" panose="020B0609070205080204" pitchFamily="49" charset="-128"/>
              </a:rPr>
              <a:t>事業承継</a:t>
            </a:r>
            <a:r>
              <a:rPr lang="en-US" altLang="ja-JP" sz="2000" dirty="0">
                <a:latin typeface="ＭＳ ゴシック" panose="020B0609070205080204" pitchFamily="49" charset="-128"/>
                <a:ea typeface="ＭＳ ゴシック" panose="020B0609070205080204" pitchFamily="49" charset="-128"/>
              </a:rPr>
              <a:t>】</a:t>
            </a:r>
            <a:r>
              <a:rPr lang="ja-JP" altLang="en-US" sz="2000" dirty="0">
                <a:latin typeface="ＭＳ 明朝" panose="02020609040205080304" pitchFamily="17" charset="-128"/>
                <a:ea typeface="ＭＳ 明朝" panose="02020609040205080304" pitchFamily="17" charset="-128"/>
              </a:rPr>
              <a:t>申請日から起算して３年前の日が属する会計年度の初めの日以降に</a:t>
            </a:r>
            <a:br>
              <a:rPr lang="en-US" altLang="ja-JP" sz="2000" dirty="0">
                <a:latin typeface="ＭＳ 明朝" panose="02020609040205080304" pitchFamily="17" charset="-128"/>
                <a:ea typeface="ＭＳ 明朝" panose="02020609040205080304" pitchFamily="17" charset="-128"/>
              </a:rPr>
            </a:br>
            <a:r>
              <a:rPr lang="en-US" altLang="ja-JP" sz="2000" dirty="0">
                <a:latin typeface="ＭＳ ゴシック" panose="020B0609070205080204" pitchFamily="49" charset="-128"/>
                <a:ea typeface="ＭＳ ゴシック" panose="020B0609070205080204" pitchFamily="49" charset="-128"/>
              </a:rPr>
              <a:t>        </a:t>
            </a:r>
            <a:r>
              <a:rPr lang="ja-JP" altLang="en-US" sz="2000" dirty="0">
                <a:latin typeface="ＭＳ ゴシック" panose="020B0609070205080204" pitchFamily="49" charset="-128"/>
                <a:ea typeface="ＭＳ ゴシック" panose="020B0609070205080204" pitchFamily="49" charset="-128"/>
              </a:rPr>
              <a:t> </a:t>
            </a:r>
            <a:r>
              <a:rPr lang="ja-JP" altLang="en-US" sz="2000" dirty="0">
                <a:solidFill>
                  <a:srgbClr val="FF0000"/>
                </a:solidFill>
                <a:latin typeface="ＭＳ ゴシック" panose="020B0609070205080204" pitchFamily="49" charset="-128"/>
                <a:ea typeface="ＭＳ ゴシック" panose="020B0609070205080204" pitchFamily="49" charset="-128"/>
              </a:rPr>
              <a:t>支援機関による支援・認定を受けている中小企業</a:t>
            </a:r>
            <a:r>
              <a:rPr lang="ja-JP" altLang="en-US" sz="2000" baseline="30000" dirty="0">
                <a:latin typeface="ＭＳ 明朝" panose="02020609040205080304" pitchFamily="17" charset="-128"/>
                <a:ea typeface="ＭＳ 明朝" panose="02020609040205080304" pitchFamily="17" charset="-128"/>
              </a:rPr>
              <a:t>（</a:t>
            </a:r>
            <a:r>
              <a:rPr lang="en-US" altLang="ja-JP" sz="2000" baseline="30000" dirty="0">
                <a:latin typeface="ＭＳ 明朝" panose="02020609040205080304" pitchFamily="17" charset="-128"/>
                <a:ea typeface="ＭＳ 明朝" panose="02020609040205080304" pitchFamily="17" charset="-128"/>
              </a:rPr>
              <a:t>※1</a:t>
            </a:r>
            <a:r>
              <a:rPr lang="ja-JP" altLang="en-US" sz="2000" baseline="30000" dirty="0">
                <a:latin typeface="ＭＳ 明朝" panose="02020609040205080304" pitchFamily="17" charset="-128"/>
                <a:ea typeface="ＭＳ 明朝" panose="02020609040205080304" pitchFamily="17" charset="-128"/>
              </a:rPr>
              <a:t>）</a:t>
            </a:r>
            <a:r>
              <a:rPr lang="ja-JP" altLang="en-US" sz="2000" dirty="0">
                <a:latin typeface="ＭＳ 明朝" panose="02020609040205080304" pitchFamily="17" charset="-128"/>
                <a:ea typeface="ＭＳ 明朝" panose="02020609040205080304" pitchFamily="17" charset="-128"/>
              </a:rPr>
              <a:t>であること</a:t>
            </a:r>
            <a:endParaRPr lang="en-US" altLang="ja-JP" sz="2000" dirty="0">
              <a:latin typeface="ＭＳ 明朝" panose="02020609040205080304" pitchFamily="17" charset="-128"/>
              <a:ea typeface="ＭＳ 明朝" panose="02020609040205080304" pitchFamily="17" charset="-128"/>
            </a:endParaRPr>
          </a:p>
          <a:p>
            <a:pPr marL="374650" indent="-374650">
              <a:spcBef>
                <a:spcPts val="600"/>
              </a:spcBef>
              <a:spcAft>
                <a:spcPts val="200"/>
              </a:spcAft>
            </a:pPr>
            <a:r>
              <a:rPr lang="en-US" altLang="ja-JP" sz="2000" dirty="0">
                <a:latin typeface="ＭＳ ゴシック" panose="020B0609070205080204" pitchFamily="49" charset="-128"/>
                <a:ea typeface="ＭＳ ゴシック" panose="020B0609070205080204" pitchFamily="49" charset="-128"/>
              </a:rPr>
              <a:t>【</a:t>
            </a:r>
            <a:r>
              <a:rPr lang="ja-JP" altLang="en-US" sz="2000" dirty="0">
                <a:latin typeface="ＭＳ ゴシック" panose="020B0609070205080204" pitchFamily="49" charset="-128"/>
                <a:ea typeface="ＭＳ ゴシック" panose="020B0609070205080204" pitchFamily="49" charset="-128"/>
              </a:rPr>
              <a:t>脱炭素化</a:t>
            </a:r>
            <a:r>
              <a:rPr lang="en-US" altLang="ja-JP" sz="2000" dirty="0">
                <a:latin typeface="ＭＳ ゴシック" panose="020B0609070205080204" pitchFamily="49" charset="-128"/>
                <a:ea typeface="ＭＳ ゴシック" panose="020B0609070205080204" pitchFamily="49" charset="-128"/>
              </a:rPr>
              <a:t>】</a:t>
            </a:r>
            <a:r>
              <a:rPr lang="ja-JP" altLang="en-US" sz="2000" dirty="0">
                <a:solidFill>
                  <a:srgbClr val="FF0000"/>
                </a:solidFill>
                <a:latin typeface="ＭＳ ゴシック" panose="020B0609070205080204" pitchFamily="49" charset="-128"/>
                <a:ea typeface="ＭＳ ゴシック" panose="020B0609070205080204" pitchFamily="49" charset="-128"/>
              </a:rPr>
              <a:t>評価機関から評価を受けている中小企業等</a:t>
            </a:r>
            <a:r>
              <a:rPr lang="ja-JP" altLang="en-US" sz="2000" baseline="30000" dirty="0">
                <a:latin typeface="ＭＳ 明朝" panose="02020609040205080304" pitchFamily="17" charset="-128"/>
                <a:ea typeface="ＭＳ 明朝" panose="02020609040205080304" pitchFamily="17" charset="-128"/>
              </a:rPr>
              <a:t>（</a:t>
            </a:r>
            <a:r>
              <a:rPr lang="en-US" altLang="ja-JP" sz="2000" baseline="30000" dirty="0">
                <a:latin typeface="ＭＳ 明朝" panose="02020609040205080304" pitchFamily="17" charset="-128"/>
                <a:ea typeface="ＭＳ 明朝" panose="02020609040205080304" pitchFamily="17" charset="-128"/>
              </a:rPr>
              <a:t>※2</a:t>
            </a:r>
            <a:r>
              <a:rPr lang="ja-JP" altLang="en-US" sz="2000" baseline="30000" dirty="0">
                <a:latin typeface="ＭＳ 明朝" panose="02020609040205080304" pitchFamily="17" charset="-128"/>
                <a:ea typeface="ＭＳ 明朝" panose="02020609040205080304" pitchFamily="17" charset="-128"/>
              </a:rPr>
              <a:t>）</a:t>
            </a:r>
            <a:r>
              <a:rPr lang="ja-JP" altLang="en-US" sz="2000" dirty="0">
                <a:latin typeface="ＭＳ 明朝" panose="02020609040205080304" pitchFamily="17" charset="-128"/>
                <a:ea typeface="ＭＳ 明朝" panose="02020609040205080304" pitchFamily="17" charset="-128"/>
              </a:rPr>
              <a:t>であること</a:t>
            </a:r>
            <a:endParaRPr lang="en-US" altLang="ja-JP" sz="2000" dirty="0">
              <a:latin typeface="ＭＳ 明朝" panose="02020609040205080304" pitchFamily="17" charset="-128"/>
              <a:ea typeface="ＭＳ 明朝" panose="02020609040205080304" pitchFamily="17" charset="-128"/>
            </a:endParaRPr>
          </a:p>
          <a:p>
            <a:pPr marL="374650" indent="-374650">
              <a:spcBef>
                <a:spcPts val="600"/>
              </a:spcBef>
              <a:spcAft>
                <a:spcPts val="200"/>
              </a:spcAft>
            </a:pPr>
            <a:r>
              <a:rPr lang="en-US" altLang="ja-JP" sz="2000" dirty="0">
                <a:latin typeface="ＭＳ ゴシック" panose="020B0609070205080204" pitchFamily="49" charset="-128"/>
                <a:ea typeface="ＭＳ ゴシック" panose="020B0609070205080204" pitchFamily="49" charset="-128"/>
              </a:rPr>
              <a:t>【</a:t>
            </a:r>
            <a:r>
              <a:rPr lang="ja-JP" altLang="en-US" sz="2000" dirty="0">
                <a:latin typeface="ＭＳ ゴシック" panose="020B0609070205080204" pitchFamily="49" charset="-128"/>
                <a:ea typeface="ＭＳ ゴシック" panose="020B0609070205080204" pitchFamily="49" charset="-128"/>
              </a:rPr>
              <a:t>女性活躍推進</a:t>
            </a:r>
            <a:r>
              <a:rPr lang="en-US" altLang="ja-JP" sz="2000" dirty="0">
                <a:latin typeface="ＭＳ ゴシック" panose="020B0609070205080204" pitchFamily="49" charset="-128"/>
                <a:ea typeface="ＭＳ ゴシック" panose="020B0609070205080204" pitchFamily="49" charset="-128"/>
              </a:rPr>
              <a:t>】</a:t>
            </a:r>
            <a:r>
              <a:rPr lang="ja-JP" altLang="en-US" sz="2000" dirty="0">
                <a:solidFill>
                  <a:srgbClr val="FF0000"/>
                </a:solidFill>
                <a:latin typeface="ＭＳ ゴシック" panose="020B0609070205080204" pitchFamily="49" charset="-128"/>
                <a:ea typeface="ＭＳ ゴシック" panose="020B0609070205080204" pitchFamily="49" charset="-128"/>
              </a:rPr>
              <a:t>評価機関から評価を受けている中小企業</a:t>
            </a:r>
            <a:r>
              <a:rPr lang="ja-JP" altLang="en-US" sz="2000" baseline="30000" dirty="0">
                <a:latin typeface="ＭＳ 明朝" panose="02020609040205080304" pitchFamily="17" charset="-128"/>
                <a:ea typeface="ＭＳ 明朝" panose="02020609040205080304" pitchFamily="17" charset="-128"/>
              </a:rPr>
              <a:t>（</a:t>
            </a:r>
            <a:r>
              <a:rPr lang="en-US" altLang="ja-JP" sz="2000" baseline="30000" dirty="0">
                <a:latin typeface="ＭＳ 明朝" panose="02020609040205080304" pitchFamily="17" charset="-128"/>
                <a:ea typeface="ＭＳ 明朝" panose="02020609040205080304" pitchFamily="17" charset="-128"/>
              </a:rPr>
              <a:t>※1</a:t>
            </a:r>
            <a:r>
              <a:rPr lang="ja-JP" altLang="en-US" sz="2000" baseline="30000" dirty="0">
                <a:latin typeface="ＭＳ 明朝" panose="02020609040205080304" pitchFamily="17" charset="-128"/>
                <a:ea typeface="ＭＳ 明朝" panose="02020609040205080304" pitchFamily="17" charset="-128"/>
              </a:rPr>
              <a:t>）</a:t>
            </a:r>
            <a:r>
              <a:rPr lang="ja-JP" altLang="en-US" sz="2000" dirty="0">
                <a:latin typeface="ＭＳ 明朝" panose="02020609040205080304" pitchFamily="17" charset="-128"/>
                <a:ea typeface="ＭＳ 明朝" panose="02020609040205080304" pitchFamily="17" charset="-128"/>
              </a:rPr>
              <a:t>であること</a:t>
            </a:r>
            <a:endParaRPr lang="en-US" altLang="ja-JP" sz="2000" dirty="0">
              <a:latin typeface="ＭＳ 明朝" panose="02020609040205080304" pitchFamily="17" charset="-128"/>
              <a:ea typeface="ＭＳ 明朝" panose="02020609040205080304" pitchFamily="17" charset="-128"/>
            </a:endParaRPr>
          </a:p>
          <a:p>
            <a:pPr marL="374650" indent="-374650">
              <a:spcBef>
                <a:spcPts val="600"/>
              </a:spcBef>
              <a:spcAft>
                <a:spcPts val="200"/>
              </a:spcAft>
            </a:pPr>
            <a:r>
              <a:rPr lang="ja-JP" altLang="en-US" sz="2000" dirty="0">
                <a:latin typeface="ＭＳ 明朝" panose="02020609040205080304" pitchFamily="17" charset="-128"/>
                <a:ea typeface="ＭＳ 明朝" panose="02020609040205080304" pitchFamily="17" charset="-128"/>
              </a:rPr>
              <a:t>　　　　　　　　補助金受給後も、当該</a:t>
            </a:r>
            <a:r>
              <a:rPr lang="ja-JP" altLang="en-US" sz="2000" dirty="0">
                <a:solidFill>
                  <a:srgbClr val="FF0000"/>
                </a:solidFill>
                <a:latin typeface="ＭＳ ゴシック" panose="020B0609070205080204" pitchFamily="49" charset="-128"/>
                <a:ea typeface="ＭＳ ゴシック" panose="020B0609070205080204" pitchFamily="49" charset="-128"/>
              </a:rPr>
              <a:t>取組を継続し、外部にＰＲする意思がある</a:t>
            </a:r>
            <a:r>
              <a:rPr lang="ja-JP" altLang="en-US" sz="2000" dirty="0">
                <a:latin typeface="ＭＳ 明朝" panose="02020609040205080304" pitchFamily="17" charset="-128"/>
                <a:ea typeface="ＭＳ 明朝" panose="02020609040205080304" pitchFamily="17" charset="-128"/>
              </a:rPr>
              <a:t>こと</a:t>
            </a:r>
            <a:endParaRPr lang="en-US" altLang="ja-JP" sz="2000" dirty="0">
              <a:latin typeface="ＭＳ 明朝" panose="02020609040205080304" pitchFamily="17" charset="-128"/>
              <a:ea typeface="ＭＳ 明朝" panose="02020609040205080304" pitchFamily="17" charset="-128"/>
            </a:endParaRPr>
          </a:p>
          <a:p>
            <a:pPr marL="374650" indent="-374650">
              <a:spcBef>
                <a:spcPts val="600"/>
              </a:spcBef>
              <a:spcAft>
                <a:spcPts val="200"/>
              </a:spcAft>
            </a:pPr>
            <a:r>
              <a:rPr lang="ja-JP" altLang="en-US" sz="2000" dirty="0">
                <a:latin typeface="ＭＳ 明朝" panose="02020609040205080304" pitchFamily="17" charset="-128"/>
                <a:ea typeface="ＭＳ 明朝" panose="02020609040205080304" pitchFamily="17" charset="-128"/>
              </a:rPr>
              <a:t>　　　　　　　　実績報告までに</a:t>
            </a:r>
            <a:r>
              <a:rPr lang="ja-JP" altLang="en-US" sz="2000" dirty="0">
                <a:solidFill>
                  <a:srgbClr val="FF0000"/>
                </a:solidFill>
                <a:latin typeface="ＭＳ ゴシック" panose="020B0609070205080204" pitchFamily="49" charset="-128"/>
                <a:ea typeface="ＭＳ ゴシック" panose="020B0609070205080204" pitchFamily="49" charset="-128"/>
              </a:rPr>
              <a:t>厚労省「女性の活躍推進企業データベース」に登録している</a:t>
            </a:r>
            <a:r>
              <a:rPr lang="ja-JP" altLang="en-US" sz="2000" dirty="0">
                <a:latin typeface="ＭＳ 明朝" panose="02020609040205080304" pitchFamily="17" charset="-128"/>
                <a:ea typeface="ＭＳ 明朝" panose="02020609040205080304" pitchFamily="17" charset="-128"/>
              </a:rPr>
              <a:t>こと</a:t>
            </a:r>
            <a:endParaRPr lang="en-US" altLang="ja-JP" sz="2000" dirty="0">
              <a:latin typeface="ＭＳ 明朝" panose="02020609040205080304" pitchFamily="17" charset="-128"/>
              <a:ea typeface="ＭＳ 明朝" panose="02020609040205080304" pitchFamily="17" charset="-128"/>
            </a:endParaRPr>
          </a:p>
          <a:p>
            <a:pPr marL="374650" indent="-374650">
              <a:spcBef>
                <a:spcPts val="600"/>
              </a:spcBef>
              <a:spcAft>
                <a:spcPts val="200"/>
              </a:spcAft>
            </a:pPr>
            <a:endParaRPr lang="en-US" altLang="ja-JP" sz="2000" dirty="0">
              <a:latin typeface="ＭＳ ゴシック" panose="020B0609070205080204" pitchFamily="49" charset="-128"/>
              <a:ea typeface="ＭＳ ゴシック" panose="020B0609070205080204" pitchFamily="49" charset="-128"/>
            </a:endParaRPr>
          </a:p>
        </p:txBody>
      </p:sp>
      <p:sp>
        <p:nvSpPr>
          <p:cNvPr id="4" name="テキスト ボックス 3">
            <a:extLst>
              <a:ext uri="{FF2B5EF4-FFF2-40B4-BE49-F238E27FC236}">
                <a16:creationId xmlns:a16="http://schemas.microsoft.com/office/drawing/2014/main" id="{5F65E519-0D2D-9DB9-7B23-58162E2D8FBE}"/>
              </a:ext>
            </a:extLst>
          </p:cNvPr>
          <p:cNvSpPr txBox="1"/>
          <p:nvPr/>
        </p:nvSpPr>
        <p:spPr>
          <a:xfrm>
            <a:off x="419558" y="6283758"/>
            <a:ext cx="12307885" cy="553998"/>
          </a:xfrm>
          <a:prstGeom prst="rect">
            <a:avLst/>
          </a:prstGeom>
          <a:noFill/>
        </p:spPr>
        <p:txBody>
          <a:bodyPr wrap="square">
            <a:spAutoFit/>
          </a:bodyPr>
          <a:lstStyle/>
          <a:p>
            <a:pPr marL="539750" indent="-539750"/>
            <a:r>
              <a:rPr lang="ja-JP" altLang="en-US" sz="1500" dirty="0">
                <a:latin typeface="ＭＳ ゴシック" panose="020B0609070205080204" pitchFamily="49" charset="-128"/>
                <a:ea typeface="ＭＳ ゴシック" panose="020B0609070205080204" pitchFamily="49" charset="-128"/>
              </a:rPr>
              <a:t>　</a:t>
            </a:r>
            <a:r>
              <a:rPr lang="en-US" altLang="ja-JP" sz="1500" dirty="0">
                <a:latin typeface="ＭＳ 明朝" panose="02020609040205080304" pitchFamily="17" charset="-128"/>
                <a:ea typeface="ＭＳ 明朝" panose="02020609040205080304" pitchFamily="17" charset="-128"/>
              </a:rPr>
              <a:t>※</a:t>
            </a:r>
            <a:r>
              <a:rPr lang="ja-JP" altLang="en-US" sz="1500" dirty="0">
                <a:latin typeface="ＭＳ 明朝" panose="02020609040205080304" pitchFamily="17" charset="-128"/>
                <a:ea typeface="ＭＳ 明朝" panose="02020609040205080304" pitchFamily="17" charset="-128"/>
              </a:rPr>
              <a:t>１ 会社法で定義する会社であって、中小企業信用保険法第２条第１項に該当する法人</a:t>
            </a:r>
          </a:p>
          <a:p>
            <a:pPr marL="539750" indent="-539750"/>
            <a:r>
              <a:rPr lang="ja-JP" altLang="en-US" sz="1500" dirty="0">
                <a:latin typeface="ＭＳ 明朝" panose="02020609040205080304" pitchFamily="17" charset="-128"/>
                <a:ea typeface="ＭＳ 明朝" panose="02020609040205080304" pitchFamily="17" charset="-128"/>
              </a:rPr>
              <a:t>　</a:t>
            </a:r>
            <a:r>
              <a:rPr lang="en-US" altLang="ja-JP" sz="1500" dirty="0">
                <a:latin typeface="ＭＳ 明朝" panose="02020609040205080304" pitchFamily="17" charset="-128"/>
                <a:ea typeface="ＭＳ 明朝" panose="02020609040205080304" pitchFamily="17" charset="-128"/>
              </a:rPr>
              <a:t>※</a:t>
            </a:r>
            <a:r>
              <a:rPr lang="ja-JP" altLang="en-US" sz="1500" dirty="0">
                <a:latin typeface="ＭＳ 明朝" panose="02020609040205080304" pitchFamily="17" charset="-128"/>
                <a:ea typeface="ＭＳ 明朝" panose="02020609040205080304" pitchFamily="17" charset="-128"/>
              </a:rPr>
              <a:t>２ 中小企業</a:t>
            </a:r>
            <a:r>
              <a:rPr lang="en-US" altLang="ja-JP" sz="1500" dirty="0">
                <a:latin typeface="ＭＳ 明朝" panose="02020609040205080304" pitchFamily="17" charset="-128"/>
                <a:ea typeface="ＭＳ 明朝" panose="02020609040205080304" pitchFamily="17" charset="-128"/>
              </a:rPr>
              <a:t>(※</a:t>
            </a:r>
            <a:r>
              <a:rPr lang="ja-JP" altLang="en-US" sz="1500" dirty="0">
                <a:latin typeface="ＭＳ 明朝" panose="02020609040205080304" pitchFamily="17" charset="-128"/>
                <a:ea typeface="ＭＳ 明朝" panose="02020609040205080304" pitchFamily="17" charset="-128"/>
              </a:rPr>
              <a:t>１</a:t>
            </a:r>
            <a:r>
              <a:rPr lang="en-US" altLang="ja-JP" sz="1500" dirty="0">
                <a:latin typeface="ＭＳ 明朝" panose="02020609040205080304" pitchFamily="17" charset="-128"/>
                <a:ea typeface="ＭＳ 明朝" panose="02020609040205080304" pitchFamily="17" charset="-128"/>
              </a:rPr>
              <a:t>)</a:t>
            </a:r>
            <a:r>
              <a:rPr lang="ja-JP" altLang="en-US" sz="1500" dirty="0">
                <a:latin typeface="ＭＳ 明朝" panose="02020609040205080304" pitchFamily="17" charset="-128"/>
                <a:ea typeface="ＭＳ 明朝" panose="02020609040205080304" pitchFamily="17" charset="-128"/>
              </a:rPr>
              <a:t>又は中堅企業</a:t>
            </a:r>
            <a:r>
              <a:rPr lang="en-US" altLang="ja-JP" sz="1500" dirty="0">
                <a:latin typeface="ＭＳ 明朝" panose="02020609040205080304" pitchFamily="17" charset="-128"/>
                <a:ea typeface="ＭＳ 明朝" panose="02020609040205080304" pitchFamily="17" charset="-128"/>
              </a:rPr>
              <a:t>(</a:t>
            </a:r>
            <a:r>
              <a:rPr lang="ja-JP" altLang="en-US" sz="1500" dirty="0">
                <a:latin typeface="ＭＳ 明朝" panose="02020609040205080304" pitchFamily="17" charset="-128"/>
                <a:ea typeface="ＭＳ 明朝" panose="02020609040205080304" pitchFamily="17" charset="-128"/>
              </a:rPr>
              <a:t>会社法で定義する会社であって、東京証券取引所が開設するプライム市場に上場していない法人）</a:t>
            </a:r>
          </a:p>
        </p:txBody>
      </p:sp>
    </p:spTree>
    <p:extLst>
      <p:ext uri="{BB962C8B-B14F-4D97-AF65-F5344CB8AC3E}">
        <p14:creationId xmlns:p14="http://schemas.microsoft.com/office/powerpoint/2010/main" val="416824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340ED-F231-F2FA-A1EC-1A99D03ED9F1}"/>
            </a:ext>
          </a:extLst>
        </p:cNvPr>
        <p:cNvGrpSpPr/>
        <p:nvPr/>
      </p:nvGrpSpPr>
      <p:grpSpPr>
        <a:xfrm>
          <a:off x="0" y="0"/>
          <a:ext cx="0" cy="0"/>
          <a:chOff x="0" y="0"/>
          <a:chExt cx="0" cy="0"/>
        </a:xfrm>
      </p:grpSpPr>
      <p:grpSp>
        <p:nvGrpSpPr>
          <p:cNvPr id="70" name="グループ化 69">
            <a:extLst>
              <a:ext uri="{FF2B5EF4-FFF2-40B4-BE49-F238E27FC236}">
                <a16:creationId xmlns:a16="http://schemas.microsoft.com/office/drawing/2014/main" id="{9760D10B-5196-F35D-E486-26775DEE0261}"/>
              </a:ext>
            </a:extLst>
          </p:cNvPr>
          <p:cNvGrpSpPr/>
          <p:nvPr/>
        </p:nvGrpSpPr>
        <p:grpSpPr>
          <a:xfrm>
            <a:off x="189296" y="96247"/>
            <a:ext cx="11888806" cy="693023"/>
            <a:chOff x="189296" y="96247"/>
            <a:chExt cx="11888806" cy="693023"/>
          </a:xfrm>
        </p:grpSpPr>
        <p:sp>
          <p:nvSpPr>
            <p:cNvPr id="71" name="テキスト ボックス 70">
              <a:extLst>
                <a:ext uri="{FF2B5EF4-FFF2-40B4-BE49-F238E27FC236}">
                  <a16:creationId xmlns:a16="http://schemas.microsoft.com/office/drawing/2014/main" id="{71D61C74-4A86-A2D9-B16C-D91D0D02D194}"/>
                </a:ext>
              </a:extLst>
            </p:cNvPr>
            <p:cNvSpPr txBox="1"/>
            <p:nvPr/>
          </p:nvSpPr>
          <p:spPr>
            <a:xfrm>
              <a:off x="770021" y="96247"/>
              <a:ext cx="11308081" cy="693023"/>
            </a:xfrm>
            <a:prstGeom prst="rect">
              <a:avLst/>
            </a:prstGeom>
            <a:noFill/>
          </p:spPr>
          <p:txBody>
            <a:bodyPr wrap="square" rtlCol="0" anchor="ctr" anchorCtr="0">
              <a:noAutofit/>
            </a:bodyPr>
            <a:lstStyle/>
            <a:p>
              <a:r>
                <a:rPr lang="ja-JP" altLang="en-US" sz="2800" dirty="0">
                  <a:latin typeface="ＭＳ ゴシック" panose="020B0609070205080204" pitchFamily="49" charset="-128"/>
                  <a:ea typeface="ＭＳ ゴシック" panose="020B0609070205080204" pitchFamily="49" charset="-128"/>
                </a:rPr>
                <a:t>５　本事業をご利用いただける方</a:t>
              </a:r>
              <a:endParaRPr lang="en-US" altLang="ja-JP" sz="2800" dirty="0">
                <a:latin typeface="ＭＳ ゴシック" panose="020B0609070205080204" pitchFamily="49" charset="-128"/>
                <a:ea typeface="ＭＳ ゴシック" panose="020B0609070205080204" pitchFamily="49" charset="-128"/>
              </a:endParaRPr>
            </a:p>
          </p:txBody>
        </p:sp>
        <p:sp>
          <p:nvSpPr>
            <p:cNvPr id="72" name="テキスト ボックス 71">
              <a:extLst>
                <a:ext uri="{FF2B5EF4-FFF2-40B4-BE49-F238E27FC236}">
                  <a16:creationId xmlns:a16="http://schemas.microsoft.com/office/drawing/2014/main" id="{5DA630BD-0092-171E-7E23-6A369CB06E4F}"/>
                </a:ext>
              </a:extLst>
            </p:cNvPr>
            <p:cNvSpPr txBox="1"/>
            <p:nvPr/>
          </p:nvSpPr>
          <p:spPr>
            <a:xfrm>
              <a:off x="189296" y="163629"/>
              <a:ext cx="494098" cy="604785"/>
            </a:xfrm>
            <a:prstGeom prst="rect">
              <a:avLst/>
            </a:prstGeom>
            <a:solidFill>
              <a:schemeClr val="accent2">
                <a:lumMod val="60000"/>
                <a:lumOff val="40000"/>
              </a:schemeClr>
            </a:solidFill>
            <a:effectLst>
              <a:outerShdw blurRad="50800" dist="38100" dir="2700000" algn="tl" rotWithShape="0">
                <a:schemeClr val="accent2">
                  <a:lumMod val="75000"/>
                  <a:alpha val="40000"/>
                </a:schemeClr>
              </a:outerShdw>
            </a:effectLst>
          </p:spPr>
          <p:txBody>
            <a:bodyPr wrap="square" rtlCol="0" anchor="ctr" anchorCtr="0">
              <a:noAutofit/>
            </a:bodyPr>
            <a:lstStyle/>
            <a:p>
              <a:endParaRPr lang="en-US" altLang="ja-JP" sz="2800" dirty="0">
                <a:latin typeface="ＭＳ ゴシック" panose="020B0609070205080204" pitchFamily="49" charset="-128"/>
                <a:ea typeface="ＭＳ ゴシック" panose="020B0609070205080204" pitchFamily="49" charset="-128"/>
              </a:endParaRPr>
            </a:p>
          </p:txBody>
        </p:sp>
        <p:cxnSp>
          <p:nvCxnSpPr>
            <p:cNvPr id="73" name="直線コネクタ 72">
              <a:extLst>
                <a:ext uri="{FF2B5EF4-FFF2-40B4-BE49-F238E27FC236}">
                  <a16:creationId xmlns:a16="http://schemas.microsoft.com/office/drawing/2014/main" id="{AF0D13CD-F875-9C83-6FAE-773E4FF86F2E}"/>
                </a:ext>
              </a:extLst>
            </p:cNvPr>
            <p:cNvCxnSpPr>
              <a:cxnSpLocks/>
            </p:cNvCxnSpPr>
            <p:nvPr/>
          </p:nvCxnSpPr>
          <p:spPr>
            <a:xfrm>
              <a:off x="779646" y="779650"/>
              <a:ext cx="11239099" cy="0"/>
            </a:xfrm>
            <a:prstGeom prst="line">
              <a:avLst/>
            </a:prstGeom>
            <a:ln w="69850" cmpd="thickThi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4" name="テキスト ボックス 3">
            <a:extLst>
              <a:ext uri="{FF2B5EF4-FFF2-40B4-BE49-F238E27FC236}">
                <a16:creationId xmlns:a16="http://schemas.microsoft.com/office/drawing/2014/main" id="{4725D58E-1DFE-88AF-24AD-8B50BA599985}"/>
              </a:ext>
            </a:extLst>
          </p:cNvPr>
          <p:cNvSpPr txBox="1"/>
          <p:nvPr/>
        </p:nvSpPr>
        <p:spPr>
          <a:xfrm>
            <a:off x="653402" y="1035952"/>
            <a:ext cx="4269479" cy="569564"/>
          </a:xfrm>
          <a:prstGeom prst="rect">
            <a:avLst/>
          </a:prstGeom>
          <a:solidFill>
            <a:schemeClr val="bg1">
              <a:lumMod val="95000"/>
            </a:schemeClr>
          </a:solidFill>
          <a:ln w="6350">
            <a:solidFill>
              <a:schemeClr val="tx1"/>
            </a:solidFill>
          </a:ln>
          <a:effectLst>
            <a:outerShdw blurRad="50800" dist="38100" dir="2700000" algn="tl" rotWithShape="0">
              <a:schemeClr val="tx1">
                <a:alpha val="40000"/>
              </a:schemeClr>
            </a:outerShdw>
          </a:effectLst>
        </p:spPr>
        <p:txBody>
          <a:bodyPr wrap="none" rtlCol="0" anchor="ctr" anchorCtr="0">
            <a:noAutofit/>
          </a:bodyPr>
          <a:lstStyle/>
          <a:p>
            <a:pPr algn="ctr"/>
            <a:r>
              <a:rPr lang="ja-JP" altLang="en-US" sz="2000" dirty="0">
                <a:latin typeface="ＭＳ ゴシック" panose="020B0609070205080204" pitchFamily="49" charset="-128"/>
                <a:ea typeface="ＭＳ ゴシック" panose="020B0609070205080204" pitchFamily="49" charset="-128"/>
              </a:rPr>
              <a:t>要件</a:t>
            </a:r>
            <a:r>
              <a:rPr kumimoji="1" lang="ja-JP" altLang="en-US" sz="1600" dirty="0">
                <a:latin typeface="ＭＳ ゴシック" panose="020B0609070205080204" pitchFamily="49" charset="-128"/>
                <a:ea typeface="ＭＳ ゴシック" panose="020B0609070205080204" pitchFamily="49" charset="-128"/>
              </a:rPr>
              <a:t>（</a:t>
            </a:r>
            <a:r>
              <a:rPr kumimoji="1" lang="ja-JP" altLang="en-US" sz="1600" dirty="0">
                <a:solidFill>
                  <a:srgbClr val="FF0000"/>
                </a:solidFill>
                <a:latin typeface="ＭＳ ゴシック" panose="020B0609070205080204" pitchFamily="49" charset="-128"/>
                <a:ea typeface="ＭＳ ゴシック" panose="020B0609070205080204" pitchFamily="49" charset="-128"/>
              </a:rPr>
              <a:t>全てを満たす必要</a:t>
            </a:r>
            <a:r>
              <a:rPr kumimoji="1" lang="ja-JP" altLang="en-US" sz="1600" dirty="0">
                <a:latin typeface="ＭＳ ゴシック" panose="020B0609070205080204" pitchFamily="49" charset="-128"/>
                <a:ea typeface="ＭＳ ゴシック" panose="020B0609070205080204" pitchFamily="49" charset="-128"/>
              </a:rPr>
              <a:t>があります）</a:t>
            </a:r>
          </a:p>
        </p:txBody>
      </p:sp>
      <p:sp>
        <p:nvSpPr>
          <p:cNvPr id="5" name="テキスト ボックス 4">
            <a:extLst>
              <a:ext uri="{FF2B5EF4-FFF2-40B4-BE49-F238E27FC236}">
                <a16:creationId xmlns:a16="http://schemas.microsoft.com/office/drawing/2014/main" id="{5E68F19F-2CD5-7090-E6D4-0BE38DF78EBE}"/>
              </a:ext>
            </a:extLst>
          </p:cNvPr>
          <p:cNvSpPr txBox="1"/>
          <p:nvPr/>
        </p:nvSpPr>
        <p:spPr>
          <a:xfrm>
            <a:off x="1027612" y="1824612"/>
            <a:ext cx="10136570" cy="4756937"/>
          </a:xfrm>
          <a:prstGeom prst="rect">
            <a:avLst/>
          </a:prstGeom>
          <a:noFill/>
        </p:spPr>
        <p:txBody>
          <a:bodyPr wrap="square" rtlCol="0" anchor="t" anchorCtr="0">
            <a:noAutofit/>
          </a:bodyPr>
          <a:lstStyle/>
          <a:p>
            <a:pPr marL="374650" indent="-374650">
              <a:spcBef>
                <a:spcPts val="1500"/>
              </a:spcBef>
              <a:spcAft>
                <a:spcPts val="700"/>
              </a:spcAft>
            </a:pPr>
            <a:r>
              <a:rPr lang="ja-JP" altLang="en-US" sz="2000" dirty="0">
                <a:latin typeface="ＭＳ ゴシック" panose="020B0609070205080204" pitchFamily="49" charset="-128"/>
                <a:ea typeface="ＭＳ ゴシック" panose="020B0609070205080204" pitchFamily="49" charset="-128"/>
              </a:rPr>
              <a:t>① </a:t>
            </a:r>
            <a:r>
              <a:rPr lang="ja-JP" altLang="en-US" sz="2000" dirty="0">
                <a:latin typeface="ＭＳ 明朝" panose="02020609040205080304" pitchFamily="17" charset="-128"/>
                <a:ea typeface="ＭＳ 明朝" panose="02020609040205080304" pitchFamily="17" charset="-128"/>
              </a:rPr>
              <a:t>東京</a:t>
            </a:r>
            <a:r>
              <a:rPr lang="ja-JP" altLang="en-US" sz="2000" dirty="0">
                <a:solidFill>
                  <a:srgbClr val="FF0000"/>
                </a:solidFill>
                <a:latin typeface="ＭＳ ゴシック" panose="020B0609070205080204" pitchFamily="49" charset="-128"/>
                <a:ea typeface="ＭＳ ゴシック" panose="020B0609070205080204" pitchFamily="49" charset="-128"/>
              </a:rPr>
              <a:t>都内に事業所を有する</a:t>
            </a:r>
            <a:r>
              <a:rPr lang="ja-JP" altLang="en-US" sz="2000" dirty="0">
                <a:latin typeface="ＭＳ 明朝" panose="02020609040205080304" pitchFamily="17" charset="-128"/>
                <a:ea typeface="ＭＳ 明朝" panose="02020609040205080304" pitchFamily="17" charset="-128"/>
              </a:rPr>
              <a:t>法人</a:t>
            </a:r>
            <a:endParaRPr lang="en-US" altLang="ja-JP" sz="2000" dirty="0">
              <a:latin typeface="ＭＳ 明朝" panose="02020609040205080304" pitchFamily="17" charset="-128"/>
              <a:ea typeface="ＭＳ 明朝" panose="02020609040205080304" pitchFamily="17" charset="-128"/>
            </a:endParaRPr>
          </a:p>
          <a:p>
            <a:pPr marL="374650" indent="-374650">
              <a:spcBef>
                <a:spcPts val="1500"/>
              </a:spcBef>
              <a:spcAft>
                <a:spcPts val="700"/>
              </a:spcAft>
            </a:pPr>
            <a:r>
              <a:rPr lang="ja-JP" altLang="en-US" sz="2000" dirty="0">
                <a:latin typeface="ＭＳ ゴシック" panose="020B0609070205080204" pitchFamily="49" charset="-128"/>
                <a:ea typeface="ＭＳ ゴシック" panose="020B0609070205080204" pitchFamily="49" charset="-128"/>
              </a:rPr>
              <a:t>② </a:t>
            </a:r>
            <a:r>
              <a:rPr lang="ja-JP" altLang="en-US" sz="2000" dirty="0">
                <a:latin typeface="ＭＳ 明朝" panose="02020609040205080304" pitchFamily="17" charset="-128"/>
                <a:ea typeface="ＭＳ 明朝" panose="02020609040205080304" pitchFamily="17" charset="-128"/>
              </a:rPr>
              <a:t>取扱金融機関が引受者となり</a:t>
            </a:r>
            <a:r>
              <a:rPr lang="ja-JP" altLang="en-US" sz="2000" dirty="0">
                <a:solidFill>
                  <a:srgbClr val="FF0000"/>
                </a:solidFill>
                <a:latin typeface="ＭＳ ゴシック" panose="020B0609070205080204" pitchFamily="49" charset="-128"/>
                <a:ea typeface="ＭＳ ゴシック" panose="020B0609070205080204" pitchFamily="49" charset="-128"/>
              </a:rPr>
              <a:t>私募債を発行</a:t>
            </a:r>
            <a:r>
              <a:rPr lang="ja-JP" altLang="en-US" sz="2000" dirty="0">
                <a:latin typeface="ＭＳ 明朝" panose="02020609040205080304" pitchFamily="17" charset="-128"/>
                <a:ea typeface="ＭＳ 明朝" panose="02020609040205080304" pitchFamily="17" charset="-128"/>
              </a:rPr>
              <a:t>すること</a:t>
            </a:r>
            <a:endParaRPr lang="en-US" altLang="ja-JP" sz="2000" dirty="0">
              <a:latin typeface="ＭＳ 明朝" panose="02020609040205080304" pitchFamily="17" charset="-128"/>
              <a:ea typeface="ＭＳ 明朝" panose="02020609040205080304" pitchFamily="17" charset="-128"/>
            </a:endParaRPr>
          </a:p>
          <a:p>
            <a:pPr marL="374650" indent="-374650">
              <a:spcBef>
                <a:spcPts val="1500"/>
              </a:spcBef>
              <a:spcAft>
                <a:spcPts val="700"/>
              </a:spcAft>
            </a:pPr>
            <a:r>
              <a:rPr lang="ja-JP" altLang="en-US" sz="2000" dirty="0">
                <a:latin typeface="ＭＳ ゴシック" panose="020B0609070205080204" pitchFamily="49" charset="-128"/>
                <a:ea typeface="ＭＳ ゴシック" panose="020B0609070205080204" pitchFamily="49" charset="-128"/>
              </a:rPr>
              <a:t>③ </a:t>
            </a:r>
            <a:r>
              <a:rPr lang="ja-JP" altLang="en-US" sz="2000" dirty="0">
                <a:solidFill>
                  <a:srgbClr val="FF0000"/>
                </a:solidFill>
                <a:latin typeface="ＭＳ ゴシック" panose="020B0609070205080204" pitchFamily="49" charset="-128"/>
                <a:ea typeface="ＭＳ ゴシック" panose="020B0609070205080204" pitchFamily="49" charset="-128"/>
              </a:rPr>
              <a:t>実施要綱第４条（１）ウで定める事業を営んでいない</a:t>
            </a:r>
            <a:r>
              <a:rPr lang="ja-JP" altLang="en-US" sz="2000" dirty="0">
                <a:latin typeface="ＭＳ 明朝" panose="02020609040205080304" pitchFamily="17" charset="-128"/>
                <a:ea typeface="ＭＳ 明朝" panose="02020609040205080304" pitchFamily="17" charset="-128"/>
              </a:rPr>
              <a:t>こと</a:t>
            </a:r>
            <a:br>
              <a:rPr lang="en-US" altLang="ja-JP" sz="2000" dirty="0">
                <a:latin typeface="ＭＳ 明朝" panose="02020609040205080304" pitchFamily="17" charset="-128"/>
                <a:ea typeface="ＭＳ 明朝" panose="02020609040205080304" pitchFamily="17" charset="-128"/>
              </a:rPr>
            </a:br>
            <a:r>
              <a:rPr lang="ja-JP" altLang="en-US" sz="1600" dirty="0">
                <a:latin typeface="ＭＳ 明朝" panose="02020609040205080304" pitchFamily="17" charset="-128"/>
                <a:ea typeface="ＭＳ 明朝" panose="02020609040205080304" pitchFamily="17" charset="-128"/>
              </a:rPr>
              <a:t>（宗教活動、政治活動、適法性に疑義がある事業、公序良俗に問題のある事業、社会通念上不適切と</a:t>
            </a:r>
            <a:br>
              <a:rPr lang="en-US" altLang="ja-JP" sz="1600" dirty="0">
                <a:latin typeface="ＭＳ 明朝" panose="02020609040205080304" pitchFamily="17" charset="-128"/>
                <a:ea typeface="ＭＳ 明朝" panose="02020609040205080304" pitchFamily="17" charset="-128"/>
              </a:rPr>
            </a:br>
            <a:r>
              <a:rPr lang="ja-JP" altLang="en-US" sz="1600" dirty="0">
                <a:latin typeface="ＭＳ 明朝" panose="02020609040205080304" pitchFamily="17" charset="-128"/>
                <a:ea typeface="ＭＳ 明朝" panose="02020609040205080304" pitchFamily="17" charset="-128"/>
              </a:rPr>
              <a:t>　判断される事業等）</a:t>
            </a:r>
            <a:endParaRPr lang="en-US" altLang="ja-JP" sz="1600" dirty="0">
              <a:latin typeface="ＭＳ 明朝" panose="02020609040205080304" pitchFamily="17" charset="-128"/>
              <a:ea typeface="ＭＳ 明朝" panose="02020609040205080304" pitchFamily="17" charset="-128"/>
            </a:endParaRPr>
          </a:p>
          <a:p>
            <a:pPr marL="374650" indent="-374650">
              <a:spcBef>
                <a:spcPts val="1500"/>
              </a:spcBef>
              <a:spcAft>
                <a:spcPts val="700"/>
              </a:spcAft>
            </a:pPr>
            <a:r>
              <a:rPr lang="ja-JP" altLang="en-US" sz="2000" dirty="0">
                <a:latin typeface="ＭＳ ゴシック" panose="020B0609070205080204" pitchFamily="49" charset="-128"/>
                <a:ea typeface="ＭＳ ゴシック" panose="020B0609070205080204" pitchFamily="49" charset="-128"/>
              </a:rPr>
              <a:t>④ </a:t>
            </a:r>
            <a:r>
              <a:rPr lang="ja-JP" altLang="en-US" sz="2000" dirty="0">
                <a:latin typeface="ＭＳ 明朝" panose="02020609040205080304" pitchFamily="17" charset="-128"/>
                <a:ea typeface="ＭＳ 明朝" panose="02020609040205080304" pitchFamily="17" charset="-128"/>
              </a:rPr>
              <a:t>現在かつ将来にわたり</a:t>
            </a:r>
            <a:r>
              <a:rPr lang="ja-JP" altLang="en-US" sz="2000" dirty="0">
                <a:solidFill>
                  <a:srgbClr val="FF0000"/>
                </a:solidFill>
                <a:latin typeface="ＭＳ ゴシック" panose="020B0609070205080204" pitchFamily="49" charset="-128"/>
                <a:ea typeface="ＭＳ ゴシック" panose="020B0609070205080204" pitchFamily="49" charset="-128"/>
              </a:rPr>
              <a:t>暴力団員等に該当しない</a:t>
            </a:r>
            <a:r>
              <a:rPr lang="ja-JP" altLang="en-US" sz="2000" dirty="0">
                <a:latin typeface="ＭＳ 明朝" panose="02020609040205080304" pitchFamily="17" charset="-128"/>
                <a:ea typeface="ＭＳ 明朝" panose="02020609040205080304" pitchFamily="17" charset="-128"/>
              </a:rPr>
              <a:t>こと</a:t>
            </a:r>
            <a:endParaRPr lang="en-US" altLang="ja-JP" sz="2000" dirty="0">
              <a:latin typeface="ＭＳ 明朝" panose="02020609040205080304" pitchFamily="17" charset="-128"/>
              <a:ea typeface="ＭＳ 明朝" panose="02020609040205080304" pitchFamily="17" charset="-128"/>
            </a:endParaRPr>
          </a:p>
          <a:p>
            <a:pPr marL="374650" indent="-374650">
              <a:spcBef>
                <a:spcPts val="1500"/>
              </a:spcBef>
              <a:spcAft>
                <a:spcPts val="700"/>
              </a:spcAft>
            </a:pPr>
            <a:r>
              <a:rPr lang="ja-JP" altLang="en-US" sz="2000" dirty="0">
                <a:latin typeface="ＭＳ ゴシック" panose="020B0609070205080204" pitchFamily="49" charset="-128"/>
                <a:ea typeface="ＭＳ ゴシック" panose="020B0609070205080204" pitchFamily="49" charset="-128"/>
              </a:rPr>
              <a:t>⑤ </a:t>
            </a:r>
            <a:r>
              <a:rPr lang="ja-JP" altLang="en-US" sz="2000" dirty="0">
                <a:solidFill>
                  <a:srgbClr val="FF0000"/>
                </a:solidFill>
                <a:latin typeface="ＭＳ ゴシック" panose="020B0609070205080204" pitchFamily="49" charset="-128"/>
                <a:ea typeface="ＭＳ ゴシック" panose="020B0609070205080204" pitchFamily="49" charset="-128"/>
              </a:rPr>
              <a:t>事業税等の未申告・滞納や、社会保険料の滞納がない</a:t>
            </a:r>
            <a:r>
              <a:rPr lang="ja-JP" altLang="en-US" sz="2000" dirty="0">
                <a:latin typeface="ＭＳ 明朝" panose="02020609040205080304" pitchFamily="17" charset="-128"/>
                <a:ea typeface="ＭＳ 明朝" panose="02020609040205080304" pitchFamily="17" charset="-128"/>
              </a:rPr>
              <a:t>こと</a:t>
            </a:r>
            <a:endParaRPr lang="en-US" altLang="ja-JP" sz="2000" dirty="0">
              <a:latin typeface="ＭＳ 明朝" panose="02020609040205080304" pitchFamily="17" charset="-128"/>
              <a:ea typeface="ＭＳ 明朝" panose="02020609040205080304" pitchFamily="17" charset="-128"/>
            </a:endParaRPr>
          </a:p>
          <a:p>
            <a:pPr marL="374650" indent="-374650">
              <a:spcBef>
                <a:spcPts val="1500"/>
              </a:spcBef>
              <a:spcAft>
                <a:spcPts val="700"/>
              </a:spcAft>
            </a:pPr>
            <a:r>
              <a:rPr lang="ja-JP" altLang="en-US" sz="2000" dirty="0">
                <a:latin typeface="ＭＳ ゴシック" panose="020B0609070205080204" pitchFamily="49" charset="-128"/>
                <a:ea typeface="ＭＳ ゴシック" panose="020B0609070205080204" pitchFamily="49" charset="-128"/>
              </a:rPr>
              <a:t>⑥ </a:t>
            </a:r>
            <a:r>
              <a:rPr lang="ja-JP" altLang="en-US" sz="2000" dirty="0">
                <a:latin typeface="ＭＳ 明朝" panose="02020609040205080304" pitchFamily="17" charset="-128"/>
                <a:ea typeface="ＭＳ 明朝" panose="02020609040205080304" pitchFamily="17" charset="-128"/>
              </a:rPr>
              <a:t>本事業による私募債発行に関して、</a:t>
            </a:r>
            <a:r>
              <a:rPr lang="ja-JP" altLang="en-US" sz="2000" dirty="0">
                <a:solidFill>
                  <a:srgbClr val="FF0000"/>
                </a:solidFill>
                <a:latin typeface="ＭＳ ゴシック" panose="020B0609070205080204" pitchFamily="49" charset="-128"/>
                <a:ea typeface="ＭＳ ゴシック" panose="020B0609070205080204" pitchFamily="49" charset="-128"/>
              </a:rPr>
              <a:t>他補助金を受給していない</a:t>
            </a:r>
            <a:r>
              <a:rPr lang="ja-JP" altLang="en-US" sz="2000" dirty="0">
                <a:latin typeface="ＭＳ 明朝" panose="02020609040205080304" pitchFamily="17" charset="-128"/>
                <a:ea typeface="ＭＳ 明朝" panose="02020609040205080304" pitchFamily="17" charset="-128"/>
              </a:rPr>
              <a:t>こと</a:t>
            </a:r>
            <a:endParaRPr lang="en-US" altLang="ja-JP" sz="2000" dirty="0">
              <a:latin typeface="ＭＳ 明朝" panose="02020609040205080304" pitchFamily="17" charset="-128"/>
              <a:ea typeface="ＭＳ 明朝" panose="02020609040205080304" pitchFamily="17" charset="-128"/>
            </a:endParaRPr>
          </a:p>
          <a:p>
            <a:pPr marL="374650" indent="-374650">
              <a:spcBef>
                <a:spcPts val="1500"/>
              </a:spcBef>
              <a:spcAft>
                <a:spcPts val="700"/>
              </a:spcAft>
            </a:pPr>
            <a:r>
              <a:rPr lang="ja-JP" altLang="en-US" sz="2000" dirty="0">
                <a:latin typeface="ＭＳ ゴシック" panose="020B0609070205080204" pitchFamily="49" charset="-128"/>
                <a:ea typeface="ＭＳ ゴシック" panose="020B0609070205080204" pitchFamily="49" charset="-128"/>
              </a:rPr>
              <a:t>⑦ </a:t>
            </a:r>
            <a:r>
              <a:rPr lang="ja-JP" altLang="en-US" sz="2000" dirty="0">
                <a:latin typeface="ＭＳ 明朝" panose="02020609040205080304" pitchFamily="17" charset="-128"/>
                <a:ea typeface="ＭＳ 明朝" panose="02020609040205080304" pitchFamily="17" charset="-128"/>
              </a:rPr>
              <a:t>取扱金融機関による所定の審査を通っていること</a:t>
            </a:r>
            <a:br>
              <a:rPr lang="en-US" altLang="ja-JP" sz="2000" dirty="0">
                <a:latin typeface="ＭＳ 明朝" panose="02020609040205080304" pitchFamily="17" charset="-128"/>
                <a:ea typeface="ＭＳ 明朝" panose="02020609040205080304" pitchFamily="17" charset="-128"/>
              </a:rPr>
            </a:br>
            <a:r>
              <a:rPr lang="en-US" altLang="ja-JP" sz="1600" dirty="0">
                <a:latin typeface="ＭＳ 明朝" panose="02020609040205080304" pitchFamily="17" charset="-128"/>
                <a:ea typeface="ＭＳ 明朝" panose="02020609040205080304" pitchFamily="17" charset="-128"/>
              </a:rPr>
              <a:t>(</a:t>
            </a:r>
            <a:r>
              <a:rPr lang="ja-JP" altLang="en-US" sz="1600" dirty="0">
                <a:latin typeface="ＭＳ 明朝" panose="02020609040205080304" pitchFamily="17" charset="-128"/>
                <a:ea typeface="ＭＳ 明朝" panose="02020609040205080304" pitchFamily="17" charset="-128"/>
              </a:rPr>
              <a:t>私募債引受に当たっては、個別の審査の上で行うため、詳細は取扱金融機関にお問い合わせください）</a:t>
            </a:r>
            <a:endParaRPr lang="en-US" altLang="ja-JP" sz="1600" dirty="0">
              <a:latin typeface="ＭＳ 明朝" panose="02020609040205080304" pitchFamily="17" charset="-128"/>
              <a:ea typeface="ＭＳ 明朝" panose="02020609040205080304" pitchFamily="17" charset="-128"/>
            </a:endParaRPr>
          </a:p>
        </p:txBody>
      </p:sp>
      <p:sp>
        <p:nvSpPr>
          <p:cNvPr id="15" name="スライド番号プレースホルダー 14">
            <a:extLst>
              <a:ext uri="{FF2B5EF4-FFF2-40B4-BE49-F238E27FC236}">
                <a16:creationId xmlns:a16="http://schemas.microsoft.com/office/drawing/2014/main" id="{C47A969F-A56A-91E8-E2FA-659701C4DDF6}"/>
              </a:ext>
            </a:extLst>
          </p:cNvPr>
          <p:cNvSpPr>
            <a:spLocks noGrp="1"/>
          </p:cNvSpPr>
          <p:nvPr>
            <p:ph type="sldNum" sz="quarter" idx="12"/>
          </p:nvPr>
        </p:nvSpPr>
        <p:spPr>
          <a:xfrm>
            <a:off x="9515378" y="6587356"/>
            <a:ext cx="2743200" cy="365125"/>
          </a:xfrm>
        </p:spPr>
        <p:txBody>
          <a:bodyPr/>
          <a:lstStyle/>
          <a:p>
            <a:fld id="{2D53F00A-B8CA-47B2-8DE4-5636BCD83088}" type="slidenum">
              <a:rPr kumimoji="1" lang="ja-JP" altLang="en-US" smtClean="0"/>
              <a:t>8</a:t>
            </a:fld>
            <a:endParaRPr kumimoji="1" lang="ja-JP" altLang="en-US" dirty="0"/>
          </a:p>
        </p:txBody>
      </p:sp>
    </p:spTree>
    <p:extLst>
      <p:ext uri="{BB962C8B-B14F-4D97-AF65-F5344CB8AC3E}">
        <p14:creationId xmlns:p14="http://schemas.microsoft.com/office/powerpoint/2010/main" val="812932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E623C-0220-43B8-F243-FD4446E84995}"/>
            </a:ext>
          </a:extLst>
        </p:cNvPr>
        <p:cNvGrpSpPr/>
        <p:nvPr/>
      </p:nvGrpSpPr>
      <p:grpSpPr>
        <a:xfrm>
          <a:off x="0" y="0"/>
          <a:ext cx="0" cy="0"/>
          <a:chOff x="0" y="0"/>
          <a:chExt cx="0" cy="0"/>
        </a:xfrm>
      </p:grpSpPr>
      <p:grpSp>
        <p:nvGrpSpPr>
          <p:cNvPr id="70" name="グループ化 69">
            <a:extLst>
              <a:ext uri="{FF2B5EF4-FFF2-40B4-BE49-F238E27FC236}">
                <a16:creationId xmlns:a16="http://schemas.microsoft.com/office/drawing/2014/main" id="{31BF87E2-AF8F-BD74-1C4D-AFBA3343E2FB}"/>
              </a:ext>
            </a:extLst>
          </p:cNvPr>
          <p:cNvGrpSpPr/>
          <p:nvPr/>
        </p:nvGrpSpPr>
        <p:grpSpPr>
          <a:xfrm>
            <a:off x="189296" y="96247"/>
            <a:ext cx="11888806" cy="693023"/>
            <a:chOff x="189296" y="96247"/>
            <a:chExt cx="11888806" cy="693023"/>
          </a:xfrm>
        </p:grpSpPr>
        <p:sp>
          <p:nvSpPr>
            <p:cNvPr id="71" name="テキスト ボックス 70">
              <a:extLst>
                <a:ext uri="{FF2B5EF4-FFF2-40B4-BE49-F238E27FC236}">
                  <a16:creationId xmlns:a16="http://schemas.microsoft.com/office/drawing/2014/main" id="{AD112D6E-4992-688D-23C3-15A702B952A7}"/>
                </a:ext>
              </a:extLst>
            </p:cNvPr>
            <p:cNvSpPr txBox="1"/>
            <p:nvPr/>
          </p:nvSpPr>
          <p:spPr>
            <a:xfrm>
              <a:off x="770021" y="96247"/>
              <a:ext cx="11308081" cy="693023"/>
            </a:xfrm>
            <a:prstGeom prst="rect">
              <a:avLst/>
            </a:prstGeom>
            <a:noFill/>
          </p:spPr>
          <p:txBody>
            <a:bodyPr wrap="square" rtlCol="0" anchor="ctr" anchorCtr="0">
              <a:noAutofit/>
            </a:bodyPr>
            <a:lstStyle/>
            <a:p>
              <a:r>
                <a:rPr lang="ja-JP" altLang="en-US" sz="2800" dirty="0">
                  <a:latin typeface="ＭＳ ゴシック" panose="020B0609070205080204" pitchFamily="49" charset="-128"/>
                  <a:ea typeface="ＭＳ ゴシック" panose="020B0609070205080204" pitchFamily="49" charset="-128"/>
                </a:rPr>
                <a:t>６　取扱金融機関への申込から補助金支払いまでの流れ</a:t>
              </a:r>
              <a:endParaRPr lang="en-US" altLang="ja-JP" sz="2800" dirty="0">
                <a:latin typeface="ＭＳ ゴシック" panose="020B0609070205080204" pitchFamily="49" charset="-128"/>
                <a:ea typeface="ＭＳ ゴシック" panose="020B0609070205080204" pitchFamily="49" charset="-128"/>
              </a:endParaRPr>
            </a:p>
          </p:txBody>
        </p:sp>
        <p:sp>
          <p:nvSpPr>
            <p:cNvPr id="72" name="テキスト ボックス 71">
              <a:extLst>
                <a:ext uri="{FF2B5EF4-FFF2-40B4-BE49-F238E27FC236}">
                  <a16:creationId xmlns:a16="http://schemas.microsoft.com/office/drawing/2014/main" id="{CEBC5037-CF3F-C152-BCA3-75E667E1019E}"/>
                </a:ext>
              </a:extLst>
            </p:cNvPr>
            <p:cNvSpPr txBox="1"/>
            <p:nvPr/>
          </p:nvSpPr>
          <p:spPr>
            <a:xfrm>
              <a:off x="189296" y="163629"/>
              <a:ext cx="494098" cy="604785"/>
            </a:xfrm>
            <a:prstGeom prst="rect">
              <a:avLst/>
            </a:prstGeom>
            <a:solidFill>
              <a:schemeClr val="accent2">
                <a:lumMod val="60000"/>
                <a:lumOff val="40000"/>
              </a:schemeClr>
            </a:solidFill>
            <a:effectLst>
              <a:outerShdw blurRad="50800" dist="38100" dir="2700000" algn="tl" rotWithShape="0">
                <a:schemeClr val="accent2">
                  <a:lumMod val="75000"/>
                  <a:alpha val="40000"/>
                </a:schemeClr>
              </a:outerShdw>
            </a:effectLst>
          </p:spPr>
          <p:txBody>
            <a:bodyPr wrap="square" rtlCol="0" anchor="ctr" anchorCtr="0">
              <a:noAutofit/>
            </a:bodyPr>
            <a:lstStyle/>
            <a:p>
              <a:endParaRPr lang="en-US" altLang="ja-JP" sz="2800" dirty="0">
                <a:latin typeface="ＭＳ ゴシック" panose="020B0609070205080204" pitchFamily="49" charset="-128"/>
                <a:ea typeface="ＭＳ ゴシック" panose="020B0609070205080204" pitchFamily="49" charset="-128"/>
              </a:endParaRPr>
            </a:p>
          </p:txBody>
        </p:sp>
        <p:cxnSp>
          <p:nvCxnSpPr>
            <p:cNvPr id="73" name="直線コネクタ 72">
              <a:extLst>
                <a:ext uri="{FF2B5EF4-FFF2-40B4-BE49-F238E27FC236}">
                  <a16:creationId xmlns:a16="http://schemas.microsoft.com/office/drawing/2014/main" id="{BC01C382-560A-6219-9495-392D326B76A4}"/>
                </a:ext>
              </a:extLst>
            </p:cNvPr>
            <p:cNvCxnSpPr>
              <a:cxnSpLocks/>
            </p:cNvCxnSpPr>
            <p:nvPr/>
          </p:nvCxnSpPr>
          <p:spPr>
            <a:xfrm>
              <a:off x="779646" y="779650"/>
              <a:ext cx="11239099" cy="0"/>
            </a:xfrm>
            <a:prstGeom prst="line">
              <a:avLst/>
            </a:prstGeom>
            <a:ln w="69850" cmpd="thickThi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15" name="スライド番号プレースホルダー 14">
            <a:extLst>
              <a:ext uri="{FF2B5EF4-FFF2-40B4-BE49-F238E27FC236}">
                <a16:creationId xmlns:a16="http://schemas.microsoft.com/office/drawing/2014/main" id="{04A1CBD6-540B-4C72-EF6D-0EA2466553A9}"/>
              </a:ext>
            </a:extLst>
          </p:cNvPr>
          <p:cNvSpPr>
            <a:spLocks noGrp="1"/>
          </p:cNvSpPr>
          <p:nvPr>
            <p:ph type="sldNum" sz="quarter" idx="12"/>
          </p:nvPr>
        </p:nvSpPr>
        <p:spPr>
          <a:xfrm>
            <a:off x="9515378" y="6587356"/>
            <a:ext cx="2743200" cy="365125"/>
          </a:xfrm>
        </p:spPr>
        <p:txBody>
          <a:bodyPr/>
          <a:lstStyle/>
          <a:p>
            <a:fld id="{2D53F00A-B8CA-47B2-8DE4-5636BCD83088}" type="slidenum">
              <a:rPr kumimoji="1" lang="ja-JP" altLang="en-US" smtClean="0"/>
              <a:t>9</a:t>
            </a:fld>
            <a:endParaRPr kumimoji="1" lang="ja-JP" altLang="en-US" dirty="0"/>
          </a:p>
        </p:txBody>
      </p:sp>
      <p:sp>
        <p:nvSpPr>
          <p:cNvPr id="2" name="コンテンツ プレースホルダー 2">
            <a:extLst>
              <a:ext uri="{FF2B5EF4-FFF2-40B4-BE49-F238E27FC236}">
                <a16:creationId xmlns:a16="http://schemas.microsoft.com/office/drawing/2014/main" id="{AEBD88A5-A57D-4796-48AD-A45884489E56}"/>
              </a:ext>
            </a:extLst>
          </p:cNvPr>
          <p:cNvSpPr txBox="1">
            <a:spLocks/>
          </p:cNvSpPr>
          <p:nvPr/>
        </p:nvSpPr>
        <p:spPr>
          <a:xfrm>
            <a:off x="657438" y="3125272"/>
            <a:ext cx="10878880" cy="3605142"/>
          </a:xfrm>
          <a:prstGeom prst="rect">
            <a:avLst/>
          </a:prstGeom>
          <a:solidFill>
            <a:schemeClr val="bg1">
              <a:lumMod val="95000"/>
            </a:schemeClr>
          </a:solidFill>
          <a:ln w="6350">
            <a:solidFill>
              <a:schemeClr val="tx1"/>
            </a:solid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9pPr>
          </a:lstStyle>
          <a:p>
            <a:pPr marL="0" indent="0">
              <a:lnSpc>
                <a:spcPct val="100000"/>
              </a:lnSpc>
              <a:spcAft>
                <a:spcPts val="600"/>
              </a:spcAft>
              <a:buFont typeface="Arial" panose="020B0604020202020204" pitchFamily="34" charset="0"/>
              <a:buNone/>
            </a:pPr>
            <a:r>
              <a:rPr lang="ja-JP" altLang="en-US" sz="2000" dirty="0">
                <a:latin typeface="ＭＳ ゴシック" panose="020B0609070205080204" pitchFamily="49" charset="-128"/>
                <a:ea typeface="ＭＳ ゴシック" panose="020B0609070205080204" pitchFamily="49" charset="-128"/>
              </a:rPr>
              <a:t>手続き上の留意事項</a:t>
            </a:r>
            <a:endParaRPr lang="en-US" altLang="ja-JP" sz="2000" dirty="0">
              <a:latin typeface="ＭＳ ゴシック" panose="020B0609070205080204" pitchFamily="49" charset="-128"/>
              <a:ea typeface="ＭＳ ゴシック" panose="020B0609070205080204" pitchFamily="49" charset="-128"/>
            </a:endParaRPr>
          </a:p>
          <a:p>
            <a:pPr marL="0" indent="0">
              <a:lnSpc>
                <a:spcPct val="100000"/>
              </a:lnSpc>
              <a:spcAft>
                <a:spcPts val="600"/>
              </a:spcAft>
              <a:buNone/>
            </a:pPr>
            <a:r>
              <a:rPr lang="ja-JP" altLang="en-US" sz="2000" dirty="0">
                <a:latin typeface="ＭＳ 明朝" panose="02020609040205080304" pitchFamily="17" charset="-128"/>
                <a:ea typeface="ＭＳ 明朝" panose="02020609040205080304" pitchFamily="17" charset="-128"/>
              </a:rPr>
              <a:t>・本事業の利用を希望する事業者の皆様は、</a:t>
            </a:r>
            <a:r>
              <a:rPr lang="ja-JP" altLang="en-US" sz="2000" dirty="0">
                <a:solidFill>
                  <a:srgbClr val="FF0000"/>
                </a:solidFill>
                <a:latin typeface="ＭＳ ゴシック" panose="020B0609070205080204" pitchFamily="49" charset="-128"/>
                <a:ea typeface="ＭＳ ゴシック" panose="020B0609070205080204" pitchFamily="49" charset="-128"/>
              </a:rPr>
              <a:t>はじめに取扱金融機関にお問い合わせください。</a:t>
            </a:r>
            <a:br>
              <a:rPr lang="en-US" altLang="ja-JP" sz="2000" dirty="0">
                <a:solidFill>
                  <a:srgbClr val="FF0000"/>
                </a:solidFill>
                <a:latin typeface="ＭＳ ゴシック" panose="020B0609070205080204" pitchFamily="49" charset="-128"/>
                <a:ea typeface="ＭＳ ゴシック" panose="020B0609070205080204" pitchFamily="49" charset="-128"/>
              </a:rPr>
            </a:br>
            <a:r>
              <a:rPr lang="ja-JP" altLang="en-US" sz="2000" dirty="0">
                <a:solidFill>
                  <a:srgbClr val="FF0000"/>
                </a:solidFill>
                <a:latin typeface="ＭＳ ゴシック" panose="020B0609070205080204" pitchFamily="49" charset="-128"/>
                <a:ea typeface="ＭＳ ゴシック" panose="020B0609070205080204" pitchFamily="49" charset="-128"/>
              </a:rPr>
              <a:t>　</a:t>
            </a:r>
            <a:r>
              <a:rPr lang="ja-JP" altLang="en-US" sz="1600" dirty="0">
                <a:solidFill>
                  <a:schemeClr val="tx1"/>
                </a:solidFill>
                <a:latin typeface="ＭＳ 明朝" panose="02020609040205080304" pitchFamily="17" charset="-128"/>
                <a:ea typeface="ＭＳ 明朝" panose="02020609040205080304" pitchFamily="17" charset="-128"/>
              </a:rPr>
              <a:t>（申請時期を含め、申請手続きに関しては取扱金融機関に確認してください。）</a:t>
            </a:r>
            <a:endParaRPr lang="en-US" altLang="ja-JP" sz="1600" dirty="0">
              <a:solidFill>
                <a:schemeClr val="tx1"/>
              </a:solidFill>
              <a:latin typeface="ＭＳ 明朝" panose="02020609040205080304" pitchFamily="17" charset="-128"/>
              <a:ea typeface="ＭＳ 明朝" panose="02020609040205080304" pitchFamily="17" charset="-128"/>
            </a:endParaRPr>
          </a:p>
          <a:p>
            <a:pPr marL="0" indent="0">
              <a:lnSpc>
                <a:spcPct val="100000"/>
              </a:lnSpc>
              <a:spcAft>
                <a:spcPts val="600"/>
              </a:spcAft>
              <a:buNone/>
            </a:pPr>
            <a:r>
              <a:rPr lang="ja-JP" altLang="en-US" sz="2000" dirty="0">
                <a:latin typeface="ＭＳ 明朝" panose="02020609040205080304" pitchFamily="17" charset="-128"/>
                <a:ea typeface="ＭＳ 明朝" panose="02020609040205080304" pitchFamily="17" charset="-128"/>
              </a:rPr>
              <a:t>・脱炭素及び女性活躍推進に関する</a:t>
            </a:r>
            <a:r>
              <a:rPr lang="ja-JP" altLang="en-US" sz="2000" dirty="0">
                <a:solidFill>
                  <a:srgbClr val="FF0000"/>
                </a:solidFill>
                <a:latin typeface="ＭＳ ゴシック" panose="020B0609070205080204" pitchFamily="49" charset="-128"/>
                <a:ea typeface="ＭＳ ゴシック" panose="020B0609070205080204" pitchFamily="49" charset="-128"/>
              </a:rPr>
              <a:t>外部評価の実施は</a:t>
            </a:r>
            <a:r>
              <a:rPr lang="ja-JP" altLang="en-US" sz="2000" dirty="0">
                <a:latin typeface="ＭＳ 明朝" panose="02020609040205080304" pitchFamily="17" charset="-128"/>
                <a:ea typeface="ＭＳ 明朝" panose="02020609040205080304" pitchFamily="17" charset="-128"/>
              </a:rPr>
              <a:t>、取扱金融機関の</a:t>
            </a:r>
            <a:r>
              <a:rPr lang="ja-JP" altLang="en-US" sz="2000" dirty="0">
                <a:solidFill>
                  <a:srgbClr val="FF0000"/>
                </a:solidFill>
                <a:latin typeface="ＭＳ ゴシック" panose="020B0609070205080204" pitchFamily="49" charset="-128"/>
                <a:ea typeface="ＭＳ ゴシック" panose="020B0609070205080204" pitchFamily="49" charset="-128"/>
              </a:rPr>
              <a:t>事前審査後</a:t>
            </a:r>
            <a:r>
              <a:rPr lang="ja-JP" altLang="en-US" sz="2000" dirty="0">
                <a:latin typeface="ＭＳ 明朝" panose="02020609040205080304" pitchFamily="17" charset="-128"/>
                <a:ea typeface="ＭＳ 明朝" panose="02020609040205080304" pitchFamily="17" charset="-128"/>
              </a:rPr>
              <a:t>に行って</a:t>
            </a:r>
            <a:br>
              <a:rPr lang="en-US" altLang="ja-JP" sz="2000" dirty="0">
                <a:latin typeface="ＭＳ 明朝" panose="02020609040205080304" pitchFamily="17" charset="-128"/>
                <a:ea typeface="ＭＳ 明朝" panose="02020609040205080304" pitchFamily="17" charset="-128"/>
              </a:rPr>
            </a:br>
            <a:r>
              <a:rPr lang="ja-JP" altLang="en-US" sz="2000" dirty="0">
                <a:latin typeface="ＭＳ 明朝" panose="02020609040205080304" pitchFamily="17" charset="-128"/>
                <a:ea typeface="ＭＳ 明朝" panose="02020609040205080304" pitchFamily="17" charset="-128"/>
              </a:rPr>
              <a:t>　ください。</a:t>
            </a:r>
            <a:endParaRPr lang="en-US" altLang="ja-JP" sz="2000" dirty="0">
              <a:solidFill>
                <a:schemeClr val="tx1"/>
              </a:solidFill>
              <a:latin typeface="ＭＳ 明朝" panose="02020609040205080304" pitchFamily="17" charset="-128"/>
              <a:ea typeface="ＭＳ 明朝" panose="02020609040205080304" pitchFamily="17" charset="-128"/>
            </a:endParaRPr>
          </a:p>
          <a:p>
            <a:pPr marL="0" indent="0">
              <a:lnSpc>
                <a:spcPct val="100000"/>
              </a:lnSpc>
              <a:spcAft>
                <a:spcPts val="600"/>
              </a:spcAft>
              <a:buNone/>
            </a:pPr>
            <a:r>
              <a:rPr lang="ja-JP" altLang="en-US" sz="2000" dirty="0">
                <a:latin typeface="ＭＳ 明朝" panose="02020609040205080304" pitchFamily="17" charset="-128"/>
                <a:ea typeface="ＭＳ 明朝" panose="02020609040205080304" pitchFamily="17" charset="-128"/>
              </a:rPr>
              <a:t>・図中</a:t>
            </a:r>
            <a:r>
              <a:rPr lang="ja-JP" altLang="en-US" sz="2000" dirty="0">
                <a:solidFill>
                  <a:schemeClr val="tx1"/>
                </a:solidFill>
                <a:latin typeface="ＭＳ 明朝" panose="02020609040205080304" pitchFamily="17" charset="-128"/>
                <a:ea typeface="ＭＳ 明朝" panose="02020609040205080304" pitchFamily="17" charset="-128"/>
              </a:rPr>
              <a:t>①～③</a:t>
            </a:r>
            <a:r>
              <a:rPr lang="ja-JP" altLang="en-US" sz="2000" dirty="0">
                <a:latin typeface="ＭＳ 明朝" panose="02020609040205080304" pitchFamily="17" charset="-128"/>
                <a:ea typeface="ＭＳ 明朝" panose="02020609040205080304" pitchFamily="17" charset="-128"/>
              </a:rPr>
              <a:t>の事業者の皆様から</a:t>
            </a:r>
            <a:r>
              <a:rPr lang="ja-JP" altLang="en-US" sz="2000" dirty="0">
                <a:solidFill>
                  <a:srgbClr val="FF0000"/>
                </a:solidFill>
                <a:latin typeface="ＭＳ ゴシック" panose="020B0609070205080204" pitchFamily="49" charset="-128"/>
                <a:ea typeface="ＭＳ ゴシック" panose="020B0609070205080204" pitchFamily="49" charset="-128"/>
              </a:rPr>
              <a:t>都への手続きは</a:t>
            </a:r>
            <a:r>
              <a:rPr lang="ja-JP" altLang="en-US" sz="2000" dirty="0">
                <a:latin typeface="ＭＳ 明朝" panose="02020609040205080304" pitchFamily="17" charset="-128"/>
                <a:ea typeface="ＭＳ 明朝" panose="02020609040205080304" pitchFamily="17" charset="-128"/>
              </a:rPr>
              <a:t>、書面又は</a:t>
            </a:r>
            <a:r>
              <a:rPr lang="en-US" altLang="ja-JP" sz="2000" dirty="0">
                <a:latin typeface="ＭＳ 明朝" panose="02020609040205080304" pitchFamily="17" charset="-128"/>
                <a:ea typeface="ＭＳ 明朝" panose="02020609040205080304" pitchFamily="17" charset="-128"/>
              </a:rPr>
              <a:t>J</a:t>
            </a:r>
            <a:r>
              <a:rPr lang="ja-JP" altLang="en-US" sz="2000" dirty="0">
                <a:latin typeface="ＭＳ 明朝" panose="02020609040205080304" pitchFamily="17" charset="-128"/>
                <a:ea typeface="ＭＳ 明朝" panose="02020609040205080304" pitchFamily="17" charset="-128"/>
              </a:rPr>
              <a:t>グランツ（電子申請システム）　</a:t>
            </a:r>
            <a:br>
              <a:rPr lang="en-US" altLang="ja-JP" sz="2000" dirty="0">
                <a:latin typeface="ＭＳ 明朝" panose="02020609040205080304" pitchFamily="17" charset="-128"/>
                <a:ea typeface="ＭＳ 明朝" panose="02020609040205080304" pitchFamily="17" charset="-128"/>
              </a:rPr>
            </a:br>
            <a:r>
              <a:rPr lang="ja-JP" altLang="en-US" sz="2000" dirty="0">
                <a:latin typeface="ＭＳ 明朝" panose="02020609040205080304" pitchFamily="17" charset="-128"/>
                <a:ea typeface="ＭＳ 明朝" panose="02020609040205080304" pitchFamily="17" charset="-128"/>
              </a:rPr>
              <a:t>　でも受け付けますが、原則として、</a:t>
            </a:r>
            <a:r>
              <a:rPr lang="ja-JP" altLang="en-US" sz="2000" dirty="0">
                <a:solidFill>
                  <a:srgbClr val="FF0000"/>
                </a:solidFill>
                <a:latin typeface="ＭＳ ゴシック" panose="020B0609070205080204" pitchFamily="49" charset="-128"/>
                <a:ea typeface="ＭＳ ゴシック" panose="020B0609070205080204" pitchFamily="49" charset="-128"/>
              </a:rPr>
              <a:t>取扱金融機関を経由して行います</a:t>
            </a:r>
            <a:r>
              <a:rPr lang="ja-JP" altLang="en-US" sz="2000" dirty="0">
                <a:solidFill>
                  <a:schemeClr val="tx1"/>
                </a:solidFill>
                <a:latin typeface="ＭＳ 明朝" panose="02020609040205080304" pitchFamily="17" charset="-128"/>
                <a:ea typeface="ＭＳ 明朝" panose="02020609040205080304" pitchFamily="17" charset="-128"/>
              </a:rPr>
              <a:t>。</a:t>
            </a:r>
            <a:endParaRPr lang="en-US" altLang="ja-JP" sz="2000" dirty="0">
              <a:solidFill>
                <a:schemeClr val="tx1"/>
              </a:solidFill>
              <a:latin typeface="ＭＳ 明朝" panose="02020609040205080304" pitchFamily="17" charset="-128"/>
              <a:ea typeface="ＭＳ 明朝" panose="02020609040205080304" pitchFamily="17" charset="-128"/>
            </a:endParaRPr>
          </a:p>
          <a:p>
            <a:pPr marL="0" indent="0">
              <a:lnSpc>
                <a:spcPct val="100000"/>
              </a:lnSpc>
              <a:spcAft>
                <a:spcPts val="600"/>
              </a:spcAft>
              <a:buNone/>
            </a:pPr>
            <a:r>
              <a:rPr lang="ja-JP" altLang="en-US" sz="2000" dirty="0">
                <a:latin typeface="ＭＳ 明朝" panose="02020609040205080304" pitchFamily="17" charset="-128"/>
                <a:ea typeface="ＭＳ 明朝" panose="02020609040205080304" pitchFamily="17" charset="-128"/>
              </a:rPr>
              <a:t>・令和８年度中に補助対象事業に係る契約・交付申請、支払・実績報告を行ったものが</a:t>
            </a:r>
            <a:br>
              <a:rPr lang="en-US" altLang="ja-JP" sz="2000" dirty="0">
                <a:latin typeface="ＭＳ 明朝" panose="02020609040205080304" pitchFamily="17" charset="-128"/>
                <a:ea typeface="ＭＳ 明朝" panose="02020609040205080304" pitchFamily="17" charset="-128"/>
              </a:rPr>
            </a:br>
            <a:r>
              <a:rPr lang="ja-JP" altLang="en-US" sz="2000" dirty="0">
                <a:latin typeface="ＭＳ 明朝" panose="02020609040205080304" pitchFamily="17" charset="-128"/>
                <a:ea typeface="ＭＳ 明朝" panose="02020609040205080304" pitchFamily="17" charset="-128"/>
              </a:rPr>
              <a:t>　補助金支払の対象となります。</a:t>
            </a:r>
            <a:endParaRPr lang="en-US" altLang="ja-JP" sz="2000" dirty="0">
              <a:latin typeface="ＭＳ 明朝" panose="02020609040205080304" pitchFamily="17" charset="-128"/>
              <a:ea typeface="ＭＳ 明朝" panose="02020609040205080304" pitchFamily="17" charset="-128"/>
            </a:endParaRPr>
          </a:p>
        </p:txBody>
      </p:sp>
      <p:sp>
        <p:nvSpPr>
          <p:cNvPr id="6" name="矢印: 五方向 5">
            <a:extLst>
              <a:ext uri="{FF2B5EF4-FFF2-40B4-BE49-F238E27FC236}">
                <a16:creationId xmlns:a16="http://schemas.microsoft.com/office/drawing/2014/main" id="{3C05B74B-92DF-8EB2-C24C-B9AE10DF87C0}"/>
              </a:ext>
            </a:extLst>
          </p:cNvPr>
          <p:cNvSpPr/>
          <p:nvPr/>
        </p:nvSpPr>
        <p:spPr>
          <a:xfrm>
            <a:off x="818707" y="1424763"/>
            <a:ext cx="1073889" cy="956930"/>
          </a:xfrm>
          <a:prstGeom prst="homePlate">
            <a:avLst>
              <a:gd name="adj" fmla="val 25556"/>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dirty="0">
                <a:solidFill>
                  <a:schemeClr val="tx1"/>
                </a:solidFill>
                <a:latin typeface="ＭＳ ゴシック" panose="020B0609070205080204" pitchFamily="49" charset="-128"/>
                <a:ea typeface="ＭＳ ゴシック" panose="020B0609070205080204" pitchFamily="49" charset="-128"/>
              </a:rPr>
              <a:t>事前審査申込</a:t>
            </a:r>
          </a:p>
        </p:txBody>
      </p:sp>
      <p:sp>
        <p:nvSpPr>
          <p:cNvPr id="7" name="矢印: 五方向 6">
            <a:extLst>
              <a:ext uri="{FF2B5EF4-FFF2-40B4-BE49-F238E27FC236}">
                <a16:creationId xmlns:a16="http://schemas.microsoft.com/office/drawing/2014/main" id="{961674FC-6B59-D830-5370-BE4EAB4ABE36}"/>
              </a:ext>
            </a:extLst>
          </p:cNvPr>
          <p:cNvSpPr/>
          <p:nvPr/>
        </p:nvSpPr>
        <p:spPr>
          <a:xfrm>
            <a:off x="2002468" y="1438936"/>
            <a:ext cx="1073889" cy="956930"/>
          </a:xfrm>
          <a:prstGeom prst="homePlate">
            <a:avLst>
              <a:gd name="adj" fmla="val 25556"/>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dirty="0">
                <a:solidFill>
                  <a:schemeClr val="tx1"/>
                </a:solidFill>
                <a:latin typeface="ＭＳ ゴシック" panose="020B0609070205080204" pitchFamily="49" charset="-128"/>
                <a:ea typeface="ＭＳ ゴシック" panose="020B0609070205080204" pitchFamily="49" charset="-128"/>
              </a:rPr>
              <a:t>要件確認</a:t>
            </a:r>
          </a:p>
        </p:txBody>
      </p:sp>
      <p:sp>
        <p:nvSpPr>
          <p:cNvPr id="8" name="矢印: 五方向 7">
            <a:extLst>
              <a:ext uri="{FF2B5EF4-FFF2-40B4-BE49-F238E27FC236}">
                <a16:creationId xmlns:a16="http://schemas.microsoft.com/office/drawing/2014/main" id="{BBF0D5E0-81FA-D479-9A86-922FFD9DF612}"/>
              </a:ext>
            </a:extLst>
          </p:cNvPr>
          <p:cNvSpPr/>
          <p:nvPr/>
        </p:nvSpPr>
        <p:spPr>
          <a:xfrm>
            <a:off x="3161425" y="1438936"/>
            <a:ext cx="1073889" cy="956930"/>
          </a:xfrm>
          <a:prstGeom prst="homePlate">
            <a:avLst>
              <a:gd name="adj" fmla="val 25556"/>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dirty="0">
                <a:solidFill>
                  <a:schemeClr val="tx1"/>
                </a:solidFill>
                <a:latin typeface="ＭＳ ゴシック" panose="020B0609070205080204" pitchFamily="49" charset="-128"/>
                <a:ea typeface="ＭＳ ゴシック" panose="020B0609070205080204" pitchFamily="49" charset="-128"/>
              </a:rPr>
              <a:t>本審査</a:t>
            </a:r>
          </a:p>
        </p:txBody>
      </p:sp>
      <p:sp>
        <p:nvSpPr>
          <p:cNvPr id="9" name="矢印: 五方向 8">
            <a:extLst>
              <a:ext uri="{FF2B5EF4-FFF2-40B4-BE49-F238E27FC236}">
                <a16:creationId xmlns:a16="http://schemas.microsoft.com/office/drawing/2014/main" id="{84D66E29-3F59-05AC-8371-D0746885C269}"/>
              </a:ext>
            </a:extLst>
          </p:cNvPr>
          <p:cNvSpPr/>
          <p:nvPr/>
        </p:nvSpPr>
        <p:spPr>
          <a:xfrm>
            <a:off x="4362893" y="1428305"/>
            <a:ext cx="1073889" cy="956930"/>
          </a:xfrm>
          <a:prstGeom prst="homePlate">
            <a:avLst>
              <a:gd name="adj" fmla="val 25556"/>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dirty="0">
                <a:solidFill>
                  <a:schemeClr val="tx1"/>
                </a:solidFill>
                <a:latin typeface="ＭＳ ゴシック" panose="020B0609070205080204" pitchFamily="49" charset="-128"/>
                <a:ea typeface="ＭＳ ゴシック" panose="020B0609070205080204" pitchFamily="49" charset="-128"/>
              </a:rPr>
              <a:t>①補助金</a:t>
            </a:r>
            <a:endParaRPr kumimoji="1" lang="en-US" altLang="ja-JP" sz="1600" dirty="0">
              <a:solidFill>
                <a:schemeClr val="tx1"/>
              </a:solidFill>
              <a:latin typeface="ＭＳ ゴシック" panose="020B0609070205080204" pitchFamily="49" charset="-128"/>
              <a:ea typeface="ＭＳ ゴシック" panose="020B0609070205080204" pitchFamily="49" charset="-128"/>
            </a:endParaRPr>
          </a:p>
          <a:p>
            <a:pPr algn="ctr"/>
            <a:r>
              <a:rPr lang="ja-JP" altLang="en-US" sz="1600" dirty="0">
                <a:solidFill>
                  <a:schemeClr val="tx1"/>
                </a:solidFill>
                <a:latin typeface="ＭＳ ゴシック" panose="020B0609070205080204" pitchFamily="49" charset="-128"/>
                <a:ea typeface="ＭＳ ゴシック" panose="020B0609070205080204" pitchFamily="49" charset="-128"/>
              </a:rPr>
              <a:t>交付申請</a:t>
            </a:r>
            <a:endParaRPr kumimoji="1" lang="ja-JP" altLang="en-US" sz="1600" dirty="0">
              <a:solidFill>
                <a:schemeClr val="tx1"/>
              </a:solidFill>
              <a:latin typeface="ＭＳ ゴシック" panose="020B0609070205080204" pitchFamily="49" charset="-128"/>
              <a:ea typeface="ＭＳ ゴシック" panose="020B0609070205080204" pitchFamily="49" charset="-128"/>
            </a:endParaRPr>
          </a:p>
        </p:txBody>
      </p:sp>
      <p:sp>
        <p:nvSpPr>
          <p:cNvPr id="10" name="矢印: 五方向 9">
            <a:extLst>
              <a:ext uri="{FF2B5EF4-FFF2-40B4-BE49-F238E27FC236}">
                <a16:creationId xmlns:a16="http://schemas.microsoft.com/office/drawing/2014/main" id="{2368854C-F8EF-2BF4-90B9-0313977220A2}"/>
              </a:ext>
            </a:extLst>
          </p:cNvPr>
          <p:cNvSpPr/>
          <p:nvPr/>
        </p:nvSpPr>
        <p:spPr>
          <a:xfrm>
            <a:off x="5546654" y="1442478"/>
            <a:ext cx="1073889" cy="956930"/>
          </a:xfrm>
          <a:prstGeom prst="homePlate">
            <a:avLst>
              <a:gd name="adj" fmla="val 25556"/>
            </a:avLst>
          </a:prstGeom>
          <a:solidFill>
            <a:schemeClr val="accent6">
              <a:lumMod val="20000"/>
              <a:lumOff val="8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dirty="0">
                <a:solidFill>
                  <a:schemeClr val="tx1"/>
                </a:solidFill>
                <a:latin typeface="ＭＳ ゴシック" panose="020B0609070205080204" pitchFamily="49" charset="-128"/>
                <a:ea typeface="ＭＳ ゴシック" panose="020B0609070205080204" pitchFamily="49" charset="-128"/>
              </a:rPr>
              <a:t>補助金</a:t>
            </a:r>
            <a:endParaRPr kumimoji="1" lang="en-US" altLang="ja-JP" sz="1600" dirty="0">
              <a:solidFill>
                <a:schemeClr val="tx1"/>
              </a:solidFill>
              <a:latin typeface="ＭＳ ゴシック" panose="020B0609070205080204" pitchFamily="49" charset="-128"/>
              <a:ea typeface="ＭＳ ゴシック" panose="020B0609070205080204" pitchFamily="49" charset="-128"/>
            </a:endParaRPr>
          </a:p>
          <a:p>
            <a:pPr algn="ctr"/>
            <a:r>
              <a:rPr lang="ja-JP" altLang="en-US" sz="1600" dirty="0">
                <a:solidFill>
                  <a:schemeClr val="tx1"/>
                </a:solidFill>
                <a:latin typeface="ＭＳ ゴシック" panose="020B0609070205080204" pitchFamily="49" charset="-128"/>
                <a:ea typeface="ＭＳ ゴシック" panose="020B0609070205080204" pitchFamily="49" charset="-128"/>
              </a:rPr>
              <a:t>交付決定</a:t>
            </a:r>
            <a:endParaRPr kumimoji="1" lang="ja-JP" altLang="en-US" sz="1600" dirty="0">
              <a:solidFill>
                <a:schemeClr val="tx1"/>
              </a:solidFill>
              <a:latin typeface="ＭＳ ゴシック" panose="020B0609070205080204" pitchFamily="49" charset="-128"/>
              <a:ea typeface="ＭＳ ゴシック" panose="020B0609070205080204" pitchFamily="49" charset="-128"/>
            </a:endParaRPr>
          </a:p>
        </p:txBody>
      </p:sp>
      <p:sp>
        <p:nvSpPr>
          <p:cNvPr id="11" name="矢印: 五方向 10">
            <a:extLst>
              <a:ext uri="{FF2B5EF4-FFF2-40B4-BE49-F238E27FC236}">
                <a16:creationId xmlns:a16="http://schemas.microsoft.com/office/drawing/2014/main" id="{59483087-E5DA-CF01-7197-5B0310EE5F7B}"/>
              </a:ext>
            </a:extLst>
          </p:cNvPr>
          <p:cNvSpPr/>
          <p:nvPr/>
        </p:nvSpPr>
        <p:spPr>
          <a:xfrm>
            <a:off x="6705611" y="1442478"/>
            <a:ext cx="1073889" cy="956930"/>
          </a:xfrm>
          <a:prstGeom prst="homePlate">
            <a:avLst>
              <a:gd name="adj" fmla="val 25556"/>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dirty="0">
                <a:solidFill>
                  <a:schemeClr val="tx1"/>
                </a:solidFill>
                <a:latin typeface="ＭＳ ゴシック" panose="020B0609070205080204" pitchFamily="49" charset="-128"/>
                <a:ea typeface="ＭＳ ゴシック" panose="020B0609070205080204" pitchFamily="49" charset="-128"/>
              </a:rPr>
              <a:t>②補助金</a:t>
            </a:r>
            <a:endParaRPr kumimoji="1" lang="en-US" altLang="ja-JP" sz="1600" dirty="0">
              <a:solidFill>
                <a:schemeClr val="tx1"/>
              </a:solidFill>
              <a:latin typeface="ＭＳ ゴシック" panose="020B0609070205080204" pitchFamily="49" charset="-128"/>
              <a:ea typeface="ＭＳ ゴシック" panose="020B0609070205080204" pitchFamily="49" charset="-128"/>
            </a:endParaRPr>
          </a:p>
          <a:p>
            <a:pPr algn="ctr"/>
            <a:r>
              <a:rPr lang="ja-JP" altLang="en-US" sz="1600" dirty="0">
                <a:solidFill>
                  <a:schemeClr val="tx1"/>
                </a:solidFill>
                <a:latin typeface="ＭＳ ゴシック" panose="020B0609070205080204" pitchFamily="49" charset="-128"/>
                <a:ea typeface="ＭＳ ゴシック" panose="020B0609070205080204" pitchFamily="49" charset="-128"/>
              </a:rPr>
              <a:t>実績報告</a:t>
            </a:r>
            <a:endParaRPr kumimoji="1" lang="en-US" altLang="ja-JP" sz="1600" dirty="0">
              <a:solidFill>
                <a:schemeClr val="tx1"/>
              </a:solidFill>
              <a:latin typeface="ＭＳ ゴシック" panose="020B0609070205080204" pitchFamily="49" charset="-128"/>
              <a:ea typeface="ＭＳ ゴシック" panose="020B0609070205080204" pitchFamily="49" charset="-128"/>
            </a:endParaRPr>
          </a:p>
        </p:txBody>
      </p:sp>
      <p:sp>
        <p:nvSpPr>
          <p:cNvPr id="12" name="矢印: 五方向 11">
            <a:extLst>
              <a:ext uri="{FF2B5EF4-FFF2-40B4-BE49-F238E27FC236}">
                <a16:creationId xmlns:a16="http://schemas.microsoft.com/office/drawing/2014/main" id="{518BFF00-0A1E-048C-3593-FC40C0017127}"/>
              </a:ext>
            </a:extLst>
          </p:cNvPr>
          <p:cNvSpPr/>
          <p:nvPr/>
        </p:nvSpPr>
        <p:spPr>
          <a:xfrm>
            <a:off x="7896451" y="1431846"/>
            <a:ext cx="1073889" cy="956930"/>
          </a:xfrm>
          <a:prstGeom prst="homePlate">
            <a:avLst>
              <a:gd name="adj" fmla="val 25556"/>
            </a:avLst>
          </a:prstGeom>
          <a:solidFill>
            <a:schemeClr val="accent6">
              <a:lumMod val="20000"/>
              <a:lumOff val="8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dirty="0">
                <a:solidFill>
                  <a:schemeClr val="tx1"/>
                </a:solidFill>
                <a:latin typeface="ＭＳ ゴシック" panose="020B0609070205080204" pitchFamily="49" charset="-128"/>
                <a:ea typeface="ＭＳ ゴシック" panose="020B0609070205080204" pitchFamily="49" charset="-128"/>
              </a:rPr>
              <a:t>補助金額</a:t>
            </a:r>
            <a:endParaRPr kumimoji="1" lang="en-US" altLang="ja-JP" sz="1600" dirty="0">
              <a:solidFill>
                <a:schemeClr val="tx1"/>
              </a:solidFill>
              <a:latin typeface="ＭＳ ゴシック" panose="020B0609070205080204" pitchFamily="49" charset="-128"/>
              <a:ea typeface="ＭＳ ゴシック" panose="020B0609070205080204" pitchFamily="49" charset="-128"/>
            </a:endParaRPr>
          </a:p>
          <a:p>
            <a:pPr algn="ctr"/>
            <a:r>
              <a:rPr lang="ja-JP" altLang="en-US" sz="1600" dirty="0">
                <a:solidFill>
                  <a:schemeClr val="tx1"/>
                </a:solidFill>
                <a:latin typeface="ＭＳ ゴシック" panose="020B0609070205080204" pitchFamily="49" charset="-128"/>
                <a:ea typeface="ＭＳ ゴシック" panose="020B0609070205080204" pitchFamily="49" charset="-128"/>
              </a:rPr>
              <a:t>確定</a:t>
            </a:r>
            <a:endParaRPr kumimoji="1" lang="ja-JP" altLang="en-US" sz="1600" dirty="0">
              <a:solidFill>
                <a:schemeClr val="tx1"/>
              </a:solidFill>
              <a:latin typeface="ＭＳ ゴシック" panose="020B0609070205080204" pitchFamily="49" charset="-128"/>
              <a:ea typeface="ＭＳ ゴシック" panose="020B0609070205080204" pitchFamily="49" charset="-128"/>
            </a:endParaRPr>
          </a:p>
        </p:txBody>
      </p:sp>
      <p:sp>
        <p:nvSpPr>
          <p:cNvPr id="13" name="矢印: 五方向 12">
            <a:extLst>
              <a:ext uri="{FF2B5EF4-FFF2-40B4-BE49-F238E27FC236}">
                <a16:creationId xmlns:a16="http://schemas.microsoft.com/office/drawing/2014/main" id="{6026B5F8-E3C0-C668-C0AA-C74DA6FAB3BE}"/>
              </a:ext>
            </a:extLst>
          </p:cNvPr>
          <p:cNvSpPr/>
          <p:nvPr/>
        </p:nvSpPr>
        <p:spPr>
          <a:xfrm>
            <a:off x="9080212" y="1446019"/>
            <a:ext cx="1073889" cy="956930"/>
          </a:xfrm>
          <a:prstGeom prst="homePlate">
            <a:avLst>
              <a:gd name="adj" fmla="val 25556"/>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dirty="0">
                <a:solidFill>
                  <a:schemeClr val="tx1"/>
                </a:solidFill>
                <a:latin typeface="ＭＳ ゴシック" panose="020B0609070205080204" pitchFamily="49" charset="-128"/>
                <a:ea typeface="ＭＳ ゴシック" panose="020B0609070205080204" pitchFamily="49" charset="-128"/>
              </a:rPr>
              <a:t>③補助金</a:t>
            </a:r>
            <a:endParaRPr kumimoji="1" lang="en-US" altLang="ja-JP" sz="1600" dirty="0">
              <a:solidFill>
                <a:schemeClr val="tx1"/>
              </a:solidFill>
              <a:latin typeface="ＭＳ ゴシック" panose="020B0609070205080204" pitchFamily="49" charset="-128"/>
              <a:ea typeface="ＭＳ ゴシック" panose="020B0609070205080204" pitchFamily="49" charset="-128"/>
            </a:endParaRPr>
          </a:p>
          <a:p>
            <a:pPr algn="ctr"/>
            <a:r>
              <a:rPr lang="ja-JP" altLang="en-US" sz="1600" dirty="0">
                <a:solidFill>
                  <a:schemeClr val="tx1"/>
                </a:solidFill>
                <a:latin typeface="ＭＳ ゴシック" panose="020B0609070205080204" pitchFamily="49" charset="-128"/>
                <a:ea typeface="ＭＳ ゴシック" panose="020B0609070205080204" pitchFamily="49" charset="-128"/>
              </a:rPr>
              <a:t>請求</a:t>
            </a:r>
            <a:endParaRPr kumimoji="1" lang="ja-JP" altLang="en-US" sz="1600" dirty="0">
              <a:solidFill>
                <a:schemeClr val="tx1"/>
              </a:solidFill>
              <a:latin typeface="ＭＳ ゴシック" panose="020B0609070205080204" pitchFamily="49" charset="-128"/>
              <a:ea typeface="ＭＳ ゴシック" panose="020B0609070205080204" pitchFamily="49" charset="-128"/>
            </a:endParaRPr>
          </a:p>
        </p:txBody>
      </p:sp>
      <p:sp>
        <p:nvSpPr>
          <p:cNvPr id="14" name="矢印: 五方向 13">
            <a:extLst>
              <a:ext uri="{FF2B5EF4-FFF2-40B4-BE49-F238E27FC236}">
                <a16:creationId xmlns:a16="http://schemas.microsoft.com/office/drawing/2014/main" id="{A353A244-051F-0E3B-42E7-9983D9DC1F28}"/>
              </a:ext>
            </a:extLst>
          </p:cNvPr>
          <p:cNvSpPr/>
          <p:nvPr/>
        </p:nvSpPr>
        <p:spPr>
          <a:xfrm>
            <a:off x="10239169" y="1446019"/>
            <a:ext cx="1073889" cy="956930"/>
          </a:xfrm>
          <a:prstGeom prst="homePlate">
            <a:avLst>
              <a:gd name="adj" fmla="val 25556"/>
            </a:avLst>
          </a:prstGeom>
          <a:solidFill>
            <a:schemeClr val="accent6">
              <a:lumMod val="20000"/>
              <a:lumOff val="8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dirty="0">
                <a:solidFill>
                  <a:schemeClr val="tx1"/>
                </a:solidFill>
                <a:latin typeface="ＭＳ ゴシック" panose="020B0609070205080204" pitchFamily="49" charset="-128"/>
                <a:ea typeface="ＭＳ ゴシック" panose="020B0609070205080204" pitchFamily="49" charset="-128"/>
              </a:rPr>
              <a:t>補助金</a:t>
            </a:r>
            <a:endParaRPr kumimoji="1" lang="en-US" altLang="ja-JP" sz="1600" dirty="0">
              <a:solidFill>
                <a:schemeClr val="tx1"/>
              </a:solidFill>
              <a:latin typeface="ＭＳ ゴシック" panose="020B0609070205080204" pitchFamily="49" charset="-128"/>
              <a:ea typeface="ＭＳ ゴシック" panose="020B0609070205080204" pitchFamily="49" charset="-128"/>
            </a:endParaRPr>
          </a:p>
          <a:p>
            <a:pPr algn="ctr"/>
            <a:r>
              <a:rPr lang="ja-JP" altLang="en-US" sz="1600" dirty="0">
                <a:solidFill>
                  <a:schemeClr val="tx1"/>
                </a:solidFill>
                <a:latin typeface="ＭＳ ゴシック" panose="020B0609070205080204" pitchFamily="49" charset="-128"/>
                <a:ea typeface="ＭＳ ゴシック" panose="020B0609070205080204" pitchFamily="49" charset="-128"/>
              </a:rPr>
              <a:t>支払</a:t>
            </a:r>
            <a:endParaRPr kumimoji="1" lang="en-US" altLang="ja-JP" sz="1600" dirty="0">
              <a:solidFill>
                <a:schemeClr val="tx1"/>
              </a:solidFill>
              <a:latin typeface="ＭＳ ゴシック" panose="020B0609070205080204" pitchFamily="49" charset="-128"/>
              <a:ea typeface="ＭＳ ゴシック" panose="020B0609070205080204" pitchFamily="49" charset="-128"/>
            </a:endParaRPr>
          </a:p>
        </p:txBody>
      </p:sp>
      <p:cxnSp>
        <p:nvCxnSpPr>
          <p:cNvPr id="19" name="直線矢印コネクタ 18">
            <a:extLst>
              <a:ext uri="{FF2B5EF4-FFF2-40B4-BE49-F238E27FC236}">
                <a16:creationId xmlns:a16="http://schemas.microsoft.com/office/drawing/2014/main" id="{BF181B54-159E-1320-1204-A807E7EB6A32}"/>
              </a:ext>
            </a:extLst>
          </p:cNvPr>
          <p:cNvCxnSpPr/>
          <p:nvPr/>
        </p:nvCxnSpPr>
        <p:spPr>
          <a:xfrm>
            <a:off x="797442" y="1137684"/>
            <a:ext cx="3455581" cy="0"/>
          </a:xfrm>
          <a:prstGeom prst="straightConnector1">
            <a:avLst/>
          </a:prstGeom>
          <a:ln w="63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DE57DD1E-7FDB-95D7-0600-F6727879BFCD}"/>
              </a:ext>
            </a:extLst>
          </p:cNvPr>
          <p:cNvSpPr txBox="1"/>
          <p:nvPr/>
        </p:nvSpPr>
        <p:spPr>
          <a:xfrm>
            <a:off x="1403496" y="967560"/>
            <a:ext cx="2236510" cy="338554"/>
          </a:xfrm>
          <a:prstGeom prst="rect">
            <a:avLst/>
          </a:prstGeom>
          <a:solidFill>
            <a:schemeClr val="bg1"/>
          </a:solidFill>
          <a:ln w="6350">
            <a:solidFill>
              <a:schemeClr val="tx1"/>
            </a:solidFill>
          </a:ln>
        </p:spPr>
        <p:txBody>
          <a:bodyPr wrap="none" rtlCol="0">
            <a:spAutoFit/>
          </a:bodyPr>
          <a:lstStyle/>
          <a:p>
            <a:r>
              <a:rPr kumimoji="1" lang="ja-JP" altLang="en-US" sz="1600" dirty="0">
                <a:latin typeface="ＭＳ ゴシック" panose="020B0609070205080204" pitchFamily="49" charset="-128"/>
                <a:ea typeface="ＭＳ ゴシック" panose="020B0609070205080204" pitchFamily="49" charset="-128"/>
              </a:rPr>
              <a:t>金融機関の審査手続き</a:t>
            </a:r>
          </a:p>
        </p:txBody>
      </p:sp>
      <p:cxnSp>
        <p:nvCxnSpPr>
          <p:cNvPr id="20" name="直線矢印コネクタ 19">
            <a:extLst>
              <a:ext uri="{FF2B5EF4-FFF2-40B4-BE49-F238E27FC236}">
                <a16:creationId xmlns:a16="http://schemas.microsoft.com/office/drawing/2014/main" id="{88286C5E-FE38-10C6-3354-1C0A56ED277C}"/>
              </a:ext>
            </a:extLst>
          </p:cNvPr>
          <p:cNvCxnSpPr>
            <a:cxnSpLocks/>
          </p:cNvCxnSpPr>
          <p:nvPr/>
        </p:nvCxnSpPr>
        <p:spPr>
          <a:xfrm>
            <a:off x="4416060" y="1141224"/>
            <a:ext cx="6896982" cy="0"/>
          </a:xfrm>
          <a:prstGeom prst="straightConnector1">
            <a:avLst/>
          </a:prstGeom>
          <a:ln w="63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3E78A3D8-E249-DD0C-CAAD-732CA3A07DBA}"/>
              </a:ext>
            </a:extLst>
          </p:cNvPr>
          <p:cNvSpPr txBox="1"/>
          <p:nvPr/>
        </p:nvSpPr>
        <p:spPr>
          <a:xfrm>
            <a:off x="6946619" y="981731"/>
            <a:ext cx="1826141" cy="338554"/>
          </a:xfrm>
          <a:prstGeom prst="rect">
            <a:avLst/>
          </a:prstGeom>
          <a:solidFill>
            <a:schemeClr val="bg1"/>
          </a:solidFill>
          <a:ln w="6350">
            <a:solidFill>
              <a:schemeClr val="tx1"/>
            </a:solidFill>
          </a:ln>
        </p:spPr>
        <p:txBody>
          <a:bodyPr wrap="none" rtlCol="0">
            <a:spAutoFit/>
          </a:bodyPr>
          <a:lstStyle/>
          <a:p>
            <a:r>
              <a:rPr kumimoji="1" lang="ja-JP" altLang="en-US" sz="1600" dirty="0">
                <a:latin typeface="ＭＳ ゴシック" panose="020B0609070205080204" pitchFamily="49" charset="-128"/>
                <a:ea typeface="ＭＳ ゴシック" panose="020B0609070205080204" pitchFamily="49" charset="-128"/>
              </a:rPr>
              <a:t>補助金申請手続き</a:t>
            </a:r>
          </a:p>
        </p:txBody>
      </p:sp>
      <p:sp>
        <p:nvSpPr>
          <p:cNvPr id="22" name="矢印: 五方向 21">
            <a:extLst>
              <a:ext uri="{FF2B5EF4-FFF2-40B4-BE49-F238E27FC236}">
                <a16:creationId xmlns:a16="http://schemas.microsoft.com/office/drawing/2014/main" id="{49FF8F0A-C9E0-D82B-8CF8-314CA088A684}"/>
              </a:ext>
            </a:extLst>
          </p:cNvPr>
          <p:cNvSpPr/>
          <p:nvPr/>
        </p:nvSpPr>
        <p:spPr>
          <a:xfrm>
            <a:off x="850604" y="2626242"/>
            <a:ext cx="304804" cy="304796"/>
          </a:xfrm>
          <a:prstGeom prst="homePlate">
            <a:avLst>
              <a:gd name="adj" fmla="val 25556"/>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sz="1600" dirty="0">
              <a:solidFill>
                <a:schemeClr val="tx1"/>
              </a:solidFill>
              <a:latin typeface="ＭＳ ゴシック" panose="020B0609070205080204" pitchFamily="49" charset="-128"/>
              <a:ea typeface="ＭＳ ゴシック" panose="020B0609070205080204" pitchFamily="49" charset="-128"/>
            </a:endParaRPr>
          </a:p>
        </p:txBody>
      </p:sp>
      <p:sp>
        <p:nvSpPr>
          <p:cNvPr id="23" name="テキスト ボックス 22">
            <a:extLst>
              <a:ext uri="{FF2B5EF4-FFF2-40B4-BE49-F238E27FC236}">
                <a16:creationId xmlns:a16="http://schemas.microsoft.com/office/drawing/2014/main" id="{43722BA0-A3CC-E80C-4F8A-64A6C8115F86}"/>
              </a:ext>
            </a:extLst>
          </p:cNvPr>
          <p:cNvSpPr txBox="1"/>
          <p:nvPr/>
        </p:nvSpPr>
        <p:spPr>
          <a:xfrm>
            <a:off x="1183747" y="2629785"/>
            <a:ext cx="4224233" cy="307777"/>
          </a:xfrm>
          <a:prstGeom prst="rect">
            <a:avLst/>
          </a:prstGeom>
          <a:noFill/>
          <a:ln w="6350">
            <a:noFill/>
          </a:ln>
        </p:spPr>
        <p:txBody>
          <a:bodyPr wrap="none" rtlCol="0">
            <a:spAutoFit/>
          </a:bodyPr>
          <a:lstStyle/>
          <a:p>
            <a:r>
              <a:rPr kumimoji="1" lang="ja-JP" altLang="en-US" sz="1400" dirty="0">
                <a:latin typeface="ＭＳ ゴシック" panose="020B0609070205080204" pitchFamily="49" charset="-128"/>
                <a:ea typeface="ＭＳ ゴシック" panose="020B0609070205080204" pitchFamily="49" charset="-128"/>
              </a:rPr>
              <a:t>･･･事業者の皆様（金融機関審査を含む）の手続き</a:t>
            </a:r>
          </a:p>
        </p:txBody>
      </p:sp>
      <p:sp>
        <p:nvSpPr>
          <p:cNvPr id="24" name="矢印: 五方向 23">
            <a:extLst>
              <a:ext uri="{FF2B5EF4-FFF2-40B4-BE49-F238E27FC236}">
                <a16:creationId xmlns:a16="http://schemas.microsoft.com/office/drawing/2014/main" id="{898EC517-7F49-3487-A78B-B182B6CB6DBA}"/>
              </a:ext>
            </a:extLst>
          </p:cNvPr>
          <p:cNvSpPr/>
          <p:nvPr/>
        </p:nvSpPr>
        <p:spPr>
          <a:xfrm>
            <a:off x="5904625" y="2629784"/>
            <a:ext cx="304804" cy="304796"/>
          </a:xfrm>
          <a:prstGeom prst="homePlate">
            <a:avLst>
              <a:gd name="adj" fmla="val 25556"/>
            </a:avLst>
          </a:prstGeom>
          <a:solidFill>
            <a:schemeClr val="accent6">
              <a:lumMod val="20000"/>
              <a:lumOff val="8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sz="1600" dirty="0">
              <a:solidFill>
                <a:schemeClr val="tx1"/>
              </a:solidFill>
              <a:latin typeface="ＭＳ ゴシック" panose="020B0609070205080204" pitchFamily="49" charset="-128"/>
              <a:ea typeface="ＭＳ ゴシック" panose="020B0609070205080204" pitchFamily="49" charset="-128"/>
            </a:endParaRPr>
          </a:p>
        </p:txBody>
      </p:sp>
      <p:sp>
        <p:nvSpPr>
          <p:cNvPr id="25" name="テキスト ボックス 24">
            <a:extLst>
              <a:ext uri="{FF2B5EF4-FFF2-40B4-BE49-F238E27FC236}">
                <a16:creationId xmlns:a16="http://schemas.microsoft.com/office/drawing/2014/main" id="{3B1E5088-0D49-A012-08B4-F77C1FFEE2FD}"/>
              </a:ext>
            </a:extLst>
          </p:cNvPr>
          <p:cNvSpPr txBox="1"/>
          <p:nvPr/>
        </p:nvSpPr>
        <p:spPr>
          <a:xfrm>
            <a:off x="6237768" y="2633327"/>
            <a:ext cx="1351652" cy="307777"/>
          </a:xfrm>
          <a:prstGeom prst="rect">
            <a:avLst/>
          </a:prstGeom>
          <a:noFill/>
          <a:ln w="6350">
            <a:noFill/>
          </a:ln>
        </p:spPr>
        <p:txBody>
          <a:bodyPr wrap="none" rtlCol="0">
            <a:spAutoFit/>
          </a:bodyPr>
          <a:lstStyle/>
          <a:p>
            <a:r>
              <a:rPr kumimoji="1" lang="ja-JP" altLang="en-US" sz="1400" dirty="0">
                <a:latin typeface="ＭＳ ゴシック" panose="020B0609070205080204" pitchFamily="49" charset="-128"/>
                <a:ea typeface="ＭＳ ゴシック" panose="020B0609070205080204" pitchFamily="49" charset="-128"/>
              </a:rPr>
              <a:t>･･･都の手続き</a:t>
            </a:r>
          </a:p>
        </p:txBody>
      </p:sp>
    </p:spTree>
    <p:extLst>
      <p:ext uri="{BB962C8B-B14F-4D97-AF65-F5344CB8AC3E}">
        <p14:creationId xmlns:p14="http://schemas.microsoft.com/office/powerpoint/2010/main" val="223546441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2178</TotalTime>
  <Words>2203</Words>
  <Application>Microsoft Office PowerPoint</Application>
  <PresentationFormat>ワイド画面</PresentationFormat>
  <Paragraphs>211</Paragraphs>
  <Slides>12</Slides>
  <Notes>0</Notes>
  <HiddenSlides>0</HiddenSlides>
  <MMClips>0</MMClips>
  <ScaleCrop>false</ScaleCrop>
  <HeadingPairs>
    <vt:vector size="8" baseType="variant">
      <vt:variant>
        <vt:lpstr>使用されているフォント</vt:lpstr>
      </vt:variant>
      <vt:variant>
        <vt:i4>5</vt:i4>
      </vt:variant>
      <vt:variant>
        <vt:lpstr>テーマ</vt:lpstr>
      </vt:variant>
      <vt:variant>
        <vt:i4>1</vt:i4>
      </vt:variant>
      <vt:variant>
        <vt:lpstr>埋め込まれた OLE サーバー</vt:lpstr>
      </vt:variant>
      <vt:variant>
        <vt:i4>1</vt:i4>
      </vt:variant>
      <vt:variant>
        <vt:lpstr>スライド タイトル</vt:lpstr>
      </vt:variant>
      <vt:variant>
        <vt:i4>12</vt:i4>
      </vt:variant>
    </vt:vector>
  </HeadingPairs>
  <TitlesOfParts>
    <vt:vector size="19" baseType="lpstr">
      <vt:lpstr>ＭＳ ゴシック</vt:lpstr>
      <vt:lpstr>ＭＳ 明朝</vt:lpstr>
      <vt:lpstr>游ゴシック</vt:lpstr>
      <vt:lpstr>游ゴシック Light</vt:lpstr>
      <vt:lpstr>Arial</vt:lpstr>
      <vt:lpstr>Office テーマ</vt:lpstr>
      <vt:lpstr>Worksheet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私募債（政策課題対応）《補助金に関するご案内》</dc:title>
  <cp:lastModifiedBy>永井　智</cp:lastModifiedBy>
  <cp:revision>166</cp:revision>
  <cp:lastPrinted>2026-03-11T06:49:37Z</cp:lastPrinted>
  <dcterms:created xsi:type="dcterms:W3CDTF">2023-03-30T09:56:11Z</dcterms:created>
  <dcterms:modified xsi:type="dcterms:W3CDTF">2026-03-27T04:22:38Z</dcterms:modified>
</cp:coreProperties>
</file>