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2" r:id="rId2"/>
    <p:sldId id="259" r:id="rId3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  <a:srgbClr val="F4E578"/>
    <a:srgbClr val="B3B47B"/>
    <a:srgbClr val="E1E389"/>
    <a:srgbClr val="E189E3"/>
    <a:srgbClr val="EE77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27" autoAdjust="0"/>
    <p:restoredTop sz="98592" autoAdjust="0"/>
  </p:normalViewPr>
  <p:slideViewPr>
    <p:cSldViewPr>
      <p:cViewPr varScale="1">
        <p:scale>
          <a:sx n="86" d="100"/>
          <a:sy n="86" d="100"/>
        </p:scale>
        <p:origin x="1670" y="72"/>
      </p:cViewPr>
      <p:guideLst>
        <p:guide orient="horz" pos="2161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C0B71-5596-4094-B005-EB9E7EE43FCC}" type="datetimeFigureOut">
              <a:rPr kumimoji="1" lang="ja-JP" altLang="en-US" smtClean="0"/>
              <a:t>2024/6/20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96BDB-4142-4DEE-9589-5EDF68E75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258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2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6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33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4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66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82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99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15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32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8" y="4406900"/>
            <a:ext cx="8420100" cy="1362075"/>
          </a:xfrm>
        </p:spPr>
        <p:txBody>
          <a:bodyPr anchor="t"/>
          <a:lstStyle>
            <a:lvl1pPr algn="l">
              <a:defRPr sz="2769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8" y="2906714"/>
            <a:ext cx="8420100" cy="1500186"/>
          </a:xfrm>
        </p:spPr>
        <p:txBody>
          <a:bodyPr anchor="b"/>
          <a:lstStyle>
            <a:lvl1pPr marL="0" indent="0">
              <a:buNone/>
              <a:defRPr sz="1385">
                <a:solidFill>
                  <a:schemeClr val="tx1">
                    <a:tint val="75000"/>
                  </a:schemeClr>
                </a:solidFill>
              </a:defRPr>
            </a:lvl1pPr>
            <a:lvl2pPr marL="316520" indent="0">
              <a:buNone/>
              <a:defRPr sz="1246">
                <a:solidFill>
                  <a:schemeClr val="tx1">
                    <a:tint val="75000"/>
                  </a:schemeClr>
                </a:solidFill>
              </a:defRPr>
            </a:lvl2pPr>
            <a:lvl3pPr marL="633039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3pPr>
            <a:lvl4pPr marL="949559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4pPr>
            <a:lvl5pPr marL="1266078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5pPr>
            <a:lvl6pPr marL="1582598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6pPr>
            <a:lvl7pPr marL="1899117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7pPr>
            <a:lvl8pPr marL="2215637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8pPr>
            <a:lvl9pPr marL="2532156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1938"/>
            </a:lvl1pPr>
            <a:lvl2pPr>
              <a:defRPr sz="1662"/>
            </a:lvl2pPr>
            <a:lvl3pPr>
              <a:defRPr sz="1385"/>
            </a:lvl3pPr>
            <a:lvl4pPr>
              <a:defRPr sz="1246"/>
            </a:lvl4pPr>
            <a:lvl5pPr>
              <a:defRPr sz="1246"/>
            </a:lvl5pPr>
            <a:lvl6pPr>
              <a:defRPr sz="1246"/>
            </a:lvl6pPr>
            <a:lvl7pPr>
              <a:defRPr sz="1246"/>
            </a:lvl7pPr>
            <a:lvl8pPr>
              <a:defRPr sz="1246"/>
            </a:lvl8pPr>
            <a:lvl9pPr>
              <a:defRPr sz="1246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1938"/>
            </a:lvl1pPr>
            <a:lvl2pPr>
              <a:defRPr sz="1662"/>
            </a:lvl2pPr>
            <a:lvl3pPr>
              <a:defRPr sz="1385"/>
            </a:lvl3pPr>
            <a:lvl4pPr>
              <a:defRPr sz="1246"/>
            </a:lvl4pPr>
            <a:lvl5pPr>
              <a:defRPr sz="1246"/>
            </a:lvl5pPr>
            <a:lvl6pPr>
              <a:defRPr sz="1246"/>
            </a:lvl6pPr>
            <a:lvl7pPr>
              <a:defRPr sz="1246"/>
            </a:lvl7pPr>
            <a:lvl8pPr>
              <a:defRPr sz="1246"/>
            </a:lvl8pPr>
            <a:lvl9pPr>
              <a:defRPr sz="1246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2" y="1535115"/>
            <a:ext cx="4376870" cy="639762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1662"/>
            </a:lvl1pPr>
            <a:lvl2pPr>
              <a:defRPr sz="1385"/>
            </a:lvl2pPr>
            <a:lvl3pPr>
              <a:defRPr sz="1246"/>
            </a:lvl3pPr>
            <a:lvl4pPr>
              <a:defRPr sz="1108"/>
            </a:lvl4pPr>
            <a:lvl5pPr>
              <a:defRPr sz="1108"/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6" y="1535115"/>
            <a:ext cx="4378589" cy="639762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6" y="2174875"/>
            <a:ext cx="4378589" cy="3951288"/>
          </a:xfrm>
        </p:spPr>
        <p:txBody>
          <a:bodyPr/>
          <a:lstStyle>
            <a:lvl1pPr>
              <a:defRPr sz="1662"/>
            </a:lvl1pPr>
            <a:lvl2pPr>
              <a:defRPr sz="1385"/>
            </a:lvl2pPr>
            <a:lvl3pPr>
              <a:defRPr sz="1246"/>
            </a:lvl3pPr>
            <a:lvl4pPr>
              <a:defRPr sz="1108"/>
            </a:lvl4pPr>
            <a:lvl5pPr>
              <a:defRPr sz="1108"/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5" y="273051"/>
            <a:ext cx="3259006" cy="1162050"/>
          </a:xfrm>
        </p:spPr>
        <p:txBody>
          <a:bodyPr anchor="b"/>
          <a:lstStyle>
            <a:lvl1pPr algn="l">
              <a:defRPr sz="1385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5" y="273053"/>
            <a:ext cx="5537730" cy="5853113"/>
          </a:xfrm>
        </p:spPr>
        <p:txBody>
          <a:bodyPr/>
          <a:lstStyle>
            <a:lvl1pPr>
              <a:defRPr sz="2215"/>
            </a:lvl1pPr>
            <a:lvl2pPr>
              <a:defRPr sz="1938"/>
            </a:lvl2pPr>
            <a:lvl3pPr>
              <a:defRPr sz="1662"/>
            </a:lvl3pPr>
            <a:lvl4pPr>
              <a:defRPr sz="1385"/>
            </a:lvl4pPr>
            <a:lvl5pPr>
              <a:defRPr sz="1385"/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5" y="1435101"/>
            <a:ext cx="3259006" cy="4691063"/>
          </a:xfrm>
        </p:spPr>
        <p:txBody>
          <a:bodyPr/>
          <a:lstStyle>
            <a:lvl1pPr marL="0" indent="0">
              <a:buNone/>
              <a:defRPr sz="969"/>
            </a:lvl1pPr>
            <a:lvl2pPr marL="316520" indent="0">
              <a:buNone/>
              <a:defRPr sz="831"/>
            </a:lvl2pPr>
            <a:lvl3pPr marL="633039" indent="0">
              <a:buNone/>
              <a:defRPr sz="692"/>
            </a:lvl3pPr>
            <a:lvl4pPr marL="949559" indent="0">
              <a:buNone/>
              <a:defRPr sz="623"/>
            </a:lvl4pPr>
            <a:lvl5pPr marL="1266078" indent="0">
              <a:buNone/>
              <a:defRPr sz="623"/>
            </a:lvl5pPr>
            <a:lvl6pPr marL="1582598" indent="0">
              <a:buNone/>
              <a:defRPr sz="623"/>
            </a:lvl6pPr>
            <a:lvl7pPr marL="1899117" indent="0">
              <a:buNone/>
              <a:defRPr sz="623"/>
            </a:lvl7pPr>
            <a:lvl8pPr marL="2215637" indent="0">
              <a:buNone/>
              <a:defRPr sz="623"/>
            </a:lvl8pPr>
            <a:lvl9pPr marL="2532156" indent="0">
              <a:buNone/>
              <a:defRPr sz="623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1385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2215"/>
            </a:lvl1pPr>
            <a:lvl2pPr marL="316520" indent="0">
              <a:buNone/>
              <a:defRPr sz="1938"/>
            </a:lvl2pPr>
            <a:lvl3pPr marL="633039" indent="0">
              <a:buNone/>
              <a:defRPr sz="1662"/>
            </a:lvl3pPr>
            <a:lvl4pPr marL="949559" indent="0">
              <a:buNone/>
              <a:defRPr sz="1385"/>
            </a:lvl4pPr>
            <a:lvl5pPr marL="1266078" indent="0">
              <a:buNone/>
              <a:defRPr sz="1385"/>
            </a:lvl5pPr>
            <a:lvl6pPr marL="1582598" indent="0">
              <a:buNone/>
              <a:defRPr sz="1385"/>
            </a:lvl6pPr>
            <a:lvl7pPr marL="1899117" indent="0">
              <a:buNone/>
              <a:defRPr sz="1385"/>
            </a:lvl7pPr>
            <a:lvl8pPr marL="2215637" indent="0">
              <a:buNone/>
              <a:defRPr sz="1385"/>
            </a:lvl8pPr>
            <a:lvl9pPr marL="2532156" indent="0">
              <a:buNone/>
              <a:defRPr sz="1385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969"/>
            </a:lvl1pPr>
            <a:lvl2pPr marL="316520" indent="0">
              <a:buNone/>
              <a:defRPr sz="831"/>
            </a:lvl2pPr>
            <a:lvl3pPr marL="633039" indent="0">
              <a:buNone/>
              <a:defRPr sz="692"/>
            </a:lvl3pPr>
            <a:lvl4pPr marL="949559" indent="0">
              <a:buNone/>
              <a:defRPr sz="623"/>
            </a:lvl4pPr>
            <a:lvl5pPr marL="1266078" indent="0">
              <a:buNone/>
              <a:defRPr sz="623"/>
            </a:lvl5pPr>
            <a:lvl6pPr marL="1582598" indent="0">
              <a:buNone/>
              <a:defRPr sz="623"/>
            </a:lvl6pPr>
            <a:lvl7pPr marL="1899117" indent="0">
              <a:buNone/>
              <a:defRPr sz="623"/>
            </a:lvl7pPr>
            <a:lvl8pPr marL="2215637" indent="0">
              <a:buNone/>
              <a:defRPr sz="623"/>
            </a:lvl8pPr>
            <a:lvl9pPr marL="2532156" indent="0">
              <a:buNone/>
              <a:defRPr sz="623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2024/6/20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33039" rtl="0" eaLnBrk="1" latinLnBrk="0" hangingPunct="1">
        <a:spcBef>
          <a:spcPct val="0"/>
        </a:spcBef>
        <a:buNone/>
        <a:defRPr kumimoji="1" sz="304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390" indent="-23739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14344" indent="-197825" algn="l" defTabSz="633039" rtl="0" eaLnBrk="1" latinLnBrk="0" hangingPunct="1">
        <a:spcBef>
          <a:spcPct val="20000"/>
        </a:spcBef>
        <a:buFont typeface="Arial" pitchFamily="34" charset="0"/>
        <a:buChar char="–"/>
        <a:defRPr kumimoji="1" sz="1938" kern="1200">
          <a:solidFill>
            <a:schemeClr val="tx1"/>
          </a:solidFill>
          <a:latin typeface="+mn-lt"/>
          <a:ea typeface="+mn-ea"/>
          <a:cs typeface="+mn-cs"/>
        </a:defRPr>
      </a:lvl2pPr>
      <a:lvl3pPr marL="791299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107818" indent="-158260" algn="l" defTabSz="633039" rtl="0" eaLnBrk="1" latinLnBrk="0" hangingPunct="1">
        <a:spcBef>
          <a:spcPct val="20000"/>
        </a:spcBef>
        <a:buFont typeface="Arial" pitchFamily="34" charset="0"/>
        <a:buChar char="–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4pPr>
      <a:lvl5pPr marL="1424338" indent="-158260" algn="l" defTabSz="633039" rtl="0" eaLnBrk="1" latinLnBrk="0" hangingPunct="1">
        <a:spcBef>
          <a:spcPct val="20000"/>
        </a:spcBef>
        <a:buFont typeface="Arial" pitchFamily="34" charset="0"/>
        <a:buChar char="»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5pPr>
      <a:lvl6pPr marL="1740858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7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7pPr>
      <a:lvl8pPr marL="2373897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8pPr>
      <a:lvl9pPr marL="2690416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060899"/>
              </p:ext>
            </p:extLst>
          </p:nvPr>
        </p:nvGraphicFramePr>
        <p:xfrm>
          <a:off x="5015392" y="549128"/>
          <a:ext cx="4618128" cy="597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010">
                  <a:extLst>
                    <a:ext uri="{9D8B030D-6E8A-4147-A177-3AD203B41FA5}">
                      <a16:colId xmlns:a16="http://schemas.microsoft.com/office/drawing/2014/main" val="17583908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3187010756"/>
                    </a:ext>
                  </a:extLst>
                </a:gridCol>
                <a:gridCol w="1585942">
                  <a:extLst>
                    <a:ext uri="{9D8B030D-6E8A-4147-A177-3AD203B41FA5}">
                      <a16:colId xmlns:a16="http://schemas.microsoft.com/office/drawing/2014/main" val="138915238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83740024"/>
                    </a:ext>
                  </a:extLst>
                </a:gridCol>
              </a:tblGrid>
              <a:tr h="252216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デザイン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配布場所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お問合せ先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794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杉並区</a:t>
                      </a:r>
                      <a:endParaRPr kumimoji="1" lang="en-US" altLang="ja-JP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12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平日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kumimoji="1" lang="zh-CN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杉並区阿佐谷南</a:t>
                      </a:r>
                      <a:r>
                        <a:rPr kumimoji="1" lang="en-US" altLang="zh-CN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1-15-1</a:t>
                      </a: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杉並区役所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階</a:t>
                      </a:r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コミュかるショップ</a:t>
                      </a:r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休日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杉並区阿佐谷南</a:t>
                      </a:r>
                      <a:r>
                        <a:rPr kumimoji="1" lang="en-US" altLang="zh-TW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3-2-19</a:t>
                      </a:r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ja-JP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杉並区立産業商工</a:t>
                      </a:r>
                      <a:r>
                        <a:rPr kumimoji="1" lang="ja-JP" altLang="en-US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会館</a:t>
                      </a:r>
                      <a:endParaRPr kumimoji="1" lang="en-US" altLang="ja-JP" sz="800" kern="1200" dirty="0" smtClean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+mn-cs"/>
                      </a:endParaRPr>
                    </a:p>
                    <a:p>
                      <a:r>
                        <a:rPr kumimoji="1" lang="en-US" altLang="ja-JP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※</a:t>
                      </a:r>
                      <a:r>
                        <a:rPr kumimoji="1" lang="ja-JP" altLang="en-US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第三日曜日は休館日</a:t>
                      </a:r>
                      <a:endParaRPr kumimoji="1"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杉並区産業振興センター観光係</a:t>
                      </a: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03-5347-9184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（直通）</a:t>
                      </a:r>
                      <a:endParaRPr kumimoji="1"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039939794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豊島区</a:t>
                      </a:r>
                      <a:endParaRPr kumimoji="1" lang="en-US" altLang="ja-JP" sz="800" dirty="0" smtClean="0"/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豊島区東池袋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1-20-10</a:t>
                      </a: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としま区民センター</a:t>
                      </a:r>
                      <a:endParaRPr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池袋東口観光案内所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豊島区文化商工部文化観光課</a:t>
                      </a:r>
                    </a:p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03-4566-2758</a:t>
                      </a:r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（直通）</a:t>
                      </a:r>
                    </a:p>
                    <a:p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316690466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北区</a:t>
                      </a:r>
                      <a:endParaRPr kumimoji="1" lang="en-US" altLang="ja-JP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北区赤羽西</a:t>
                      </a:r>
                      <a:r>
                        <a:rPr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1-6-1-301</a:t>
                      </a: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赤羽文化センター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北区</a:t>
                      </a:r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政策経営部シティプロモーション推進担当課</a:t>
                      </a:r>
                      <a:endParaRPr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03-3908-1364</a:t>
                      </a:r>
                      <a:endParaRPr lang="zh-TW" altLang="en-US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74063785"/>
                  </a:ext>
                </a:extLst>
              </a:tr>
            </a:tbl>
          </a:graphicData>
        </a:graphic>
      </p:graphicFrame>
      <p:sp>
        <p:nvSpPr>
          <p:cNvPr id="6" name="タイトル 1"/>
          <p:cNvSpPr>
            <a:spLocks noGrp="1"/>
          </p:cNvSpPr>
          <p:nvPr>
            <p:ph type="ctrTitle"/>
          </p:nvPr>
        </p:nvSpPr>
        <p:spPr>
          <a:xfrm>
            <a:off x="2909081" y="120818"/>
            <a:ext cx="4174728" cy="255438"/>
          </a:xfrm>
          <a:ln w="22225">
            <a:noFill/>
          </a:ln>
        </p:spPr>
        <p:txBody>
          <a:bodyPr>
            <a:noAutofit/>
          </a:bodyPr>
          <a:lstStyle/>
          <a:p>
            <a:r>
              <a:rPr lang="ja-JP" altLang="en-US" sz="1200" b="1" dirty="0"/>
              <a:t>マンホールカード</a:t>
            </a:r>
            <a:r>
              <a:rPr lang="ja-JP" altLang="en-US" sz="1200" b="1" dirty="0" smtClean="0"/>
              <a:t>特別版（第１弾）の</a:t>
            </a:r>
            <a:r>
              <a:rPr lang="ja-JP" altLang="en-US" sz="1200" b="1" dirty="0"/>
              <a:t>デザイン・配布</a:t>
            </a:r>
            <a:r>
              <a:rPr lang="ja-JP" altLang="en-US" sz="1200" b="1" dirty="0" smtClean="0"/>
              <a:t>場所</a:t>
            </a:r>
            <a:endParaRPr lang="ja-JP" altLang="en-US" sz="1200" b="1" dirty="0"/>
          </a:p>
        </p:txBody>
      </p:sp>
      <p:sp>
        <p:nvSpPr>
          <p:cNvPr id="37" name="正方形/長方形 36"/>
          <p:cNvSpPr/>
          <p:nvPr/>
        </p:nvSpPr>
        <p:spPr>
          <a:xfrm>
            <a:off x="-3001525" y="2193760"/>
            <a:ext cx="2332772" cy="526257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en-US" sz="969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10889724" y="3534702"/>
            <a:ext cx="4550717" cy="390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64350"/>
              </p:ext>
            </p:extLst>
          </p:nvPr>
        </p:nvGraphicFramePr>
        <p:xfrm>
          <a:off x="262864" y="549128"/>
          <a:ext cx="4618128" cy="597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010">
                  <a:extLst>
                    <a:ext uri="{9D8B030D-6E8A-4147-A177-3AD203B41FA5}">
                      <a16:colId xmlns:a16="http://schemas.microsoft.com/office/drawing/2014/main" val="17583908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3187010756"/>
                    </a:ext>
                  </a:extLst>
                </a:gridCol>
                <a:gridCol w="1657950">
                  <a:extLst>
                    <a:ext uri="{9D8B030D-6E8A-4147-A177-3AD203B41FA5}">
                      <a16:colId xmlns:a16="http://schemas.microsoft.com/office/drawing/2014/main" val="138915238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883740024"/>
                    </a:ext>
                  </a:extLst>
                </a:gridCol>
              </a:tblGrid>
              <a:tr h="252216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デザイン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配布場所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お問合せ先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794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千代田区</a:t>
                      </a:r>
                      <a:endParaRPr kumimoji="1" lang="en-US" altLang="ja-JP" sz="800" dirty="0" smtClean="0"/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12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千代田区九段南</a:t>
                      </a:r>
                      <a:r>
                        <a:rPr kumimoji="1" lang="en-US" altLang="zh-CN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1-6-17</a:t>
                      </a:r>
                    </a:p>
                    <a:p>
                      <a:r>
                        <a:rPr kumimoji="1" lang="zh-CN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千代田区観光案内所</a:t>
                      </a:r>
                      <a:endParaRPr kumimoji="1" lang="en-US" altLang="zh-CN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zh-CN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（千代田区観光協会内）</a:t>
                      </a:r>
                      <a:endParaRPr kumimoji="1"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千代田区地域振興部</a:t>
                      </a:r>
                      <a:endParaRPr kumimoji="1" lang="en-US" altLang="zh-TW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商工観光課</a:t>
                      </a:r>
                    </a:p>
                    <a:p>
                      <a:r>
                        <a:rPr kumimoji="1"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kumimoji="1"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03-5211-3650(</a:t>
                      </a:r>
                      <a:r>
                        <a:rPr kumimoji="1"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直通</a:t>
                      </a:r>
                      <a:r>
                        <a:rPr kumimoji="1"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)</a:t>
                      </a:r>
                      <a:endParaRPr kumimoji="1"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316690466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世田谷区</a:t>
                      </a:r>
                      <a:endParaRPr kumimoji="1" lang="en-US" altLang="ja-JP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12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世田谷区太子堂</a:t>
                      </a:r>
                      <a:r>
                        <a:rPr kumimoji="1" lang="en-US" altLang="ja-JP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4-1-1</a:t>
                      </a:r>
                    </a:p>
                    <a:p>
                      <a:r>
                        <a:rPr kumimoji="1" lang="en-US" altLang="ja-JP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(</a:t>
                      </a:r>
                      <a:r>
                        <a:rPr kumimoji="1" lang="ja-JP" altLang="ja-JP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東急世田谷線三軒茶屋駅改札前</a:t>
                      </a:r>
                      <a:r>
                        <a:rPr kumimoji="1" lang="en-US" altLang="ja-JP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)</a:t>
                      </a: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三軒茶屋観光案内所</a:t>
                      </a:r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(SANCHA³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「サンチャキューブ」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)</a:t>
                      </a:r>
                      <a:endParaRPr kumimoji="1"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世田谷区経済産業部</a:t>
                      </a:r>
                      <a:endParaRPr kumimoji="1" lang="en-US" altLang="zh-TW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産業連携交流推進課</a:t>
                      </a:r>
                    </a:p>
                    <a:p>
                      <a:r>
                        <a:rPr kumimoji="1"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kumimoji="1"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03-3411-6653</a:t>
                      </a: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74063785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渋谷区</a:t>
                      </a:r>
                      <a:endParaRPr kumimoji="1" lang="en-US" altLang="ja-JP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12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渋谷区千駄ヶ谷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2-39-9</a:t>
                      </a: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東京・将棋会館</a:t>
                      </a:r>
                      <a:endParaRPr kumimoji="1"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渋谷区区民部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産業観光課</a:t>
                      </a:r>
                      <a:endParaRPr kumimoji="1" lang="zh-TW" altLang="en-US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kumimoji="1"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03-3463-1762</a:t>
                      </a:r>
                      <a:endParaRPr kumimoji="1"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1409238284"/>
                  </a:ext>
                </a:extLst>
              </a:tr>
            </a:tbl>
          </a:graphicData>
        </a:graphic>
      </p:graphicFrame>
      <p:pic>
        <p:nvPicPr>
          <p:cNvPr id="50" name="図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528" y="898533"/>
            <a:ext cx="1234653" cy="1732765"/>
          </a:xfrm>
          <a:prstGeom prst="rect">
            <a:avLst/>
          </a:prstGeom>
        </p:spPr>
      </p:pic>
      <p:pic>
        <p:nvPicPr>
          <p:cNvPr id="51" name="図 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43" y="2822116"/>
            <a:ext cx="1262202" cy="171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図 5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47" y="4725144"/>
            <a:ext cx="1229341" cy="169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図 5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862" y="920770"/>
            <a:ext cx="1246462" cy="171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8441704" y="6558052"/>
            <a:ext cx="13566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/>
              <a:t>令和</a:t>
            </a:r>
            <a:r>
              <a:rPr lang="en-US" altLang="ja-JP" sz="900" dirty="0" smtClean="0"/>
              <a:t>6</a:t>
            </a:r>
            <a:r>
              <a:rPr lang="zh-TW" altLang="en-US" sz="900" dirty="0" smtClean="0"/>
              <a:t>年</a:t>
            </a:r>
            <a:r>
              <a:rPr lang="en-US" altLang="zh-TW" sz="900" dirty="0" smtClean="0"/>
              <a:t>4</a:t>
            </a:r>
            <a:r>
              <a:rPr lang="zh-TW" altLang="en-US" sz="900" dirty="0" smtClean="0"/>
              <a:t>月</a:t>
            </a:r>
            <a:r>
              <a:rPr lang="en-US" altLang="zh-TW" sz="900" dirty="0"/>
              <a:t>3</a:t>
            </a:r>
            <a:r>
              <a:rPr lang="zh-TW" altLang="en-US" sz="900" dirty="0" smtClean="0"/>
              <a:t>日</a:t>
            </a:r>
            <a:r>
              <a:rPr lang="zh-TW" altLang="en-US" sz="900" dirty="0"/>
              <a:t>現在</a:t>
            </a:r>
            <a:endParaRPr lang="ja-JP" altLang="en-US" sz="900" dirty="0"/>
          </a:p>
        </p:txBody>
      </p:sp>
      <p:pic>
        <p:nvPicPr>
          <p:cNvPr id="14" name="図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"/>
          <a:stretch/>
        </p:blipFill>
        <p:spPr bwMode="auto">
          <a:xfrm>
            <a:off x="5210509" y="2822116"/>
            <a:ext cx="1216938" cy="171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" t="5024" r="55167" b="4461"/>
          <a:stretch/>
        </p:blipFill>
        <p:spPr>
          <a:xfrm>
            <a:off x="5189568" y="4725144"/>
            <a:ext cx="1258819" cy="1713830"/>
          </a:xfrm>
          <a:prstGeom prst="rect">
            <a:avLst/>
          </a:prstGeom>
        </p:spPr>
      </p:pic>
      <p:sp>
        <p:nvSpPr>
          <p:cNvPr id="16" name="テキスト ボックス 23"/>
          <p:cNvSpPr txBox="1"/>
          <p:nvPr/>
        </p:nvSpPr>
        <p:spPr>
          <a:xfrm>
            <a:off x="1818388" y="4725144"/>
            <a:ext cx="2711705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8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日で配布を終了し、令和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9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29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日から通常版に切り替わっております。</a:t>
            </a:r>
            <a:endParaRPr lang="en-US" altLang="ja-JP" sz="800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渋谷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897216" y="836712"/>
            <a:ext cx="2494613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日から配布を終了し、令和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。</a:t>
            </a:r>
            <a:endParaRPr lang="en-US" altLang="ja-JP" sz="800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杉並区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845495" y="898533"/>
            <a:ext cx="2494613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日で配布を終了し、令和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日から通常版に切り替わっております。</a:t>
            </a:r>
            <a:endParaRPr lang="en-US" altLang="ja-JP" sz="800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千代田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916213" y="2798683"/>
            <a:ext cx="2494613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31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から通常版に切り替わっております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。</a:t>
            </a:r>
            <a:endParaRPr lang="en-US" altLang="ja-JP" sz="800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豊島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区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064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767875"/>
              </p:ext>
            </p:extLst>
          </p:nvPr>
        </p:nvGraphicFramePr>
        <p:xfrm>
          <a:off x="5015392" y="549128"/>
          <a:ext cx="4618128" cy="597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010">
                  <a:extLst>
                    <a:ext uri="{9D8B030D-6E8A-4147-A177-3AD203B41FA5}">
                      <a16:colId xmlns:a16="http://schemas.microsoft.com/office/drawing/2014/main" val="17583908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3187010756"/>
                    </a:ext>
                  </a:extLst>
                </a:gridCol>
                <a:gridCol w="1585942">
                  <a:extLst>
                    <a:ext uri="{9D8B030D-6E8A-4147-A177-3AD203B41FA5}">
                      <a16:colId xmlns:a16="http://schemas.microsoft.com/office/drawing/2014/main" val="138915238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83740024"/>
                    </a:ext>
                  </a:extLst>
                </a:gridCol>
              </a:tblGrid>
              <a:tr h="252216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デザイン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配布場所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お問合せ先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794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東大和市</a:t>
                      </a:r>
                      <a:endParaRPr kumimoji="1" lang="en-US" altLang="ja-JP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平日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※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祝日・年末年始を除く</a:t>
                      </a:r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東大和市中央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3-930</a:t>
                      </a: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東大和市役所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階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5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番</a:t>
                      </a:r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産業振興課窓口</a:t>
                      </a:r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土・日曜日、祝日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※</a:t>
                      </a:r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年末年始・休館日を除く</a:t>
                      </a:r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東大和市奈良橋</a:t>
                      </a:r>
                      <a:r>
                        <a:rPr kumimoji="1"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1-260-2</a:t>
                      </a:r>
                    </a:p>
                    <a:p>
                      <a:r>
                        <a:rPr kumimoji="1"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東大和市立郷土博物館</a:t>
                      </a:r>
                      <a:endParaRPr kumimoji="1"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東大和市市民</a:t>
                      </a:r>
                      <a:r>
                        <a:rPr lang="ja-JP" altLang="en-US" sz="80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環境</a:t>
                      </a:r>
                      <a:r>
                        <a:rPr lang="zh-TW" altLang="en-US" sz="80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部</a:t>
                      </a:r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産業振興課</a:t>
                      </a:r>
                    </a:p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042-563-2111</a:t>
                      </a: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　　</a:t>
                      </a:r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内線</a:t>
                      </a:r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：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1075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039939794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東久留米市</a:t>
                      </a:r>
                      <a:endParaRPr kumimoji="1" lang="en-US" altLang="ja-JP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東久留米市本町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3-3-1</a:t>
                      </a: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東久留米市役所</a:t>
                      </a:r>
                      <a:r>
                        <a:rPr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</a:t>
                      </a:r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階　</a:t>
                      </a:r>
                      <a:endParaRPr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市民プラザ事務室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東久留米市市民部産業政策課</a:t>
                      </a:r>
                    </a:p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042-470-7743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316690466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稲城市</a:t>
                      </a:r>
                      <a:endParaRPr kumimoji="1" lang="en-US" altLang="ja-JP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稲城市東長沼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516-2</a:t>
                      </a: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いなぎ発信基地ペアテラス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稲城市</a:t>
                      </a:r>
                      <a:r>
                        <a:rPr kumimoji="1" lang="ja-JP" altLang="ja-JP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産業文化スポーツ部</a:t>
                      </a:r>
                      <a:endParaRPr kumimoji="1" lang="en-US" altLang="ja-JP" sz="800" kern="1200" dirty="0" smtClean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+mn-cs"/>
                      </a:endParaRPr>
                    </a:p>
                    <a:p>
                      <a:r>
                        <a:rPr kumimoji="1" lang="ja-JP" altLang="ja-JP" sz="800" kern="1200" dirty="0" smtClean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観光課</a:t>
                      </a:r>
                      <a:endParaRPr kumimoji="1" lang="en-US" altLang="ja-JP" sz="800" kern="1200" dirty="0" smtClean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+mn-cs"/>
                      </a:endParaRPr>
                    </a:p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042-378-2111</a:t>
                      </a: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　　</a:t>
                      </a:r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内線</a:t>
                      </a:r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：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676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74063785"/>
                  </a:ext>
                </a:extLst>
              </a:tr>
            </a:tbl>
          </a:graphicData>
        </a:graphic>
      </p:graphicFrame>
      <p:sp>
        <p:nvSpPr>
          <p:cNvPr id="6" name="タイトル 1"/>
          <p:cNvSpPr>
            <a:spLocks noGrp="1"/>
          </p:cNvSpPr>
          <p:nvPr>
            <p:ph type="ctrTitle"/>
          </p:nvPr>
        </p:nvSpPr>
        <p:spPr>
          <a:xfrm>
            <a:off x="2909081" y="120818"/>
            <a:ext cx="4174728" cy="255438"/>
          </a:xfrm>
          <a:ln w="22225">
            <a:noFill/>
          </a:ln>
        </p:spPr>
        <p:txBody>
          <a:bodyPr>
            <a:noAutofit/>
          </a:bodyPr>
          <a:lstStyle/>
          <a:p>
            <a:r>
              <a:rPr lang="ja-JP" altLang="en-US" sz="1200" b="1" dirty="0"/>
              <a:t>マンホールカード</a:t>
            </a:r>
            <a:r>
              <a:rPr lang="ja-JP" altLang="en-US" sz="1200" b="1" dirty="0" smtClean="0"/>
              <a:t>特別版（第１弾）の</a:t>
            </a:r>
            <a:r>
              <a:rPr lang="ja-JP" altLang="en-US" sz="1200" b="1" dirty="0"/>
              <a:t>デザイン・配布</a:t>
            </a:r>
            <a:r>
              <a:rPr lang="ja-JP" altLang="en-US" sz="1200" b="1" dirty="0" smtClean="0"/>
              <a:t>場所</a:t>
            </a:r>
            <a:endParaRPr lang="ja-JP" altLang="en-US" sz="1200" b="1" dirty="0"/>
          </a:p>
        </p:txBody>
      </p:sp>
      <p:sp>
        <p:nvSpPr>
          <p:cNvPr id="37" name="正方形/長方形 36"/>
          <p:cNvSpPr/>
          <p:nvPr/>
        </p:nvSpPr>
        <p:spPr>
          <a:xfrm>
            <a:off x="-3001525" y="2193760"/>
            <a:ext cx="2332772" cy="526257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en-US" sz="969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10889724" y="3534702"/>
            <a:ext cx="4550717" cy="390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316475"/>
              </p:ext>
            </p:extLst>
          </p:nvPr>
        </p:nvGraphicFramePr>
        <p:xfrm>
          <a:off x="262864" y="549128"/>
          <a:ext cx="4618128" cy="597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010">
                  <a:extLst>
                    <a:ext uri="{9D8B030D-6E8A-4147-A177-3AD203B41FA5}">
                      <a16:colId xmlns:a16="http://schemas.microsoft.com/office/drawing/2014/main" val="17583908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3187010756"/>
                    </a:ext>
                  </a:extLst>
                </a:gridCol>
                <a:gridCol w="1657950">
                  <a:extLst>
                    <a:ext uri="{9D8B030D-6E8A-4147-A177-3AD203B41FA5}">
                      <a16:colId xmlns:a16="http://schemas.microsoft.com/office/drawing/2014/main" val="138915238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883740024"/>
                    </a:ext>
                  </a:extLst>
                </a:gridCol>
              </a:tblGrid>
              <a:tr h="252216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デザイン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配布場所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お問合せ先</a:t>
                      </a:r>
                      <a:endParaRPr kumimoji="1" lang="ja-JP" altLang="en-US" sz="800" dirty="0"/>
                    </a:p>
                  </a:txBody>
                  <a:tcPr marL="63305" marR="63305" marT="31652" marB="31652" anchor="ctr"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794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足立区</a:t>
                      </a:r>
                      <a:endParaRPr kumimoji="1" lang="en-US" altLang="ja-JP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足立区千住</a:t>
                      </a:r>
                      <a:r>
                        <a:rPr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1-5-7</a:t>
                      </a: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あだち産業センター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足立区産業振興課</a:t>
                      </a:r>
                    </a:p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03-3880-5865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316690466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小金井市</a:t>
                      </a:r>
                      <a:endParaRPr kumimoji="1" lang="en-US" altLang="ja-JP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小金井市前原町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3-33-25</a:t>
                      </a:r>
                    </a:p>
                    <a:p>
                      <a:r>
                        <a:rPr lang="zh-CN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小金井市商工会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小金井市環境部下水道課</a:t>
                      </a:r>
                    </a:p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042-387-9828</a:t>
                      </a:r>
                    </a:p>
                    <a:p>
                      <a:endParaRPr lang="en-US" altLang="ja-JP" sz="8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en-US" altLang="ja-JP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※</a:t>
                      </a:r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小金井市商工会へのお問い合わせはご遠慮ください。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74063785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/>
                        <a:t>小平市</a:t>
                      </a:r>
                      <a:endParaRPr kumimoji="1" lang="en-US" altLang="ja-JP" sz="800" dirty="0" smtClean="0"/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小平市上水本町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1-25-31</a:t>
                      </a:r>
                    </a:p>
                    <a:p>
                      <a:r>
                        <a:rPr lang="ja-JP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小平市ふれあい下水道館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小平市環境部下水道課</a:t>
                      </a:r>
                    </a:p>
                    <a:p>
                      <a:r>
                        <a:rPr lang="zh-TW" altLang="en-US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042-346-9560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1409238284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8441704" y="6558052"/>
            <a:ext cx="13566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/>
              <a:t>令和</a:t>
            </a:r>
            <a:r>
              <a:rPr lang="en-US" altLang="ja-JP" sz="900" dirty="0" smtClean="0"/>
              <a:t>6</a:t>
            </a:r>
            <a:r>
              <a:rPr lang="zh-TW" altLang="en-US" sz="900" dirty="0" smtClean="0"/>
              <a:t>年</a:t>
            </a:r>
            <a:r>
              <a:rPr lang="en-US" altLang="zh-TW" sz="900" dirty="0" smtClean="0"/>
              <a:t>4</a:t>
            </a:r>
            <a:r>
              <a:rPr lang="zh-TW" altLang="en-US" sz="900" dirty="0" smtClean="0"/>
              <a:t>月</a:t>
            </a:r>
            <a:r>
              <a:rPr lang="en-US" altLang="zh-TW" sz="900" dirty="0" smtClean="0"/>
              <a:t>3</a:t>
            </a:r>
            <a:r>
              <a:rPr lang="zh-TW" altLang="en-US" sz="900" dirty="0" smtClean="0"/>
              <a:t>日</a:t>
            </a:r>
            <a:r>
              <a:rPr lang="zh-TW" altLang="en-US" sz="900" dirty="0"/>
              <a:t>現在</a:t>
            </a:r>
            <a:endParaRPr lang="ja-JP" altLang="en-US" sz="900" dirty="0"/>
          </a:p>
        </p:txBody>
      </p:sp>
      <p:pic>
        <p:nvPicPr>
          <p:cNvPr id="18" name="図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6"/>
          <a:stretch/>
        </p:blipFill>
        <p:spPr bwMode="auto">
          <a:xfrm>
            <a:off x="447257" y="893753"/>
            <a:ext cx="124219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331" y="2823003"/>
            <a:ext cx="1240587" cy="1699528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82" y="4723781"/>
            <a:ext cx="1242998" cy="169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図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226" y="908720"/>
            <a:ext cx="1183765" cy="169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図 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535" y="2836414"/>
            <a:ext cx="1198457" cy="167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図 2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774" y="4744428"/>
            <a:ext cx="1231669" cy="165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6562842" y="4723781"/>
            <a:ext cx="2494613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31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日から配布を一時休止しています。</a:t>
            </a:r>
            <a:endParaRPr lang="en-US" altLang="ja-JP" sz="800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詳細は稲城市にお問合せください。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804207" y="2823003"/>
            <a:ext cx="2494613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14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日から配布を一時休止しています。</a:t>
            </a:r>
            <a:endParaRPr lang="en-US" altLang="ja-JP" sz="800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詳細は小金井市にお問合せください。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6" name="テキスト ボックス 23"/>
          <p:cNvSpPr txBox="1"/>
          <p:nvPr/>
        </p:nvSpPr>
        <p:spPr>
          <a:xfrm>
            <a:off x="6562842" y="2823003"/>
            <a:ext cx="2711705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日で配布を終了し、通常版に切り替わっております。</a:t>
            </a:r>
            <a:endParaRPr lang="en-US" altLang="ja-JP" sz="800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詳細は東久留米市に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969224" y="908720"/>
            <a:ext cx="2494613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日から配布を一時休止しています。</a:t>
            </a:r>
            <a:endParaRPr lang="en-US" altLang="ja-JP" sz="800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東大和</a:t>
            </a:r>
            <a:r>
              <a:rPr lang="ja-JP" altLang="en-US" sz="800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市にお問合せください。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778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4777</TotalTime>
  <Words>635</Words>
  <Application>Microsoft Office PowerPoint</Application>
  <PresentationFormat>A4 210 x 297 mm</PresentationFormat>
  <Paragraphs>128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ＭＳ Ｐゴシック</vt:lpstr>
      <vt:lpstr>ＭＳ ゴシック</vt:lpstr>
      <vt:lpstr>ＭＳ 明朝</vt:lpstr>
      <vt:lpstr>新細明體</vt:lpstr>
      <vt:lpstr>游ゴシック</vt:lpstr>
      <vt:lpstr>Arial</vt:lpstr>
      <vt:lpstr>Calibri</vt:lpstr>
      <vt:lpstr>Office テーマ</vt:lpstr>
      <vt:lpstr>マンホールカード特別版（第１弾）のデザイン・配布場所</vt:lpstr>
      <vt:lpstr>マンホールカード特別版（第１弾）のデザイン・配布場所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岩間　洋子</dc:creator>
  <cp:lastModifiedBy>徳山　優太郎</cp:lastModifiedBy>
  <cp:revision>572</cp:revision>
  <cp:lastPrinted>2021-11-25T06:46:01Z</cp:lastPrinted>
  <dcterms:created xsi:type="dcterms:W3CDTF">2016-09-21T14:10:12Z</dcterms:created>
  <dcterms:modified xsi:type="dcterms:W3CDTF">2024-06-20T09:27:22Z</dcterms:modified>
</cp:coreProperties>
</file>