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362" r:id="rId2"/>
    <p:sldId id="361" r:id="rId3"/>
    <p:sldId id="397" r:id="rId4"/>
    <p:sldId id="399" r:id="rId5"/>
    <p:sldId id="398" r:id="rId6"/>
    <p:sldId id="401" r:id="rId7"/>
    <p:sldId id="405" r:id="rId8"/>
    <p:sldId id="403" r:id="rId9"/>
    <p:sldId id="402" r:id="rId10"/>
    <p:sldId id="404" r:id="rId11"/>
  </p:sldIdLst>
  <p:sldSz cx="9906000" cy="6858000" type="A4"/>
  <p:notesSz cx="6807200" cy="993933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ＭＳ Ｐゴシック" panose="020B0600070205080204" pitchFamily="50" charset="-128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ＭＳ Ｐゴシック" panose="020B0600070205080204" pitchFamily="50" charset="-128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ＭＳ Ｐゴシック" panose="020B0600070205080204" pitchFamily="50" charset="-128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ＭＳ Ｐゴシック" panose="020B0600070205080204" pitchFamily="50" charset="-128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ＭＳ Ｐゴシック" panose="020B0600070205080204" pitchFamily="50" charset="-128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ＭＳ Ｐゴシック" panose="020B0600070205080204" pitchFamily="50" charset="-128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ＭＳ Ｐゴシック" panose="020B0600070205080204" pitchFamily="50" charset="-128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ＭＳ Ｐゴシック" panose="020B0600070205080204" pitchFamily="50" charset="-128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ＭＳ Ｐゴシック" panose="020B0600070205080204" pitchFamily="50" charset="-128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57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 userDrawn="1">
          <p15:clr>
            <a:srgbClr val="A4A3A4"/>
          </p15:clr>
        </p15:guide>
        <p15:guide id="2" pos="2143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B8ED"/>
    <a:srgbClr val="CCFFFF"/>
    <a:srgbClr val="3471B8"/>
    <a:srgbClr val="0000FF"/>
    <a:srgbClr val="0033CC"/>
    <a:srgbClr val="6600CC"/>
    <a:srgbClr val="000099"/>
    <a:srgbClr val="FF7C80"/>
    <a:srgbClr val="FFCC6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088" autoAdjust="0"/>
    <p:restoredTop sz="99655" autoAdjust="0"/>
  </p:normalViewPr>
  <p:slideViewPr>
    <p:cSldViewPr>
      <p:cViewPr varScale="1">
        <p:scale>
          <a:sx n="106" d="100"/>
          <a:sy n="106" d="100"/>
        </p:scale>
        <p:origin x="2004" y="114"/>
      </p:cViewPr>
      <p:guideLst>
        <p:guide orient="horz" pos="2160"/>
        <p:guide pos="257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-2148" y="-90"/>
      </p:cViewPr>
      <p:guideLst>
        <p:guide orient="horz" pos="3130"/>
        <p:guide pos="214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50375" cy="49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3" tIns="45721" rIns="91443" bIns="45721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5221" y="1"/>
            <a:ext cx="2950374" cy="49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3" tIns="45721" rIns="91443" bIns="45721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fld id="{7FAAB688-233B-41BE-AD57-5B5EF221748B}" type="datetimeFigureOut">
              <a:rPr lang="ja-JP" altLang="en-US"/>
              <a:pPr>
                <a:defRPr/>
              </a:pPr>
              <a:t>2025/3/27</a:t>
            </a:fld>
            <a:endParaRPr lang="en-US" altLang="ja-JP"/>
          </a:p>
        </p:txBody>
      </p:sp>
      <p:sp>
        <p:nvSpPr>
          <p:cNvPr id="491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40372"/>
            <a:ext cx="2950375" cy="497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3" tIns="45721" rIns="91443" bIns="45721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91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5221" y="9440372"/>
            <a:ext cx="2950374" cy="497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3" tIns="45721" rIns="91443" bIns="45721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32EB9E56-01DD-456A-9DF4-F3BE93341BD0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48770" cy="49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2" tIns="46109" rIns="92222" bIns="46109" numCol="1" anchor="t" anchorCtr="0" compatLnSpc="1">
            <a:prstTxWarp prst="textNoShape">
              <a:avLst/>
            </a:prstTxWarp>
          </a:bodyPr>
          <a:lstStyle>
            <a:lvl1pPr algn="l" defTabSz="922361"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825" y="1"/>
            <a:ext cx="2948770" cy="49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2" tIns="46109" rIns="92222" bIns="46109" numCol="1" anchor="t" anchorCtr="0" compatLnSpc="1">
            <a:prstTxWarp prst="textNoShape">
              <a:avLst/>
            </a:prstTxWarp>
          </a:bodyPr>
          <a:lstStyle>
            <a:lvl1pPr algn="r" defTabSz="922361"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711200" y="746125"/>
            <a:ext cx="5384800" cy="372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053" name="Rectangle 5"/>
          <p:cNvSpPr>
            <a:spLocks noGrp="1" noRot="1" noChangeArrowheads="1"/>
          </p:cNvSpPr>
          <p:nvPr>
            <p:ph type="body" sz="quarter" idx="3"/>
          </p:nvPr>
        </p:nvSpPr>
        <p:spPr bwMode="auto">
          <a:xfrm>
            <a:off x="681844" y="4720986"/>
            <a:ext cx="5443513" cy="4471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2" tIns="46109" rIns="92222" bIns="4610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40372"/>
            <a:ext cx="2948770" cy="497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2" tIns="46109" rIns="92222" bIns="46109" numCol="1" anchor="b" anchorCtr="0" compatLnSpc="1">
            <a:prstTxWarp prst="textNoShape">
              <a:avLst/>
            </a:prstTxWarp>
          </a:bodyPr>
          <a:lstStyle>
            <a:lvl1pPr algn="l" defTabSz="922361"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825" y="9440372"/>
            <a:ext cx="2948770" cy="497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2" tIns="46109" rIns="92222" bIns="4610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83FB0BE-1761-41E0-8151-7B1D4BAA4BFA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9414" indent="-288236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52944" indent="-230589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14122" indent="-230589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75299" indent="-230589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36477" indent="-2305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97655" indent="-2305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58832" indent="-2305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920010" indent="-2305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41FF1615-ED22-4A83-AFFA-B4366E0E26F1}" type="slidenum">
              <a:rPr lang="ja-JP" altLang="en-US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22313" y="744538"/>
            <a:ext cx="5384800" cy="3727450"/>
          </a:xfrm>
        </p:spPr>
      </p:sp>
      <p:sp>
        <p:nvSpPr>
          <p:cNvPr id="6148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904846" y="4720985"/>
            <a:ext cx="4997509" cy="447310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en-GB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9414" indent="-288236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52944" indent="-230589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14122" indent="-230589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75299" indent="-230589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36477" indent="-2305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97655" indent="-2305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58832" indent="-2305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920010" indent="-2305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156047F8-AEFA-431F-9F89-0B3238EAFBA2}" type="slidenum">
              <a:rPr lang="ja-JP" altLang="en-US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2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8196" name="Rectangle 3"/>
          <p:cNvSpPr>
            <a:spLocks noGrp="1" noRot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9414" indent="-288236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52944" indent="-230589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14122" indent="-230589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75299" indent="-230589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36477" indent="-2305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97655" indent="-2305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58832" indent="-2305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920010" indent="-2305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156047F8-AEFA-431F-9F89-0B3238EAFBA2}" type="slidenum">
              <a:rPr lang="ja-JP" altLang="en-US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3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8196" name="Rectangle 3"/>
          <p:cNvSpPr>
            <a:spLocks noGrp="1" noRot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89415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9414" indent="-288236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52944" indent="-230589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14122" indent="-230589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75299" indent="-230589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36477" indent="-2305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97655" indent="-2305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58832" indent="-2305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920010" indent="-2305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156047F8-AEFA-431F-9F89-0B3238EAFBA2}" type="slidenum">
              <a:rPr lang="ja-JP" altLang="en-US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4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8196" name="Rectangle 3"/>
          <p:cNvSpPr>
            <a:spLocks noGrp="1" noRot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12630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9414" indent="-288236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52944" indent="-230589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14122" indent="-230589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75299" indent="-230589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36477" indent="-2305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97655" indent="-2305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58832" indent="-2305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920010" indent="-2305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156047F8-AEFA-431F-9F89-0B3238EAFBA2}" type="slidenum">
              <a:rPr lang="ja-JP" altLang="en-US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5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8196" name="Rectangle 3"/>
          <p:cNvSpPr>
            <a:spLocks noGrp="1" noRot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62579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9414" indent="-288236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52944" indent="-230589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14122" indent="-230589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75299" indent="-230589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36477" indent="-2305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97655" indent="-2305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58832" indent="-2305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920010" indent="-2305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156047F8-AEFA-431F-9F89-0B3238EAFBA2}" type="slidenum">
              <a:rPr lang="ja-JP" altLang="en-US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6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8196" name="Rectangle 3"/>
          <p:cNvSpPr>
            <a:spLocks noGrp="1" noRot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09948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9414" indent="-288236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52944" indent="-230589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14122" indent="-230589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75299" indent="-230589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36477" indent="-2305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97655" indent="-2305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58832" indent="-2305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920010" indent="-2305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156047F8-AEFA-431F-9F89-0B3238EAFBA2}" type="slidenum">
              <a:rPr lang="ja-JP" altLang="en-US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8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8196" name="Rectangle 3"/>
          <p:cNvSpPr>
            <a:spLocks noGrp="1" noRot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85111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9414" indent="-288236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52944" indent="-230589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14122" indent="-230589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75299" indent="-230589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36477" indent="-2305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97655" indent="-2305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58832" indent="-2305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920010" indent="-2305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156047F8-AEFA-431F-9F89-0B3238EAFBA2}" type="slidenum">
              <a:rPr lang="ja-JP" altLang="en-US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9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8196" name="Rectangle 3"/>
          <p:cNvSpPr>
            <a:spLocks noGrp="1" noRot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9185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9414" indent="-288236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52944" indent="-230589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14122" indent="-230589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75299" indent="-230589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36477" indent="-2305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97655" indent="-2305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58832" indent="-2305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920010" indent="-2305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156047F8-AEFA-431F-9F89-0B3238EAFBA2}" type="slidenum">
              <a:rPr lang="ja-JP" altLang="en-US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10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8196" name="Rectangle 3"/>
          <p:cNvSpPr>
            <a:spLocks noGrp="1" noRot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30376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 userDrawn="1"/>
        </p:nvSpPr>
        <p:spPr bwMode="auto">
          <a:xfrm>
            <a:off x="9274074" y="6453188"/>
            <a:ext cx="609698" cy="36671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algn="ctr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 marL="742950" indent="-285750" algn="ctr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 marL="1143000" indent="-228600" algn="ctr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 marL="1600200" indent="-228600" algn="ctr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 marL="2057400" indent="-228600" algn="ctr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  <a:defRPr/>
            </a:pPr>
            <a:fld id="{309A75DC-B263-473B-8D71-2190F031BB3B}" type="slidenum">
              <a:rPr lang="ja-JP" altLang="en-US" sz="1800" smtClean="0"/>
              <a:pPr eaLnBrk="1" hangingPunct="1">
                <a:spcBef>
                  <a:spcPct val="50000"/>
                </a:spcBef>
                <a:buFont typeface="Wingdings" panose="05000000000000000000" pitchFamily="2" charset="2"/>
                <a:buNone/>
                <a:defRPr/>
              </a:pPr>
              <a:t>‹#›</a:t>
            </a:fld>
            <a:endParaRPr lang="en-US" altLang="ja-JP" sz="1800"/>
          </a:p>
        </p:txBody>
      </p:sp>
    </p:spTree>
    <p:extLst>
      <p:ext uri="{BB962C8B-B14F-4D97-AF65-F5344CB8AC3E}">
        <p14:creationId xmlns:p14="http://schemas.microsoft.com/office/powerpoint/2010/main" val="582227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2496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76094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66783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 userDrawn="1"/>
        </p:nvSpPr>
        <p:spPr bwMode="auto">
          <a:xfrm>
            <a:off x="0" y="620688"/>
            <a:ext cx="9907587" cy="0"/>
          </a:xfrm>
          <a:prstGeom prst="line">
            <a:avLst/>
          </a:prstGeom>
          <a:noFill/>
          <a:ln w="127000" cmpd="thickThin">
            <a:solidFill>
              <a:srgbClr val="18B8E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 sz="1000"/>
          </a:p>
        </p:txBody>
      </p:sp>
      <p:sp>
        <p:nvSpPr>
          <p:cNvPr id="1027" name="Text Box 3"/>
          <p:cNvSpPr txBox="1">
            <a:spLocks noChangeArrowheads="1"/>
          </p:cNvSpPr>
          <p:nvPr userDrawn="1"/>
        </p:nvSpPr>
        <p:spPr bwMode="auto">
          <a:xfrm>
            <a:off x="9274074" y="6453188"/>
            <a:ext cx="609698" cy="36671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algn="ctr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 marL="742950" indent="-285750" algn="ctr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 marL="1143000" indent="-228600" algn="ctr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 marL="1600200" indent="-228600" algn="ctr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 marL="2057400" indent="-228600" algn="ctr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  <a:defRPr/>
            </a:pPr>
            <a:fld id="{9D65FDB0-0C91-4391-8AF6-2D6A2FED1996}" type="slidenum">
              <a:rPr lang="ja-JP" altLang="en-US" sz="1800" smtClean="0"/>
              <a:pPr eaLnBrk="1" hangingPunct="1">
                <a:spcBef>
                  <a:spcPct val="50000"/>
                </a:spcBef>
                <a:buFont typeface="Wingdings" panose="05000000000000000000" pitchFamily="2" charset="2"/>
                <a:buNone/>
                <a:defRPr/>
              </a:pPr>
              <a:t>‹#›</a:t>
            </a:fld>
            <a:endParaRPr lang="en-US" altLang="ja-JP" sz="1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0" r:id="rId1"/>
    <p:sldLayoutId id="2147484039" r:id="rId2"/>
    <p:sldLayoutId id="2147484044" r:id="rId3"/>
    <p:sldLayoutId id="2147484049" r:id="rId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49" name="Group 7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5562738"/>
              </p:ext>
            </p:extLst>
          </p:nvPr>
        </p:nvGraphicFramePr>
        <p:xfrm>
          <a:off x="560513" y="3610510"/>
          <a:ext cx="8569325" cy="868654"/>
        </p:xfrm>
        <a:graphic>
          <a:graphicData uri="http://schemas.openxmlformats.org/drawingml/2006/table">
            <a:tbl>
              <a:tblPr/>
              <a:tblGrid>
                <a:gridCol w="13681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011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43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代表提案者</a:t>
                      </a:r>
                    </a:p>
                  </a:txBody>
                  <a:tcPr marT="45721" marB="4572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8B8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（株）都庁コスメティック</a:t>
                      </a: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43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協同提案者</a:t>
                      </a:r>
                    </a:p>
                  </a:txBody>
                  <a:tcPr marT="45721" marB="4572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8B8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（株）都庁ガス、（株）都庁化学</a:t>
                      </a: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正方形/長方形 1"/>
          <p:cNvSpPr/>
          <p:nvPr/>
        </p:nvSpPr>
        <p:spPr>
          <a:xfrm>
            <a:off x="1208771" y="563196"/>
            <a:ext cx="748883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br>
              <a:rPr lang="en-US" altLang="ja-JP" sz="32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東京都産グリーン水素を原料として利用した</a:t>
            </a:r>
            <a:br>
              <a:rPr lang="en-US" altLang="ja-JP" sz="32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化粧品のパイロット製品製造事業</a:t>
            </a:r>
            <a:endParaRPr lang="ja-JP" altLang="en-US" sz="4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346201" y="5814159"/>
            <a:ext cx="878363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82563" indent="-182563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buFontTx/>
              <a:buChar char="•"/>
            </a:pP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A4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サイズ用紙、横置き、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Microsoft PowerPoint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を使用し、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頁以内（表紙含む）で作成して下さい。</a:t>
            </a:r>
          </a:p>
          <a:p>
            <a:pPr eaLnBrk="1" hangingPunct="1">
              <a:buFontTx/>
              <a:buChar char="•"/>
            </a:pP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PDF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形式に変換したファイルについても、電子媒体に保存して提出してください。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2936776" y="2228191"/>
            <a:ext cx="403244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r>
              <a:rPr lang="ja-JP" altLang="en-US" sz="6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企画提案書</a:t>
            </a:r>
          </a:p>
        </p:txBody>
      </p:sp>
      <p:sp>
        <p:nvSpPr>
          <p:cNvPr id="12" name="AutoShape 10"/>
          <p:cNvSpPr>
            <a:spLocks noChangeArrowheads="1"/>
          </p:cNvSpPr>
          <p:nvPr/>
        </p:nvSpPr>
        <p:spPr bwMode="auto">
          <a:xfrm>
            <a:off x="486572" y="4646976"/>
            <a:ext cx="8932856" cy="906463"/>
          </a:xfrm>
          <a:prstGeom prst="roundRect">
            <a:avLst>
              <a:gd name="adj" fmla="val 16667"/>
            </a:avLst>
          </a:prstGeom>
          <a:solidFill>
            <a:srgbClr val="18B8ED"/>
          </a:solidFill>
          <a:ln w="19050">
            <a:noFill/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>
            <a:lvl1pPr marL="171450" indent="-17145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9pPr>
          </a:lstStyle>
          <a:p>
            <a:pPr marL="0" indent="0" eaLnBrk="1" hangingPunct="1"/>
            <a: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本紙は例示であり、デザイン等含め本紙の通りに作成する</a:t>
            </a:r>
            <a:endParaRPr lang="en-US" altLang="ja-JP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 eaLnBrk="1" hangingPunct="1"/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必要はありません。</a:t>
            </a:r>
            <a:endParaRPr lang="en-US" altLang="ja-JP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7719183" y="185568"/>
            <a:ext cx="213712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1" hangingPunct="1">
              <a:spcBef>
                <a:spcPct val="20000"/>
              </a:spcBef>
            </a:pPr>
            <a:r>
              <a:rPr lang="ja-JP" altLang="en-US" sz="2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令和７年</a:t>
            </a:r>
            <a:r>
              <a:rPr lang="en-US" altLang="ja-JP" sz="2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×</a:t>
            </a:r>
            <a:r>
              <a:rPr lang="ja-JP" altLang="en-US" sz="2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2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×</a:t>
            </a:r>
            <a:r>
              <a:rPr lang="ja-JP" altLang="en-US" sz="2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6"/>
          <p:cNvSpPr txBox="1">
            <a:spLocks noChangeArrowheads="1"/>
          </p:cNvSpPr>
          <p:nvPr/>
        </p:nvSpPr>
        <p:spPr bwMode="auto">
          <a:xfrm>
            <a:off x="0" y="70271"/>
            <a:ext cx="891344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9pPr>
          </a:lstStyle>
          <a:p>
            <a:r>
              <a:rPr kumimoji="1" lang="ja-JP" altLang="en-US" sz="2400" b="1" dirty="0">
                <a:solidFill>
                  <a:srgbClr val="3471B8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９　費用</a:t>
            </a:r>
          </a:p>
        </p:txBody>
      </p:sp>
      <p:sp>
        <p:nvSpPr>
          <p:cNvPr id="7172" name="正方形/長方形 2"/>
          <p:cNvSpPr>
            <a:spLocks noChangeArrowheads="1"/>
          </p:cNvSpPr>
          <p:nvPr/>
        </p:nvSpPr>
        <p:spPr bwMode="auto">
          <a:xfrm>
            <a:off x="344488" y="836712"/>
            <a:ext cx="928903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66700" indent="-2667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 marL="622300" indent="-1651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9pPr>
          </a:lstStyle>
          <a:p>
            <a:pPr marL="0" indent="0" eaLnBrk="1" hangingPunct="1">
              <a:spcBef>
                <a:spcPct val="30000"/>
              </a:spcBef>
            </a:pPr>
            <a:r>
              <a:rPr kumimoji="1" lang="ja-JP" altLang="en-US" sz="2000" dirty="0">
                <a:solidFill>
                  <a:srgbClr val="3471B8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本事業に必要な経費を記載</a:t>
            </a:r>
            <a:endParaRPr kumimoji="1" lang="en-US" altLang="ja-JP" sz="2000" dirty="0">
              <a:solidFill>
                <a:srgbClr val="3471B8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0855013"/>
              </p:ext>
            </p:extLst>
          </p:nvPr>
        </p:nvGraphicFramePr>
        <p:xfrm>
          <a:off x="344488" y="1541598"/>
          <a:ext cx="9289032" cy="46073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54258">
                  <a:extLst>
                    <a:ext uri="{9D8B030D-6E8A-4147-A177-3AD203B41FA5}">
                      <a16:colId xmlns:a16="http://schemas.microsoft.com/office/drawing/2014/main" val="2130491315"/>
                    </a:ext>
                  </a:extLst>
                </a:gridCol>
                <a:gridCol w="1960155">
                  <a:extLst>
                    <a:ext uri="{9D8B030D-6E8A-4147-A177-3AD203B41FA5}">
                      <a16:colId xmlns:a16="http://schemas.microsoft.com/office/drawing/2014/main" val="1590734899"/>
                    </a:ext>
                  </a:extLst>
                </a:gridCol>
                <a:gridCol w="3874619">
                  <a:extLst>
                    <a:ext uri="{9D8B030D-6E8A-4147-A177-3AD203B41FA5}">
                      <a16:colId xmlns:a16="http://schemas.microsoft.com/office/drawing/2014/main" val="1654096597"/>
                    </a:ext>
                  </a:extLst>
                </a:gridCol>
              </a:tblGrid>
              <a:tr h="338007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経費区分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8B8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金額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8B8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内容・内訳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8B8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3206259"/>
                  </a:ext>
                </a:extLst>
              </a:tr>
              <a:tr h="338007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8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人件費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XXXXX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XXXXXXXXXXXXXXXXXXXX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4343777"/>
                  </a:ext>
                </a:extLst>
              </a:tr>
              <a:tr h="29944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8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旅費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XXXXX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XXXXXXXXXXXXXXXXXXXX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2560817"/>
                  </a:ext>
                </a:extLst>
              </a:tr>
              <a:tr h="29944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設備備品費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XXXXX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XXXXXXXXXXXXXXXXXXXX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6699152"/>
                  </a:ext>
                </a:extLst>
              </a:tr>
              <a:tr h="29944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消耗品費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XXXXX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XXXXXXXXXXXXXXXXXXXX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8758840"/>
                  </a:ext>
                </a:extLst>
              </a:tr>
              <a:tr h="29944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印刷製本費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XXXXX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XXXXXXXXXXXXXXXXXXXX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428376"/>
                  </a:ext>
                </a:extLst>
              </a:tr>
              <a:tr h="29944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通信運搬費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XXXXX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XXXXXXXXXXXXXXXXXXXX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2510784"/>
                  </a:ext>
                </a:extLst>
              </a:tr>
              <a:tr h="29944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借料及び損料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XXXXX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XXXXXXXXXXXXXXXXXXXX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1736259"/>
                  </a:ext>
                </a:extLst>
              </a:tr>
              <a:tr h="29944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8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光熱水費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XXXXX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XXXXXXXXXXXXXXXXXXXX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5479245"/>
                  </a:ext>
                </a:extLst>
              </a:tr>
              <a:tr h="29944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会議費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XXXXX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XXXXXXXXXXXXXXXXXXXX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805812"/>
                  </a:ext>
                </a:extLst>
              </a:tr>
              <a:tr h="29944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雑役務費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XXXXX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XXXXXXXXXXXXXXXXXXXX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9931098"/>
                  </a:ext>
                </a:extLst>
              </a:tr>
              <a:tr h="29944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外注・委託費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XXXXX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XXXXXXXXXXXXXXXXXXXX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8719151"/>
                  </a:ext>
                </a:extLst>
              </a:tr>
              <a:tr h="29944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一般管理費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XXXXX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XXXXXXXXXXXXXXXXXXXX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6914827"/>
                  </a:ext>
                </a:extLst>
              </a:tr>
              <a:tr h="299441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消費税及び地方消費税</a:t>
                      </a:r>
                      <a:r>
                        <a:rPr lang="en-US" altLang="ja-JP" sz="18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(10</a:t>
                      </a:r>
                      <a:r>
                        <a:rPr lang="ja-JP" altLang="en-US" sz="18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％</a:t>
                      </a:r>
                      <a:r>
                        <a:rPr lang="en-US" altLang="ja-JP" sz="18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XXXXX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XXXXXXXXXXXXXXXXXXXX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4103972"/>
                  </a:ext>
                </a:extLst>
              </a:tr>
              <a:tr h="338007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8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合計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XXXXX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XXXXXXXXXXXXXXXXXXXX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30566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0163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6"/>
          <p:cNvSpPr txBox="1">
            <a:spLocks noChangeArrowheads="1"/>
          </p:cNvSpPr>
          <p:nvPr/>
        </p:nvSpPr>
        <p:spPr bwMode="auto">
          <a:xfrm>
            <a:off x="0" y="70271"/>
            <a:ext cx="9906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9pPr>
          </a:lstStyle>
          <a:p>
            <a:r>
              <a:rPr kumimoji="1" lang="en-US" altLang="ja-JP" sz="2400" b="1" dirty="0">
                <a:solidFill>
                  <a:srgbClr val="3471B8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1" lang="ja-JP" altLang="en-US" sz="2400" b="1" dirty="0">
                <a:solidFill>
                  <a:srgbClr val="3471B8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会社の紹介・財務状況</a:t>
            </a:r>
            <a:endParaRPr kumimoji="1" lang="en-US" altLang="ja-JP" sz="2400" b="1" dirty="0">
              <a:solidFill>
                <a:srgbClr val="3471B8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172" name="正方形/長方形 2"/>
          <p:cNvSpPr>
            <a:spLocks noChangeArrowheads="1"/>
          </p:cNvSpPr>
          <p:nvPr/>
        </p:nvSpPr>
        <p:spPr bwMode="auto">
          <a:xfrm>
            <a:off x="344488" y="764704"/>
            <a:ext cx="921271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66700" indent="-2667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 marL="622300" indent="-1651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9pPr>
          </a:lstStyle>
          <a:p>
            <a:pPr marL="0" indent="0" eaLnBrk="1" hangingPunct="1">
              <a:spcBef>
                <a:spcPct val="30000"/>
              </a:spcBef>
            </a:pPr>
            <a:r>
              <a:rPr kumimoji="1" lang="ja-JP" altLang="en-US" sz="2000" dirty="0">
                <a:solidFill>
                  <a:srgbClr val="3471B8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会社の概要と近年の財務状況を記入するほか、化粧品製造販売許可書の画像データを掲載</a:t>
            </a:r>
            <a:endParaRPr kumimoji="1" lang="en-US" altLang="ja-JP" sz="2000" dirty="0">
              <a:solidFill>
                <a:srgbClr val="3471B8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正方形/長方形 1"/>
          <p:cNvSpPr>
            <a:spLocks noChangeArrowheads="1"/>
          </p:cNvSpPr>
          <p:nvPr/>
        </p:nvSpPr>
        <p:spPr bwMode="auto">
          <a:xfrm>
            <a:off x="6033119" y="1844824"/>
            <a:ext cx="3524087" cy="4392563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/>
          </a:p>
        </p:txBody>
      </p:sp>
      <p:sp>
        <p:nvSpPr>
          <p:cNvPr id="8" name="正方形/長方形 6"/>
          <p:cNvSpPr>
            <a:spLocks noChangeArrowheads="1"/>
          </p:cNvSpPr>
          <p:nvPr/>
        </p:nvSpPr>
        <p:spPr bwMode="auto">
          <a:xfrm>
            <a:off x="6066052" y="3933056"/>
            <a:ext cx="352408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66700" indent="-2667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9pPr>
          </a:lstStyle>
          <a:p>
            <a:pPr marL="0" indent="0" eaLnBrk="1" hangingPunct="1">
              <a:spcBef>
                <a:spcPct val="30000"/>
              </a:spcBef>
            </a:pPr>
            <a:r>
              <a:rPr kumimoji="1" lang="zh-TW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化粧品製造販売許可書</a:t>
            </a:r>
            <a:r>
              <a:rPr kumimoji="1"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の画像など</a:t>
            </a:r>
            <a:endParaRPr kumimoji="1" lang="en-US" altLang="ja-JP" sz="1800" dirty="0">
              <a:solidFill>
                <a:srgbClr val="0033CC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6"/>
          <p:cNvSpPr txBox="1">
            <a:spLocks noChangeArrowheads="1"/>
          </p:cNvSpPr>
          <p:nvPr/>
        </p:nvSpPr>
        <p:spPr bwMode="auto">
          <a:xfrm>
            <a:off x="0" y="70271"/>
            <a:ext cx="9906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9pPr>
          </a:lstStyle>
          <a:p>
            <a:r>
              <a:rPr kumimoji="1" lang="ja-JP" altLang="en-US" sz="2400" b="1" dirty="0">
                <a:solidFill>
                  <a:srgbClr val="3471B8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２　これまでの化粧品に関する実績</a:t>
            </a:r>
            <a:endParaRPr kumimoji="1" lang="en-US" altLang="ja-JP" sz="2400" b="1" dirty="0">
              <a:solidFill>
                <a:srgbClr val="3471B8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172" name="正方形/長方形 2"/>
          <p:cNvSpPr>
            <a:spLocks noChangeArrowheads="1"/>
          </p:cNvSpPr>
          <p:nvPr/>
        </p:nvSpPr>
        <p:spPr bwMode="auto">
          <a:xfrm>
            <a:off x="344488" y="836712"/>
            <a:ext cx="694429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66700" indent="-2667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 marL="622300" indent="-1651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9pPr>
          </a:lstStyle>
          <a:p>
            <a:pPr marL="0" indent="0" eaLnBrk="1" hangingPunct="1">
              <a:spcBef>
                <a:spcPct val="30000"/>
              </a:spcBef>
            </a:pPr>
            <a:r>
              <a:rPr kumimoji="1" lang="ja-JP" altLang="en-US" sz="2000" dirty="0">
                <a:solidFill>
                  <a:srgbClr val="3471B8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自社製品の紹介や製造実績などを記載</a:t>
            </a:r>
            <a:endParaRPr kumimoji="1" lang="en-US" altLang="ja-JP" sz="2000" dirty="0">
              <a:solidFill>
                <a:srgbClr val="3471B8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正方形/長方形 1">
            <a:extLst>
              <a:ext uri="{FF2B5EF4-FFF2-40B4-BE49-F238E27FC236}">
                <a16:creationId xmlns:a16="http://schemas.microsoft.com/office/drawing/2014/main" id="{DA937161-CD96-199E-742C-6AD1A79CE7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7096" y="3212976"/>
            <a:ext cx="3600400" cy="3272298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1D16A983-3CDE-FD1F-2C19-1359894E1E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1192" y="4664459"/>
            <a:ext cx="216024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66700" indent="-2667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9pPr>
          </a:lstStyle>
          <a:p>
            <a:pPr marL="0" indent="0" eaLnBrk="1" hangingPunct="1">
              <a:spcBef>
                <a:spcPct val="30000"/>
              </a:spcBef>
            </a:pPr>
            <a:r>
              <a:rPr kumimoji="1"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自社の製品画像など</a:t>
            </a:r>
            <a:endParaRPr kumimoji="1" lang="en-US" altLang="ja-JP" sz="1800" dirty="0">
              <a:solidFill>
                <a:srgbClr val="0033CC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049483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6"/>
          <p:cNvSpPr txBox="1">
            <a:spLocks noChangeArrowheads="1"/>
          </p:cNvSpPr>
          <p:nvPr/>
        </p:nvSpPr>
        <p:spPr bwMode="auto">
          <a:xfrm>
            <a:off x="0" y="70271"/>
            <a:ext cx="9906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9pPr>
          </a:lstStyle>
          <a:p>
            <a:r>
              <a:rPr kumimoji="1" lang="ja-JP" altLang="en-US" sz="2400" b="1" dirty="0">
                <a:solidFill>
                  <a:srgbClr val="3471B8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３　東京都産グリーン水素を用いた水素添加実施体制</a:t>
            </a:r>
            <a:endParaRPr kumimoji="1" lang="en-US" altLang="ja-JP" sz="2400" b="1" dirty="0">
              <a:solidFill>
                <a:srgbClr val="3471B8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172" name="正方形/長方形 2"/>
          <p:cNvSpPr>
            <a:spLocks noChangeArrowheads="1"/>
          </p:cNvSpPr>
          <p:nvPr/>
        </p:nvSpPr>
        <p:spPr bwMode="auto">
          <a:xfrm>
            <a:off x="344488" y="836712"/>
            <a:ext cx="9217024" cy="800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66700" indent="-2667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 marL="622300" indent="-1651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9pPr>
          </a:lstStyle>
          <a:p>
            <a:pPr marL="0" indent="0" eaLnBrk="1" hangingPunct="1">
              <a:spcBef>
                <a:spcPct val="30000"/>
              </a:spcBef>
            </a:pPr>
            <a:r>
              <a:rPr kumimoji="1" lang="ja-JP" altLang="en-US" sz="2000" dirty="0">
                <a:solidFill>
                  <a:srgbClr val="3471B8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東京都産グリーン水素を用いて水素添加を行う工場の体制などを説明</a:t>
            </a:r>
            <a:endParaRPr kumimoji="1" lang="en-US" altLang="ja-JP" sz="2000" dirty="0">
              <a:solidFill>
                <a:srgbClr val="3471B8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 eaLnBrk="1" hangingPunct="1">
              <a:spcBef>
                <a:spcPct val="30000"/>
              </a:spcBef>
            </a:pPr>
            <a:endParaRPr kumimoji="1" lang="en-US" altLang="ja-JP" sz="2000" dirty="0">
              <a:solidFill>
                <a:srgbClr val="3471B8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312248" y="1484784"/>
            <a:ext cx="9001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（記載の例）</a:t>
            </a:r>
            <a:endParaRPr lang="en-US" altLang="ja-JP" sz="20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予定している工場（ラボ）は、年間○の水素添加の実績があり、工場（ラボ）責任者とのヒアリング及び現地確認により、提供されるグリーン水素を用いて水素添加できることを確認済み。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東京都産グリーン水素の圧縮水素カードルを受け入れる置場及び減圧設備も完備されており、当該工場内で水素添加できることを確認済み。　　　　　　　　　　　　　　　　など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62149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6"/>
          <p:cNvSpPr txBox="1">
            <a:spLocks noChangeArrowheads="1"/>
          </p:cNvSpPr>
          <p:nvPr/>
        </p:nvSpPr>
        <p:spPr bwMode="auto">
          <a:xfrm>
            <a:off x="0" y="70271"/>
            <a:ext cx="9906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9pPr>
          </a:lstStyle>
          <a:p>
            <a:r>
              <a:rPr kumimoji="1" lang="ja-JP" altLang="en-US" sz="2400" b="1" dirty="0">
                <a:solidFill>
                  <a:srgbClr val="3471B8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４　パイロット製品の成分、安全性について</a:t>
            </a:r>
          </a:p>
        </p:txBody>
      </p:sp>
      <p:sp>
        <p:nvSpPr>
          <p:cNvPr id="7172" name="正方形/長方形 2"/>
          <p:cNvSpPr>
            <a:spLocks noChangeArrowheads="1"/>
          </p:cNvSpPr>
          <p:nvPr/>
        </p:nvSpPr>
        <p:spPr bwMode="auto">
          <a:xfrm>
            <a:off x="344488" y="836712"/>
            <a:ext cx="763284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66700" indent="-2667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 marL="622300" indent="-1651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9pPr>
          </a:lstStyle>
          <a:p>
            <a:pPr marL="0" indent="0" eaLnBrk="1" hangingPunct="1">
              <a:spcBef>
                <a:spcPct val="30000"/>
              </a:spcBef>
            </a:pPr>
            <a:r>
              <a:rPr kumimoji="1" lang="ja-JP" altLang="en-US" sz="2000" dirty="0">
                <a:solidFill>
                  <a:srgbClr val="3471B8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パイロット製品の成分や安全性について、エビデンスに基づき記入</a:t>
            </a:r>
            <a:endParaRPr kumimoji="1" lang="en-US" altLang="ja-JP" sz="2000" dirty="0">
              <a:solidFill>
                <a:srgbClr val="3471B8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DD85BD8-022D-E898-6BC2-46C6423B06FC}"/>
              </a:ext>
            </a:extLst>
          </p:cNvPr>
          <p:cNvSpPr/>
          <p:nvPr/>
        </p:nvSpPr>
        <p:spPr bwMode="auto">
          <a:xfrm>
            <a:off x="776536" y="1700808"/>
            <a:ext cx="4176464" cy="475252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DE83915-94F2-90FA-C21E-20D67F9E26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2720" y="3866485"/>
            <a:ext cx="151216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66700" indent="-2667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9pPr>
          </a:lstStyle>
          <a:p>
            <a:pPr marL="0" indent="0" eaLnBrk="1" hangingPunct="1">
              <a:spcBef>
                <a:spcPct val="30000"/>
              </a:spcBef>
            </a:pPr>
            <a:r>
              <a:rPr kumimoji="1"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成分表</a:t>
            </a:r>
            <a:endParaRPr kumimoji="1" lang="en-US" altLang="ja-JP" sz="1800" dirty="0">
              <a:solidFill>
                <a:srgbClr val="0033CC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5D18864-AD42-E024-D5FC-1714C98168B7}"/>
              </a:ext>
            </a:extLst>
          </p:cNvPr>
          <p:cNvSpPr/>
          <p:nvPr/>
        </p:nvSpPr>
        <p:spPr bwMode="auto">
          <a:xfrm>
            <a:off x="5550024" y="1674887"/>
            <a:ext cx="4011488" cy="475252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6F6F2E8-50D9-B24A-8199-D571243870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5248" y="3892406"/>
            <a:ext cx="151216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66700" indent="-2667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9pPr>
          </a:lstStyle>
          <a:p>
            <a:pPr marL="0" indent="0" eaLnBrk="1" hangingPunct="1">
              <a:spcBef>
                <a:spcPct val="30000"/>
              </a:spcBef>
            </a:pPr>
            <a:r>
              <a:rPr kumimoji="1"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グラフなど</a:t>
            </a:r>
            <a:endParaRPr kumimoji="1" lang="en-US" altLang="ja-JP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28268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6"/>
          <p:cNvSpPr txBox="1">
            <a:spLocks noChangeArrowheads="1"/>
          </p:cNvSpPr>
          <p:nvPr/>
        </p:nvSpPr>
        <p:spPr bwMode="auto">
          <a:xfrm>
            <a:off x="0" y="70271"/>
            <a:ext cx="9906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9pPr>
          </a:lstStyle>
          <a:p>
            <a:r>
              <a:rPr kumimoji="1" lang="en-US" altLang="ja-JP" sz="2400" b="1" dirty="0">
                <a:solidFill>
                  <a:srgbClr val="3471B8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kumimoji="1" lang="ja-JP" altLang="en-US" sz="2400" b="1" dirty="0">
                <a:solidFill>
                  <a:srgbClr val="3471B8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キービジュアル及びパイロット製品デザイン素案</a:t>
            </a:r>
          </a:p>
        </p:txBody>
      </p:sp>
      <p:sp>
        <p:nvSpPr>
          <p:cNvPr id="7172" name="正方形/長方形 2"/>
          <p:cNvSpPr>
            <a:spLocks noChangeArrowheads="1"/>
          </p:cNvSpPr>
          <p:nvPr/>
        </p:nvSpPr>
        <p:spPr bwMode="auto">
          <a:xfrm>
            <a:off x="344488" y="836712"/>
            <a:ext cx="928903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66700" indent="-2667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 marL="622300" indent="-1651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9pPr>
          </a:lstStyle>
          <a:p>
            <a:pPr marL="0" indent="0" eaLnBrk="1" hangingPunct="1">
              <a:spcBef>
                <a:spcPct val="30000"/>
              </a:spcBef>
            </a:pPr>
            <a:r>
              <a:rPr kumimoji="1" lang="ja-JP" altLang="en-US" sz="2000" dirty="0">
                <a:solidFill>
                  <a:srgbClr val="3471B8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繰り出し式容器や化粧箱などで提案された素材やデザイン、キービジュアルを提示し、グリーン水素の意義がＰＲできること、環境に配慮したものとなっていることを説明。</a:t>
            </a:r>
            <a:endParaRPr kumimoji="1" lang="en-US" altLang="ja-JP" sz="2000" dirty="0">
              <a:solidFill>
                <a:srgbClr val="3471B8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楕円 1">
            <a:extLst>
              <a:ext uri="{FF2B5EF4-FFF2-40B4-BE49-F238E27FC236}">
                <a16:creationId xmlns:a16="http://schemas.microsoft.com/office/drawing/2014/main" id="{C57A846C-89A9-580C-245A-DBA84E026FC2}"/>
              </a:ext>
            </a:extLst>
          </p:cNvPr>
          <p:cNvSpPr/>
          <p:nvPr/>
        </p:nvSpPr>
        <p:spPr bwMode="auto">
          <a:xfrm>
            <a:off x="727564" y="2728734"/>
            <a:ext cx="3096344" cy="3024336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463A1FD-A677-8A46-74B4-F5BA56DCF2F8}"/>
              </a:ext>
            </a:extLst>
          </p:cNvPr>
          <p:cNvSpPr/>
          <p:nvPr/>
        </p:nvSpPr>
        <p:spPr bwMode="auto">
          <a:xfrm>
            <a:off x="4376538" y="2409086"/>
            <a:ext cx="4781378" cy="361220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6E69A80-D132-8874-0A22-5A755815BE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8164" y="4056236"/>
            <a:ext cx="165618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66700" indent="-2667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9pPr>
          </a:lstStyle>
          <a:p>
            <a:pPr marL="0" indent="0" eaLnBrk="1" hangingPunct="1">
              <a:spcBef>
                <a:spcPct val="30000"/>
              </a:spcBef>
            </a:pPr>
            <a:r>
              <a:rPr kumimoji="1"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キービジュアル案</a:t>
            </a:r>
            <a:endParaRPr kumimoji="1" lang="en-US" altLang="ja-JP" sz="1800" dirty="0">
              <a:solidFill>
                <a:srgbClr val="0033CC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63F4A4E-4718-6D27-12AA-36CF9141B7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1072" y="4077072"/>
            <a:ext cx="268059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66700" indent="-2667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9pPr>
          </a:lstStyle>
          <a:p>
            <a:pPr marL="0" indent="0" eaLnBrk="1" hangingPunct="1">
              <a:spcBef>
                <a:spcPct val="30000"/>
              </a:spcBef>
            </a:pPr>
            <a:r>
              <a:rPr kumimoji="1"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パッケージを含む製品案</a:t>
            </a:r>
            <a:endParaRPr kumimoji="1" lang="en-US" altLang="ja-JP" sz="1800" dirty="0">
              <a:solidFill>
                <a:srgbClr val="0033CC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539532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763E9B7-00DF-507A-F7C7-C5B7A669026C}"/>
              </a:ext>
            </a:extLst>
          </p:cNvPr>
          <p:cNvSpPr/>
          <p:nvPr/>
        </p:nvSpPr>
        <p:spPr bwMode="auto">
          <a:xfrm>
            <a:off x="344488" y="1556793"/>
            <a:ext cx="4104457" cy="490244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2" name="Text Box 6">
            <a:extLst>
              <a:ext uri="{FF2B5EF4-FFF2-40B4-BE49-F238E27FC236}">
                <a16:creationId xmlns:a16="http://schemas.microsoft.com/office/drawing/2014/main" id="{F2D38813-E3F7-3664-BDD3-AE50B64A71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0271"/>
            <a:ext cx="9906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9pPr>
          </a:lstStyle>
          <a:p>
            <a:r>
              <a:rPr kumimoji="1" lang="ja-JP" altLang="en-US" sz="2400" b="1" dirty="0">
                <a:solidFill>
                  <a:srgbClr val="3471B8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７　広報物等に関する素案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C69115C-4428-CDC6-42B5-08FFB45205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6656" y="3748391"/>
            <a:ext cx="165618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66700" indent="-2667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9pPr>
          </a:lstStyle>
          <a:p>
            <a:pPr marL="0" indent="0" eaLnBrk="1" hangingPunct="1">
              <a:spcBef>
                <a:spcPct val="30000"/>
              </a:spcBef>
            </a:pPr>
            <a:r>
              <a:rPr kumimoji="1"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ポスター案</a:t>
            </a:r>
            <a:endParaRPr kumimoji="1" lang="en-US" altLang="ja-JP" sz="1800" dirty="0">
              <a:solidFill>
                <a:srgbClr val="0033CC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2">
            <a:extLst>
              <a:ext uri="{FF2B5EF4-FFF2-40B4-BE49-F238E27FC236}">
                <a16:creationId xmlns:a16="http://schemas.microsoft.com/office/drawing/2014/main" id="{DA44AAFC-65AC-DB49-6AC6-7238E584E3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488" y="836712"/>
            <a:ext cx="928903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66700" indent="-2667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 marL="622300" indent="-1651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9pPr>
          </a:lstStyle>
          <a:p>
            <a:pPr marL="0" indent="0" eaLnBrk="1" hangingPunct="1">
              <a:spcBef>
                <a:spcPct val="30000"/>
              </a:spcBef>
            </a:pPr>
            <a:r>
              <a:rPr kumimoji="1" lang="ja-JP" altLang="en-US" sz="2000" dirty="0">
                <a:solidFill>
                  <a:srgbClr val="3471B8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パイロット製品の広報に関する素案をコンセプト等とともに記載。</a:t>
            </a:r>
            <a:endParaRPr kumimoji="1" lang="en-US" altLang="ja-JP" sz="2000" dirty="0">
              <a:solidFill>
                <a:srgbClr val="3471B8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771B396E-B224-B0ED-7C13-19B2C4AA679A}"/>
              </a:ext>
            </a:extLst>
          </p:cNvPr>
          <p:cNvSpPr/>
          <p:nvPr/>
        </p:nvSpPr>
        <p:spPr bwMode="auto">
          <a:xfrm>
            <a:off x="5457056" y="1556793"/>
            <a:ext cx="3960437" cy="475252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6A08001-3AA7-6695-7E0C-FF7D116721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5248" y="3748391"/>
            <a:ext cx="165618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66700" indent="-2667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9pPr>
          </a:lstStyle>
          <a:p>
            <a:pPr marL="0" indent="0" eaLnBrk="1" hangingPunct="1">
              <a:spcBef>
                <a:spcPct val="30000"/>
              </a:spcBef>
            </a:pPr>
            <a:r>
              <a:rPr kumimoji="1"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映像案</a:t>
            </a:r>
            <a:endParaRPr kumimoji="1" lang="en-US" altLang="ja-JP" sz="1800" dirty="0">
              <a:solidFill>
                <a:srgbClr val="0033CC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798634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6"/>
          <p:cNvSpPr txBox="1">
            <a:spLocks noChangeArrowheads="1"/>
          </p:cNvSpPr>
          <p:nvPr/>
        </p:nvSpPr>
        <p:spPr bwMode="auto">
          <a:xfrm>
            <a:off x="0" y="70271"/>
            <a:ext cx="9906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9pPr>
          </a:lstStyle>
          <a:p>
            <a:r>
              <a:rPr kumimoji="1" lang="ja-JP" altLang="en-US" sz="2400" b="1" dirty="0">
                <a:solidFill>
                  <a:srgbClr val="3471B8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７　実施計画（企画、製造、広報等）</a:t>
            </a:r>
          </a:p>
        </p:txBody>
      </p:sp>
      <p:sp>
        <p:nvSpPr>
          <p:cNvPr id="7172" name="正方形/長方形 2"/>
          <p:cNvSpPr>
            <a:spLocks noChangeArrowheads="1"/>
          </p:cNvSpPr>
          <p:nvPr/>
        </p:nvSpPr>
        <p:spPr bwMode="auto">
          <a:xfrm>
            <a:off x="344488" y="836712"/>
            <a:ext cx="928903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66700" indent="-2667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 marL="622300" indent="-1651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9pPr>
          </a:lstStyle>
          <a:p>
            <a:pPr marL="0" indent="0" eaLnBrk="1" hangingPunct="1">
              <a:spcBef>
                <a:spcPct val="30000"/>
              </a:spcBef>
            </a:pPr>
            <a:r>
              <a:rPr kumimoji="1" lang="ja-JP" altLang="en-US" sz="2000" dirty="0">
                <a:solidFill>
                  <a:srgbClr val="3471B8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公募要領に沿って、企画、製造、納品、広報に関するスケジュールを記載</a:t>
            </a:r>
            <a:endParaRPr kumimoji="1" lang="en-US" altLang="ja-JP" sz="2000" dirty="0">
              <a:solidFill>
                <a:srgbClr val="3471B8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344488" y="1387709"/>
            <a:ext cx="92890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8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（記載の例）</a:t>
            </a:r>
            <a:endParaRPr lang="en-US" altLang="ja-JP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納期は、東京都産グリーン水素受け取り後、○か月で納品まで可能</a:t>
            </a:r>
            <a:endParaRPr lang="en-US" altLang="ja-JP" sz="18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正方形/長方形 1"/>
          <p:cNvSpPr>
            <a:spLocks noChangeArrowheads="1"/>
          </p:cNvSpPr>
          <p:nvPr/>
        </p:nvSpPr>
        <p:spPr bwMode="auto">
          <a:xfrm>
            <a:off x="4016896" y="2222014"/>
            <a:ext cx="143981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9pPr>
          </a:lstStyle>
          <a:p>
            <a:pPr marL="0" lvl="1" eaLnBrk="1" hangingPunct="1">
              <a:spcBef>
                <a:spcPct val="30000"/>
              </a:spcBef>
            </a:pPr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スケジュール</a:t>
            </a:r>
          </a:p>
        </p:txBody>
      </p:sp>
      <p:graphicFrame>
        <p:nvGraphicFramePr>
          <p:cNvPr id="33" name="表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6750110"/>
              </p:ext>
            </p:extLst>
          </p:nvPr>
        </p:nvGraphicFramePr>
        <p:xfrm>
          <a:off x="186530" y="2622124"/>
          <a:ext cx="9433050" cy="39624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5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42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42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42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422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74229">
                  <a:extLst>
                    <a:ext uri="{9D8B030D-6E8A-4147-A177-3AD203B41FA5}">
                      <a16:colId xmlns:a16="http://schemas.microsoft.com/office/drawing/2014/main" val="1889026521"/>
                    </a:ext>
                  </a:extLst>
                </a:gridCol>
                <a:gridCol w="67422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74229">
                  <a:extLst>
                    <a:ext uri="{9D8B030D-6E8A-4147-A177-3AD203B41FA5}">
                      <a16:colId xmlns:a16="http://schemas.microsoft.com/office/drawing/2014/main" val="4080370747"/>
                    </a:ext>
                  </a:extLst>
                </a:gridCol>
                <a:gridCol w="67422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74229">
                  <a:extLst>
                    <a:ext uri="{9D8B030D-6E8A-4147-A177-3AD203B41FA5}">
                      <a16:colId xmlns:a16="http://schemas.microsoft.com/office/drawing/2014/main" val="335008407"/>
                    </a:ext>
                  </a:extLst>
                </a:gridCol>
                <a:gridCol w="67422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74229">
                  <a:extLst>
                    <a:ext uri="{9D8B030D-6E8A-4147-A177-3AD203B41FA5}">
                      <a16:colId xmlns:a16="http://schemas.microsoft.com/office/drawing/2014/main" val="295240806"/>
                    </a:ext>
                  </a:extLst>
                </a:gridCol>
              </a:tblGrid>
              <a:tr h="396253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具体的実施事項</a:t>
                      </a:r>
                    </a:p>
                  </a:txBody>
                  <a:tcPr marL="91435" marR="91435" marT="45721" marB="45721" anchor="ctr">
                    <a:solidFill>
                      <a:srgbClr val="18B8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1435" marR="91435" marT="45721" marB="45721" anchor="ctr">
                    <a:solidFill>
                      <a:srgbClr val="18B8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1435" marR="91435" marT="45721" marB="45721" anchor="ctr">
                    <a:solidFill>
                      <a:srgbClr val="18B8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７月</a:t>
                      </a:r>
                    </a:p>
                  </a:txBody>
                  <a:tcPr marL="91435" marR="91435" marT="45721" marB="45721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18B8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８月</a:t>
                      </a:r>
                    </a:p>
                  </a:txBody>
                  <a:tcPr marL="91435" marR="91435" marT="45721" marB="4572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18B8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９月</a:t>
                      </a:r>
                    </a:p>
                  </a:txBody>
                  <a:tcPr marL="91435" marR="91435" marT="45721" marB="45721" anchor="ctr">
                    <a:solidFill>
                      <a:srgbClr val="18B8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１０月</a:t>
                      </a:r>
                    </a:p>
                  </a:txBody>
                  <a:tcPr marL="91435" marR="91435" marT="45721" marB="45721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18B8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1435" marR="91435" marT="45721" marB="4572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18B8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1435" marR="91435" marT="45721" marB="4572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18B8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1435" marR="91435" marT="45721" marB="45721" anchor="ctr">
                    <a:solidFill>
                      <a:srgbClr val="18B8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1435" marR="91435" marT="45721" marB="45721" anchor="ctr">
                    <a:solidFill>
                      <a:srgbClr val="18B8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1435" marR="91435" marT="45721" marB="45721" anchor="ctr">
                    <a:solidFill>
                      <a:srgbClr val="18B8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242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使用する成分・レシピの確定</a:t>
                      </a:r>
                    </a:p>
                  </a:txBody>
                  <a:tcPr marL="91435" marR="91435" marT="45721" marB="4572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242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繰り出し容器デザイン・化粧箱デザインの確定</a:t>
                      </a:r>
                    </a:p>
                  </a:txBody>
                  <a:tcPr marL="91435" marR="91435" marT="45721" marB="4572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242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r>
                        <a:rPr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グリーン水素受け取り</a:t>
                      </a:r>
                    </a:p>
                  </a:txBody>
                  <a:tcPr marL="91435" marR="91435" marT="45721" marB="45721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★</a:t>
                      </a:r>
                    </a:p>
                  </a:txBody>
                  <a:tcPr marL="91435" marR="91435" marT="45721" marB="45721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242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r>
                        <a:rPr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サンプル製造・品質確認</a:t>
                      </a:r>
                    </a:p>
                  </a:txBody>
                  <a:tcPr marL="91435" marR="91435" marT="45721" marB="45721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242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本格製造</a:t>
                      </a:r>
                    </a:p>
                  </a:txBody>
                  <a:tcPr marL="91435" marR="91435" marT="45721" marB="4572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242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配送</a:t>
                      </a:r>
                    </a:p>
                  </a:txBody>
                  <a:tcPr marL="91435" marR="91435" marT="45721" marB="4572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242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報告書作成</a:t>
                      </a:r>
                    </a:p>
                  </a:txBody>
                  <a:tcPr marL="91435" marR="91435" marT="45721" marB="45721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624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都との打ち合わせ</a:t>
                      </a:r>
                    </a:p>
                  </a:txBody>
                  <a:tcPr marL="91435" marR="91435" marT="45721" marB="45721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回</a:t>
                      </a:r>
                    </a:p>
                  </a:txBody>
                  <a:tcPr marL="91435" marR="91435" marT="45721" marB="45721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回</a:t>
                      </a:r>
                    </a:p>
                  </a:txBody>
                  <a:tcPr marL="91435" marR="91435" marT="45721" marB="45721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回</a:t>
                      </a:r>
                    </a:p>
                  </a:txBody>
                  <a:tcPr marL="91435" marR="91435" marT="45721" marB="45721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回</a:t>
                      </a:r>
                    </a:p>
                  </a:txBody>
                  <a:tcPr marL="91435" marR="91435" marT="45721" marB="4572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回</a:t>
                      </a:r>
                    </a:p>
                  </a:txBody>
                  <a:tcPr marL="91435" marR="91435" marT="45721" marB="45721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回</a:t>
                      </a:r>
                    </a:p>
                  </a:txBody>
                  <a:tcPr marL="91435" marR="91435" marT="45721" marB="45721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回</a:t>
                      </a:r>
                    </a:p>
                  </a:txBody>
                  <a:tcPr marL="91435" marR="91435" marT="45721" marB="4572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回</a:t>
                      </a:r>
                    </a:p>
                  </a:txBody>
                  <a:tcPr marL="91435" marR="91435" marT="45721" marB="4572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回</a:t>
                      </a:r>
                    </a:p>
                  </a:txBody>
                  <a:tcPr marL="91435" marR="91435" marT="45721" marB="45721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624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・・・・</a:t>
                      </a:r>
                    </a:p>
                  </a:txBody>
                  <a:tcPr marL="91435" marR="91435" marT="45721" marB="45721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21" marB="45721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cxnSp>
        <p:nvCxnSpPr>
          <p:cNvPr id="7" name="直線矢印コネクタ 6"/>
          <p:cNvCxnSpPr/>
          <p:nvPr/>
        </p:nvCxnSpPr>
        <p:spPr bwMode="auto">
          <a:xfrm>
            <a:off x="2900430" y="3212976"/>
            <a:ext cx="2002625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bg2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59" name="直線矢印コネクタ 58"/>
          <p:cNvCxnSpPr/>
          <p:nvPr/>
        </p:nvCxnSpPr>
        <p:spPr bwMode="auto">
          <a:xfrm>
            <a:off x="2900430" y="3645024"/>
            <a:ext cx="205257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bg2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60" name="直線矢印コネクタ 59"/>
          <p:cNvCxnSpPr/>
          <p:nvPr/>
        </p:nvCxnSpPr>
        <p:spPr bwMode="auto">
          <a:xfrm>
            <a:off x="5601072" y="4437112"/>
            <a:ext cx="648072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bg2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61" name="直線矢印コネクタ 60"/>
          <p:cNvCxnSpPr/>
          <p:nvPr/>
        </p:nvCxnSpPr>
        <p:spPr bwMode="auto">
          <a:xfrm>
            <a:off x="6249144" y="4797152"/>
            <a:ext cx="1296144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bg2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62" name="直線矢印コネクタ 61"/>
          <p:cNvCxnSpPr/>
          <p:nvPr/>
        </p:nvCxnSpPr>
        <p:spPr bwMode="auto">
          <a:xfrm>
            <a:off x="7617296" y="5229200"/>
            <a:ext cx="648072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bg2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64" name="直線矢印コネクタ 63"/>
          <p:cNvCxnSpPr/>
          <p:nvPr/>
        </p:nvCxnSpPr>
        <p:spPr bwMode="auto">
          <a:xfrm>
            <a:off x="8265368" y="5589240"/>
            <a:ext cx="648072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bg2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6094280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6"/>
          <p:cNvSpPr txBox="1">
            <a:spLocks noChangeArrowheads="1"/>
          </p:cNvSpPr>
          <p:nvPr/>
        </p:nvSpPr>
        <p:spPr bwMode="auto">
          <a:xfrm>
            <a:off x="0" y="70271"/>
            <a:ext cx="891344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9pPr>
          </a:lstStyle>
          <a:p>
            <a:r>
              <a:rPr kumimoji="1" lang="ja-JP" altLang="en-US" sz="2400" b="1" dirty="0">
                <a:solidFill>
                  <a:srgbClr val="3471B8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８　実施体制</a:t>
            </a:r>
          </a:p>
        </p:txBody>
      </p:sp>
      <p:sp>
        <p:nvSpPr>
          <p:cNvPr id="7172" name="正方形/長方形 2"/>
          <p:cNvSpPr>
            <a:spLocks noChangeArrowheads="1"/>
          </p:cNvSpPr>
          <p:nvPr/>
        </p:nvSpPr>
        <p:spPr bwMode="auto">
          <a:xfrm>
            <a:off x="344488" y="836712"/>
            <a:ext cx="928903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66700" indent="-2667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 marL="622300" indent="-1651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9pPr>
          </a:lstStyle>
          <a:p>
            <a:pPr marL="0" indent="0" eaLnBrk="1" hangingPunct="1">
              <a:spcBef>
                <a:spcPct val="30000"/>
              </a:spcBef>
            </a:pPr>
            <a:r>
              <a:rPr kumimoji="1" lang="ja-JP" altLang="en-US" sz="2000" dirty="0">
                <a:solidFill>
                  <a:srgbClr val="3471B8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企画、製造、広報などの役割分担までわかる実施体制を記載</a:t>
            </a:r>
            <a:endParaRPr kumimoji="1" lang="en-US" altLang="ja-JP" sz="2000" dirty="0">
              <a:solidFill>
                <a:srgbClr val="3471B8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344488" y="1537380"/>
            <a:ext cx="928903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（記載の例）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39" name="Group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65026"/>
              </p:ext>
            </p:extLst>
          </p:nvPr>
        </p:nvGraphicFramePr>
        <p:xfrm>
          <a:off x="56456" y="3260724"/>
          <a:ext cx="5186265" cy="2072640"/>
        </p:xfrm>
        <a:graphic>
          <a:graphicData uri="http://schemas.openxmlformats.org/drawingml/2006/table">
            <a:tbl>
              <a:tblPr/>
              <a:tblGrid>
                <a:gridCol w="1270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0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648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018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団体名</a:t>
                      </a:r>
                    </a:p>
                  </a:txBody>
                  <a:tcPr marL="91444" marR="914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役割</a:t>
                      </a:r>
                    </a:p>
                  </a:txBody>
                  <a:tcPr marL="91444" marR="914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代表提案者</a:t>
                      </a:r>
                    </a:p>
                  </a:txBody>
                  <a:tcPr marL="91444" marR="914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都庁コスメティック</a:t>
                      </a:r>
                      <a:endParaRPr kumimoji="0" lang="en-US" altLang="ja-JP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44" marR="914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XXXXXXX</a:t>
                      </a:r>
                      <a:r>
                        <a:rPr kumimoji="0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として</a:t>
                      </a:r>
                      <a:r>
                        <a:rPr kumimoji="0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XXXXXXX</a:t>
                      </a:r>
                      <a:r>
                        <a:rPr kumimoji="0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を実施。</a:t>
                      </a:r>
                      <a:r>
                        <a:rPr kumimoji="0" lang="zh-TW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化粧品製造販売許可</a:t>
                      </a:r>
                      <a:r>
                        <a:rPr kumimoji="0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を保有。</a:t>
                      </a:r>
                    </a:p>
                  </a:txBody>
                  <a:tcPr marL="91444" marR="914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協同提案者</a:t>
                      </a:r>
                    </a:p>
                  </a:txBody>
                  <a:tcPr marL="91444" marR="914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都庁ガス</a:t>
                      </a:r>
                    </a:p>
                  </a:txBody>
                  <a:tcPr marL="91444" marR="914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XXXXXXX</a:t>
                      </a:r>
                      <a:r>
                        <a:rPr kumimoji="0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として</a:t>
                      </a:r>
                      <a:r>
                        <a:rPr kumimoji="0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XXXXXXX</a:t>
                      </a:r>
                      <a:r>
                        <a:rPr kumimoji="0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を実施</a:t>
                      </a:r>
                      <a:endParaRPr kumimoji="0" lang="en-US" altLang="ja-JP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44" marR="914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協同提案者</a:t>
                      </a:r>
                    </a:p>
                  </a:txBody>
                  <a:tcPr marL="91444" marR="914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都庁化学</a:t>
                      </a:r>
                    </a:p>
                  </a:txBody>
                  <a:tcPr marL="91444" marR="914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XXXXXXX</a:t>
                      </a:r>
                      <a:r>
                        <a:rPr kumimoji="0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として</a:t>
                      </a:r>
                      <a:r>
                        <a:rPr kumimoji="0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XXXXXXX</a:t>
                      </a:r>
                      <a:r>
                        <a:rPr kumimoji="0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を実施</a:t>
                      </a:r>
                    </a:p>
                  </a:txBody>
                  <a:tcPr marL="91444" marR="914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0" name="AutoShape 29"/>
          <p:cNvSpPr>
            <a:spLocks noChangeArrowheads="1"/>
          </p:cNvSpPr>
          <p:nvPr/>
        </p:nvSpPr>
        <p:spPr bwMode="auto">
          <a:xfrm>
            <a:off x="325532" y="2676525"/>
            <a:ext cx="2263777" cy="36036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協同提案者：都庁ガス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3" name="AutoShape 31"/>
          <p:cNvSpPr>
            <a:spLocks noChangeArrowheads="1"/>
          </p:cNvSpPr>
          <p:nvPr/>
        </p:nvSpPr>
        <p:spPr bwMode="auto">
          <a:xfrm>
            <a:off x="2806795" y="2674938"/>
            <a:ext cx="2182811" cy="36036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協同提案者：</a:t>
            </a:r>
            <a:r>
              <a:rPr lang="zh-CN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都庁化学</a:t>
            </a:r>
          </a:p>
        </p:txBody>
      </p:sp>
      <p:cxnSp>
        <p:nvCxnSpPr>
          <p:cNvPr id="45" name="AutoShape 32"/>
          <p:cNvCxnSpPr>
            <a:cxnSpLocks noChangeShapeType="1"/>
            <a:stCxn id="59" idx="2"/>
            <a:endCxn id="40" idx="0"/>
          </p:cNvCxnSpPr>
          <p:nvPr/>
        </p:nvCxnSpPr>
        <p:spPr bwMode="auto">
          <a:xfrm rot="5400000">
            <a:off x="1963547" y="1956086"/>
            <a:ext cx="214313" cy="1226564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AutoShape 34"/>
          <p:cNvCxnSpPr>
            <a:cxnSpLocks noChangeShapeType="1"/>
            <a:stCxn id="59" idx="2"/>
            <a:endCxn id="43" idx="0"/>
          </p:cNvCxnSpPr>
          <p:nvPr/>
        </p:nvCxnSpPr>
        <p:spPr bwMode="auto">
          <a:xfrm rot="16200000" flipH="1">
            <a:off x="3184730" y="1961467"/>
            <a:ext cx="212726" cy="1214216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8" name="Rectangle 40"/>
          <p:cNvSpPr>
            <a:spLocks noChangeArrowheads="1"/>
          </p:cNvSpPr>
          <p:nvPr/>
        </p:nvSpPr>
        <p:spPr bwMode="auto">
          <a:xfrm>
            <a:off x="235713" y="2028825"/>
            <a:ext cx="4895181" cy="1079500"/>
          </a:xfrm>
          <a:prstGeom prst="rect">
            <a:avLst/>
          </a:prstGeom>
          <a:noFill/>
          <a:ln w="22225">
            <a:solidFill>
              <a:schemeClr val="bg2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 sz="14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9" name="Rectangle 124"/>
          <p:cNvSpPr>
            <a:spLocks noChangeArrowheads="1"/>
          </p:cNvSpPr>
          <p:nvPr/>
        </p:nvSpPr>
        <p:spPr bwMode="auto">
          <a:xfrm>
            <a:off x="6696803" y="2316164"/>
            <a:ext cx="1749334" cy="2889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>
                <a:latin typeface="Meiryo UI" panose="020B0604030504040204" pitchFamily="50" charset="-128"/>
                <a:ea typeface="Meiryo UI" panose="020B0604030504040204" pitchFamily="50" charset="-128"/>
              </a:rPr>
              <a:t>プロジェクトリーダー</a:t>
            </a:r>
          </a:p>
        </p:txBody>
      </p:sp>
      <p:sp>
        <p:nvSpPr>
          <p:cNvPr id="50" name="Rectangle 125"/>
          <p:cNvSpPr>
            <a:spLocks noChangeArrowheads="1"/>
          </p:cNvSpPr>
          <p:nvPr/>
        </p:nvSpPr>
        <p:spPr bwMode="auto">
          <a:xfrm>
            <a:off x="5648701" y="3179764"/>
            <a:ext cx="1114169" cy="2889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>
                <a:latin typeface="Meiryo UI" panose="020B0604030504040204" pitchFamily="50" charset="-128"/>
                <a:ea typeface="Meiryo UI" panose="020B0604030504040204" pitchFamily="50" charset="-128"/>
              </a:rPr>
              <a:t>●●実施担当</a:t>
            </a:r>
          </a:p>
        </p:txBody>
      </p:sp>
      <p:sp>
        <p:nvSpPr>
          <p:cNvPr id="51" name="Rectangle 126"/>
          <p:cNvSpPr>
            <a:spLocks noChangeArrowheads="1"/>
          </p:cNvSpPr>
          <p:nvPr/>
        </p:nvSpPr>
        <p:spPr bwMode="auto">
          <a:xfrm>
            <a:off x="7031591" y="3179764"/>
            <a:ext cx="1114169" cy="2889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>
                <a:latin typeface="Meiryo UI" panose="020B0604030504040204" pitchFamily="50" charset="-128"/>
                <a:ea typeface="Meiryo UI" panose="020B0604030504040204" pitchFamily="50" charset="-128"/>
              </a:rPr>
              <a:t>■■実施担当</a:t>
            </a:r>
          </a:p>
        </p:txBody>
      </p:sp>
      <p:sp>
        <p:nvSpPr>
          <p:cNvPr id="52" name="Rectangle 127"/>
          <p:cNvSpPr>
            <a:spLocks noChangeArrowheads="1"/>
          </p:cNvSpPr>
          <p:nvPr/>
        </p:nvSpPr>
        <p:spPr bwMode="auto">
          <a:xfrm>
            <a:off x="8391250" y="3179764"/>
            <a:ext cx="1114170" cy="2889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▲▲実施担当</a:t>
            </a:r>
          </a:p>
        </p:txBody>
      </p:sp>
      <p:cxnSp>
        <p:nvCxnSpPr>
          <p:cNvPr id="53" name="AutoShape 132"/>
          <p:cNvCxnSpPr>
            <a:cxnSpLocks noChangeShapeType="1"/>
            <a:stCxn id="49" idx="2"/>
            <a:endCxn id="51" idx="0"/>
          </p:cNvCxnSpPr>
          <p:nvPr/>
        </p:nvCxnSpPr>
        <p:spPr bwMode="auto">
          <a:xfrm>
            <a:off x="7571470" y="2605089"/>
            <a:ext cx="17206" cy="574675"/>
          </a:xfrm>
          <a:prstGeom prst="straightConnector1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4" name="AutoShape 133"/>
          <p:cNvCxnSpPr>
            <a:cxnSpLocks noChangeShapeType="1"/>
            <a:stCxn id="50" idx="0"/>
            <a:endCxn id="52" idx="0"/>
          </p:cNvCxnSpPr>
          <p:nvPr/>
        </p:nvCxnSpPr>
        <p:spPr bwMode="auto">
          <a:xfrm rot="5400000" flipH="1" flipV="1">
            <a:off x="7577060" y="1808490"/>
            <a:ext cx="12700" cy="2742549"/>
          </a:xfrm>
          <a:prstGeom prst="bentConnector3">
            <a:avLst>
              <a:gd name="adj1" fmla="val 1800000"/>
            </a:avLst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58" name="Group 1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3750396"/>
              </p:ext>
            </p:extLst>
          </p:nvPr>
        </p:nvGraphicFramePr>
        <p:xfrm>
          <a:off x="5399816" y="3686176"/>
          <a:ext cx="4377720" cy="1524000"/>
        </p:xfrm>
        <a:graphic>
          <a:graphicData uri="http://schemas.openxmlformats.org/drawingml/2006/table">
            <a:tbl>
              <a:tblPr/>
              <a:tblGrid>
                <a:gridCol w="14253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23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74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担当者・所属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役割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3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 XXXXX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プロジェクトリーダー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11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 XXXXX</a:t>
                      </a:r>
                      <a:endParaRPr kumimoji="0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○○実施担当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30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 XXXXX</a:t>
                      </a:r>
                      <a:endParaRPr kumimoji="0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■■実施担当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46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 XXXXX</a:t>
                      </a:r>
                      <a:endParaRPr kumimoji="0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▲▲実施担当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9" name="AutoShape 28"/>
          <p:cNvSpPr>
            <a:spLocks noChangeArrowheads="1"/>
          </p:cNvSpPr>
          <p:nvPr/>
        </p:nvSpPr>
        <p:spPr bwMode="auto">
          <a:xfrm>
            <a:off x="1387841" y="2101850"/>
            <a:ext cx="2592288" cy="36036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eaLnBrk="1" hangingPunct="1"/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代表提案者：都庁コスメティック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eaLnBrk="1" hangingPunct="1"/>
            <a:endParaRPr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0" name="Rectangle 40"/>
          <p:cNvSpPr>
            <a:spLocks noChangeArrowheads="1"/>
          </p:cNvSpPr>
          <p:nvPr/>
        </p:nvSpPr>
        <p:spPr bwMode="auto">
          <a:xfrm>
            <a:off x="5399816" y="2028825"/>
            <a:ext cx="4377720" cy="1512888"/>
          </a:xfrm>
          <a:prstGeom prst="rect">
            <a:avLst/>
          </a:prstGeom>
          <a:noFill/>
          <a:ln w="22225">
            <a:solidFill>
              <a:schemeClr val="bg2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 sz="14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4" name="Text Box 41"/>
          <p:cNvSpPr txBox="1">
            <a:spLocks noChangeArrowheads="1"/>
          </p:cNvSpPr>
          <p:nvPr/>
        </p:nvSpPr>
        <p:spPr bwMode="auto">
          <a:xfrm>
            <a:off x="6266083" y="1854559"/>
            <a:ext cx="2496767" cy="338554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代表提案者組織内体制</a:t>
            </a:r>
          </a:p>
        </p:txBody>
      </p:sp>
    </p:spTree>
    <p:extLst>
      <p:ext uri="{BB962C8B-B14F-4D97-AF65-F5344CB8AC3E}">
        <p14:creationId xmlns:p14="http://schemas.microsoft.com/office/powerpoint/2010/main" val="141445810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1">
  <a:themeElements>
    <a:clrScheme name="template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plate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ja-JP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ＭＳ Ｐゴシック" pitchFamily="50" charset="-128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ja-JP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ＭＳ Ｐゴシック" pitchFamily="50" charset="-128"/>
            <a:ea typeface="ＭＳ Ｐゴシック" pitchFamily="50" charset="-128"/>
          </a:defRPr>
        </a:defPPr>
      </a:lstStyle>
    </a:lnDef>
  </a:objectDefaults>
  <a:extraClrSchemeLst>
    <a:extraClrScheme>
      <a:clrScheme name="template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template1</Template>
  <TotalTime>0</TotalTime>
  <Pages>0</Pages>
  <Words>712</Words>
  <Characters>0</Characters>
  <Application>Microsoft Office PowerPoint</Application>
  <DocSecurity>0</DocSecurity>
  <PresentationFormat>A4 210 x 297 mm</PresentationFormat>
  <Lines>0</Lines>
  <Paragraphs>161</Paragraphs>
  <Slides>10</Slides>
  <Notes>9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Meiryo UI</vt:lpstr>
      <vt:lpstr>ＭＳ Ｐゴシック</vt:lpstr>
      <vt:lpstr>Arial</vt:lpstr>
      <vt:lpstr>Wingdings</vt:lpstr>
      <vt:lpstr>template1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CharactersWithSpaces>0</CharactersWithSpaces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106</cp:revision>
  <cp:lastPrinted>1899-12-30T00:00:00Z</cp:lastPrinted>
  <dcterms:created xsi:type="dcterms:W3CDTF">2006-08-31T19:51:59Z</dcterms:created>
  <dcterms:modified xsi:type="dcterms:W3CDTF">2025-03-27T08:31:57Z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1041-6.4.0.1897</vt:lpwstr>
  </property>
</Properties>
</file>