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51" autoAdjust="0"/>
    <p:restoredTop sz="94660"/>
  </p:normalViewPr>
  <p:slideViewPr>
    <p:cSldViewPr snapToGrid="0">
      <p:cViewPr varScale="1">
        <p:scale>
          <a:sx n="58" d="100"/>
          <a:sy n="58" d="100"/>
        </p:scale>
        <p:origin x="233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5461-3060-42A2-96F1-7C1F48897E4A}" type="datetime1">
              <a:rPr kumimoji="1" lang="ja-JP" altLang="en-US" smtClean="0"/>
              <a:pPr/>
              <a:t>2024/4/17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105A-46BE-4923-ADF2-191CF74BECC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6096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BBA27-6FF8-4B68-A744-0A99FA243B9B}" type="datetime1">
              <a:rPr kumimoji="1" lang="ja-JP" altLang="en-US" smtClean="0"/>
              <a:pPr/>
              <a:t>2024/4/17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628900" y="9489504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altLang="ja-JP" dirty="0"/>
              <a:t>-</a:t>
            </a:r>
            <a:fld id="{0AEA105A-46BE-4923-ADF2-191CF74BECC0}" type="slidenum">
              <a:rPr lang="ja-JP" altLang="en-US" smtClean="0"/>
              <a:pPr/>
              <a:t>‹#›</a:t>
            </a:fld>
            <a:r>
              <a:rPr lang="en-US" altLang="ja-JP" dirty="0"/>
              <a:t>-</a:t>
            </a:r>
            <a:endParaRPr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0" y="441325"/>
            <a:ext cx="6858000" cy="4763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929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estival-tokyo.paris2024@jtbcom.co.j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直線コネクタ 18"/>
          <p:cNvCxnSpPr/>
          <p:nvPr/>
        </p:nvCxnSpPr>
        <p:spPr>
          <a:xfrm>
            <a:off x="1626322" y="1032370"/>
            <a:ext cx="4957705" cy="0"/>
          </a:xfrm>
          <a:prstGeom prst="line">
            <a:avLst/>
          </a:prstGeom>
          <a:ln w="9525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正方形/長方形 21"/>
          <p:cNvSpPr/>
          <p:nvPr/>
        </p:nvSpPr>
        <p:spPr>
          <a:xfrm>
            <a:off x="1543540" y="632260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食品取扱申請書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247395" y="1196526"/>
            <a:ext cx="4603163" cy="1408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提出・お問合せ先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lvl="0">
              <a:defRPr/>
            </a:pPr>
            <a:r>
              <a:rPr lang="ja-JP" altLang="en-US" sz="1050" dirty="0">
                <a:latin typeface="Meiryo UI" panose="020B0604030504040204" pitchFamily="50" charset="-128"/>
                <a:ea typeface="BIZ UDPゴシック" panose="020B0400000000000000"/>
                <a:cs typeface="Meiryo UI" panose="020B0604030504040204" pitchFamily="50" charset="-128"/>
              </a:rPr>
              <a:t>「国際的スポーツイベントに合わせた東京の魅力</a:t>
            </a:r>
            <a:r>
              <a:rPr lang="en-US" altLang="ja-JP" sz="1050" dirty="0">
                <a:latin typeface="Meiryo UI" panose="020B0604030504040204" pitchFamily="50" charset="-128"/>
                <a:ea typeface="BIZ UDPゴシック" panose="020B0400000000000000"/>
                <a:cs typeface="Meiryo UI" panose="020B0604030504040204" pitchFamily="50" charset="-128"/>
              </a:rPr>
              <a:t>PR</a:t>
            </a:r>
            <a:r>
              <a:rPr lang="ja-JP" altLang="en-US" sz="1050" dirty="0">
                <a:latin typeface="Meiryo UI" panose="020B0604030504040204" pitchFamily="50" charset="-128"/>
                <a:ea typeface="BIZ UDPゴシック" panose="020B0400000000000000"/>
                <a:cs typeface="Meiryo UI" panose="020B0604030504040204" pitchFamily="50" charset="-128"/>
              </a:rPr>
              <a:t>イベント」展示イベント</a:t>
            </a:r>
            <a:endParaRPr lang="en-US" altLang="ja-JP" sz="1050" dirty="0">
              <a:latin typeface="Meiryo UI" panose="020B0604030504040204" pitchFamily="50" charset="-128"/>
              <a:ea typeface="BIZ UDPゴシック" panose="020B0400000000000000"/>
              <a:cs typeface="Meiryo UI" panose="020B0604030504040204" pitchFamily="50" charset="-128"/>
            </a:endParaRPr>
          </a:p>
          <a:p>
            <a:pPr lvl="0">
              <a:defRPr/>
            </a:pPr>
            <a:r>
              <a:rPr lang="ja-JP" altLang="en-US" sz="1050" dirty="0">
                <a:latin typeface="Meiryo UI" panose="020B0604030504040204" pitchFamily="50" charset="-128"/>
                <a:ea typeface="BIZ UDPゴシック" panose="020B0400000000000000"/>
                <a:cs typeface="Meiryo UI" panose="020B0604030504040204" pitchFamily="50" charset="-128"/>
              </a:rPr>
              <a:t>出展事務局</a:t>
            </a:r>
            <a:endParaRPr lang="en-US" altLang="ja-JP" sz="1050" dirty="0">
              <a:latin typeface="Meiryo UI" panose="020B0604030504040204" pitchFamily="50" charset="-128"/>
              <a:ea typeface="BIZ UDPゴシック" panose="020B0400000000000000"/>
              <a:cs typeface="Meiryo UI" panose="020B0604030504040204" pitchFamily="50" charset="-128"/>
            </a:endParaRPr>
          </a:p>
          <a:p>
            <a:pPr lvl="0">
              <a:defRPr/>
            </a:pP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BIZ UDPゴシック" panose="020B0400000000000000"/>
              <a:cs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ja-JP" sz="105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担当：</a:t>
            </a:r>
            <a:r>
              <a:rPr kumimoji="0" lang="ja-JP" altLang="en-US" sz="105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大塚</a:t>
            </a:r>
            <a:r>
              <a:rPr kumimoji="0" lang="ja-JP" altLang="ja-JP" sz="105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／</a:t>
            </a:r>
            <a:r>
              <a:rPr kumimoji="0" lang="ja-JP" altLang="en-US" sz="105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ラージ</a:t>
            </a:r>
            <a:r>
              <a:rPr kumimoji="0" lang="ja-JP" altLang="ja-JP" sz="105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／</a:t>
            </a:r>
            <a:r>
              <a:rPr kumimoji="0" lang="ja-JP" altLang="en-US" sz="105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萩</a:t>
            </a:r>
            <a:endParaRPr kumimoji="0" lang="en-US" altLang="ja-JP" sz="1050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r>
              <a:rPr kumimoji="0" lang="en-US" altLang="ja-JP" sz="105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Email </a:t>
            </a:r>
            <a:r>
              <a:rPr kumimoji="0" lang="ja-JP" altLang="en-US" sz="105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：</a:t>
            </a:r>
            <a:r>
              <a:rPr kumimoji="0" lang="en-US" altLang="ja-JP" sz="105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  <a:hlinkClick r:id="rId2"/>
              </a:rPr>
              <a:t>festival-tokyo.paris2024@jtbcom.co.jp</a:t>
            </a:r>
            <a:endParaRPr kumimoji="0" lang="en-US" altLang="ja-JP" sz="1050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r>
              <a:rPr lang="fr-FR" altLang="ja-JP" sz="105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TEL</a:t>
            </a:r>
            <a:r>
              <a:rPr kumimoji="0" lang="fr-FR" altLang="ja-JP" sz="105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 </a:t>
            </a:r>
            <a:r>
              <a:rPr kumimoji="0" lang="ja-JP" altLang="fr-FR" sz="105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：</a:t>
            </a:r>
            <a:r>
              <a:rPr kumimoji="0" lang="en-US" altLang="ja-JP" sz="105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03-5657-0618</a:t>
            </a:r>
            <a:endParaRPr kumimoji="0" lang="en-US" altLang="ja-JP" sz="1050" b="0" i="0" u="none" strike="noStrike" kern="100" cap="none" spc="0" normalizeH="0" baseline="0" noProof="0" dirty="0">
              <a:ln>
                <a:noFill/>
              </a:ln>
              <a:effectLst/>
              <a:highlight>
                <a:srgbClr val="FFFF00"/>
              </a:highlight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endParaRPr kumimoji="0" lang="en-US" altLang="ja-JP" sz="1050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929708" y="1973261"/>
            <a:ext cx="1654319" cy="24933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wrap="square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提出日：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1" name="直線コネクタ 30"/>
          <p:cNvCxnSpPr/>
          <p:nvPr/>
        </p:nvCxnSpPr>
        <p:spPr>
          <a:xfrm>
            <a:off x="1626322" y="1070470"/>
            <a:ext cx="4957705" cy="0"/>
          </a:xfrm>
          <a:prstGeom prst="line">
            <a:avLst/>
          </a:prstGeom>
          <a:ln w="9525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表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115948"/>
              </p:ext>
            </p:extLst>
          </p:nvPr>
        </p:nvGraphicFramePr>
        <p:xfrm>
          <a:off x="278999" y="2716210"/>
          <a:ext cx="6300001" cy="41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06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93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出展者名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4" name="角丸四角形 33"/>
          <p:cNvSpPr/>
          <p:nvPr/>
        </p:nvSpPr>
        <p:spPr>
          <a:xfrm>
            <a:off x="247396" y="627935"/>
            <a:ext cx="1224136" cy="50405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No.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4933147" y="1396395"/>
            <a:ext cx="1656112" cy="48158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wrap="square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日（木）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17:00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まで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4929708" y="1142479"/>
            <a:ext cx="1654320" cy="253916"/>
          </a:xfrm>
          <a:prstGeom prst="rect">
            <a:avLst/>
          </a:prstGeom>
          <a:solidFill>
            <a:srgbClr val="156082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提出期限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タイトル 3">
            <a:extLst>
              <a:ext uri="{FF2B5EF4-FFF2-40B4-BE49-F238E27FC236}">
                <a16:creationId xmlns:a16="http://schemas.microsoft.com/office/drawing/2014/main" id="{F0415036-2FB7-8372-ACCD-9CD06E0D9642}"/>
              </a:ext>
            </a:extLst>
          </p:cNvPr>
          <p:cNvSpPr txBox="1">
            <a:spLocks/>
          </p:cNvSpPr>
          <p:nvPr/>
        </p:nvSpPr>
        <p:spPr>
          <a:xfrm>
            <a:off x="572597" y="-14505"/>
            <a:ext cx="5712807" cy="4234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800" kern="120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dirty="0"/>
              <a:t>「国際的スポーツイベントに合わせた東京の魅力</a:t>
            </a:r>
            <a:r>
              <a:rPr lang="en-US" altLang="ja-JP" sz="1400" b="1" dirty="0"/>
              <a:t>PR</a:t>
            </a:r>
            <a:r>
              <a:rPr lang="ja-JP" altLang="en-US" sz="1400" b="1" dirty="0"/>
              <a:t>イベント」</a:t>
            </a:r>
            <a:endParaRPr lang="en-US" altLang="ja-JP" sz="1400" b="1" dirty="0"/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/>
              <a:t>共同出展者・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各種申請書類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BA0AA231-5972-8870-7F44-858CA7668B63}"/>
              </a:ext>
            </a:extLst>
          </p:cNvPr>
          <p:cNvCxnSpPr>
            <a:cxnSpLocks/>
          </p:cNvCxnSpPr>
          <p:nvPr/>
        </p:nvCxnSpPr>
        <p:spPr>
          <a:xfrm>
            <a:off x="0" y="408905"/>
            <a:ext cx="6858000" cy="0"/>
          </a:xfrm>
          <a:prstGeom prst="line">
            <a:avLst/>
          </a:prstGeom>
          <a:noFill/>
          <a:ln w="19050" cap="flat" cmpd="sng" algn="ctr">
            <a:solidFill>
              <a:sysClr val="window" lastClr="FFFFFF">
                <a:lumMod val="50000"/>
              </a:sysClr>
            </a:solidFill>
            <a:prstDash val="solid"/>
            <a:miter lim="800000"/>
          </a:ln>
          <a:effectLst/>
        </p:spPr>
      </p:cxn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08F7CD68-4588-BB2F-D89F-0C00DE62F5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617360"/>
              </p:ext>
            </p:extLst>
          </p:nvPr>
        </p:nvGraphicFramePr>
        <p:xfrm>
          <a:off x="279000" y="3635384"/>
          <a:ext cx="6300000" cy="1866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8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9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042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取扱い品目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調理方法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数量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638"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焼く・煮る・蒸す・ゆでる・揚げる・切る・注ぐ・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その他（　　　　　　　　　　　　　　　　　　　）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638"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焼く・煮る・蒸す・ゆでる・揚げる・切る・注ぐ・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その他（　　　　　　　　　　　　　　　　　　　）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638"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焼く・煮る・蒸す・ゆでる・揚げる・切る・注ぐ・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その他（　　　　　　　　　　　　　　　　　　　）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638"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焼く・煮る・蒸す・ゆでる・揚げる・切る・注ぐ・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その他（　　　　　　　　　　　　　　　　　　　）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Rectangle 1">
            <a:extLst>
              <a:ext uri="{FF2B5EF4-FFF2-40B4-BE49-F238E27FC236}">
                <a16:creationId xmlns:a16="http://schemas.microsoft.com/office/drawing/2014/main" id="{56A88ED0-ABF6-6F5A-26A7-19B65B6253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999" y="3130210"/>
            <a:ext cx="6395070" cy="393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</a:tabLst>
              <a:defRPr/>
            </a:pP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 下記の通り食品の取り扱い（試飲・試食・食品販売）を行いますので、共同出展者募集案内に基づき届け出ます。</a:t>
            </a:r>
            <a:endParaRPr kumimoji="0" lang="en-US" altLang="ja-JP" sz="1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62E6989B-6F27-A241-B57E-79E08367DF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999" y="5539727"/>
            <a:ext cx="6072188" cy="444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</a:tabLst>
              <a:defRPr/>
            </a:pP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 施設及び設備関係</a:t>
            </a:r>
            <a:endParaRPr kumimoji="0" lang="en-US" altLang="ja-JP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</a:tabLst>
              <a:defRPr/>
            </a:pP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施設確認中のため、確認が取れ次第、</a:t>
            </a:r>
            <a:r>
              <a:rPr kumimoji="0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HP</a:t>
            </a:r>
            <a:r>
              <a:rPr kumimoji="0" lang="ja-JP" alt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にて</a:t>
            </a: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お知らせしますが、</a:t>
            </a:r>
            <a:r>
              <a:rPr kumimoji="0" lang="ja-JP" altLang="en-US" sz="1000" noProof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状況</a:t>
            </a:r>
            <a:r>
              <a:rPr kumimoji="0"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</a:t>
            </a: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事務局まで</a:t>
            </a:r>
            <a:r>
              <a:rPr kumimoji="0"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お問い合わせ</a:t>
            </a: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ください。</a:t>
            </a:r>
            <a:endParaRPr kumimoji="0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</a:tabLst>
              <a:defRPr/>
            </a:pPr>
            <a:r>
              <a:rPr kumimoji="0"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kumimoji="0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A697DE0F-91F0-2777-9216-4E90F3A01E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932918"/>
              </p:ext>
            </p:extLst>
          </p:nvPr>
        </p:nvGraphicFramePr>
        <p:xfrm>
          <a:off x="279000" y="5984494"/>
          <a:ext cx="6300000" cy="2855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1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4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3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03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46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使用水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5" gridSpan="3">
                  <a:txBody>
                    <a:bodyPr/>
                    <a:lstStyle/>
                    <a:p>
                      <a:pPr algn="l"/>
                      <a:endParaRPr kumimoji="1" lang="ja-JP" altLang="en-US" sz="1000" b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46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設 備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461"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食品保管設備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46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廃棄物容器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46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調理器具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8641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　食品の取り扱いについて、フランスの食品衛生管理法及び関連法令の法規定・衛生基準を遵守します。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出展に際して生じたトラブルについては、出展者が該当責任を負担します。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（同意の上、✓を入れてください）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現場責任者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従事者数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　　名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8771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358</Words>
  <Application>Microsoft Office PowerPoint</Application>
  <PresentationFormat>A4 210 x 297 mm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Meiryo UI</vt:lpstr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2024-04-17T01:47:51Z</dcterms:created>
  <dcterms:modified xsi:type="dcterms:W3CDTF">2024-04-17T01:47:54Z</dcterms:modified>
</cp:coreProperties>
</file>