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8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5780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04" algn="l" defTabSz="95780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09" algn="l" defTabSz="95780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13" algn="l" defTabSz="95780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17" algn="l" defTabSz="95780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21" algn="l" defTabSz="95780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426" algn="l" defTabSz="95780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330" algn="l" defTabSz="95780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234" algn="l" defTabSz="95780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00"/>
    <a:srgbClr val="E46C0A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90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20AF2-6571-4674-8871-5A87BF4AC98C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882AC-69AF-415B-BA63-9647028E8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08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882AC-69AF-415B-BA63-9647028E863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499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5"/>
            <a:ext cx="5829300" cy="212337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EF04-B772-4597-A435-ED6C7DB24080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2F5A-AB43-455D-8B5F-C280CD9A3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39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EF04-B772-4597-A435-ED6C7DB24080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2F5A-AB43-455D-8B5F-C280CD9A3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96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8" y="529698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8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EF04-B772-4597-A435-ED6C7DB24080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2F5A-AB43-455D-8B5F-C280CD9A3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80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EF04-B772-4597-A435-ED6C7DB24080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2F5A-AB43-455D-8B5F-C280CD9A3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90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3"/>
            <a:ext cx="5829300" cy="1967441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90"/>
            <a:ext cx="5829300" cy="216693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7890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915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945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734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523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831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EF04-B772-4597-A435-ED6C7DB24080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2F5A-AB43-455D-8B5F-C280CD9A3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678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8" y="3081868"/>
            <a:ext cx="2257425" cy="871590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3" y="3081868"/>
            <a:ext cx="2257425" cy="871590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EF04-B772-4597-A435-ED6C7DB24080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2F5A-AB43-455D-8B5F-C280CD9A3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08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6701"/>
            <a:ext cx="6172200" cy="1650999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3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4" indent="0">
              <a:buNone/>
              <a:defRPr sz="2200" b="1"/>
            </a:lvl2pPr>
            <a:lvl3pPr marL="957809" indent="0">
              <a:buNone/>
              <a:defRPr sz="1900" b="1"/>
            </a:lvl3pPr>
            <a:lvl4pPr marL="1436713" indent="0">
              <a:buNone/>
              <a:defRPr sz="1600" b="1"/>
            </a:lvl4pPr>
            <a:lvl5pPr marL="1915617" indent="0">
              <a:buNone/>
              <a:defRPr sz="1600" b="1"/>
            </a:lvl5pPr>
            <a:lvl6pPr marL="2394521" indent="0">
              <a:buNone/>
              <a:defRPr sz="1600" b="1"/>
            </a:lvl6pPr>
            <a:lvl7pPr marL="2873426" indent="0">
              <a:buNone/>
              <a:defRPr sz="1600" b="1"/>
            </a:lvl7pPr>
            <a:lvl8pPr marL="3352330" indent="0">
              <a:buNone/>
              <a:defRPr sz="1600" b="1"/>
            </a:lvl8pPr>
            <a:lvl9pPr marL="3831234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3" y="3141486"/>
            <a:ext cx="3030141" cy="570741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3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4" indent="0">
              <a:buNone/>
              <a:defRPr sz="2200" b="1"/>
            </a:lvl2pPr>
            <a:lvl3pPr marL="957809" indent="0">
              <a:buNone/>
              <a:defRPr sz="1900" b="1"/>
            </a:lvl3pPr>
            <a:lvl4pPr marL="1436713" indent="0">
              <a:buNone/>
              <a:defRPr sz="1600" b="1"/>
            </a:lvl4pPr>
            <a:lvl5pPr marL="1915617" indent="0">
              <a:buNone/>
              <a:defRPr sz="1600" b="1"/>
            </a:lvl5pPr>
            <a:lvl6pPr marL="2394521" indent="0">
              <a:buNone/>
              <a:defRPr sz="1600" b="1"/>
            </a:lvl6pPr>
            <a:lvl7pPr marL="2873426" indent="0">
              <a:buNone/>
              <a:defRPr sz="1600" b="1"/>
            </a:lvl7pPr>
            <a:lvl8pPr marL="3352330" indent="0">
              <a:buNone/>
              <a:defRPr sz="1600" b="1"/>
            </a:lvl8pPr>
            <a:lvl9pPr marL="3831234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3" y="3141486"/>
            <a:ext cx="3031331" cy="570741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EF04-B772-4597-A435-ED6C7DB24080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2F5A-AB43-455D-8B5F-C280CD9A3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118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EF04-B772-4597-A435-ED6C7DB24080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2F5A-AB43-455D-8B5F-C280CD9A3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491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EF04-B772-4597-A435-ED6C7DB24080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2F5A-AB43-455D-8B5F-C280CD9A3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67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6" cy="16785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1" y="394409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6"/>
            <a:ext cx="2256236" cy="6775981"/>
          </a:xfrm>
        </p:spPr>
        <p:txBody>
          <a:bodyPr/>
          <a:lstStyle>
            <a:lvl1pPr marL="0" indent="0">
              <a:buNone/>
              <a:defRPr sz="1400"/>
            </a:lvl1pPr>
            <a:lvl2pPr marL="478904" indent="0">
              <a:buNone/>
              <a:defRPr sz="1300"/>
            </a:lvl2pPr>
            <a:lvl3pPr marL="957809" indent="0">
              <a:buNone/>
              <a:defRPr sz="1000"/>
            </a:lvl3pPr>
            <a:lvl4pPr marL="1436713" indent="0">
              <a:buNone/>
              <a:defRPr sz="900"/>
            </a:lvl4pPr>
            <a:lvl5pPr marL="1915617" indent="0">
              <a:buNone/>
              <a:defRPr sz="900"/>
            </a:lvl5pPr>
            <a:lvl6pPr marL="2394521" indent="0">
              <a:buNone/>
              <a:defRPr sz="900"/>
            </a:lvl6pPr>
            <a:lvl7pPr marL="2873426" indent="0">
              <a:buNone/>
              <a:defRPr sz="900"/>
            </a:lvl7pPr>
            <a:lvl8pPr marL="3352330" indent="0">
              <a:buNone/>
              <a:defRPr sz="900"/>
            </a:lvl8pPr>
            <a:lvl9pPr marL="3831234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EF04-B772-4597-A435-ED6C7DB24080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2F5A-AB43-455D-8B5F-C280CD9A3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152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04" indent="0">
              <a:buNone/>
              <a:defRPr sz="3000"/>
            </a:lvl2pPr>
            <a:lvl3pPr marL="957809" indent="0">
              <a:buNone/>
              <a:defRPr sz="2500"/>
            </a:lvl3pPr>
            <a:lvl4pPr marL="1436713" indent="0">
              <a:buNone/>
              <a:defRPr sz="2200"/>
            </a:lvl4pPr>
            <a:lvl5pPr marL="1915617" indent="0">
              <a:buNone/>
              <a:defRPr sz="2200"/>
            </a:lvl5pPr>
            <a:lvl6pPr marL="2394521" indent="0">
              <a:buNone/>
              <a:defRPr sz="2200"/>
            </a:lvl6pPr>
            <a:lvl7pPr marL="2873426" indent="0">
              <a:buNone/>
              <a:defRPr sz="2200"/>
            </a:lvl7pPr>
            <a:lvl8pPr marL="3352330" indent="0">
              <a:buNone/>
              <a:defRPr sz="2200"/>
            </a:lvl8pPr>
            <a:lvl9pPr marL="3831234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78904" indent="0">
              <a:buNone/>
              <a:defRPr sz="1300"/>
            </a:lvl2pPr>
            <a:lvl3pPr marL="957809" indent="0">
              <a:buNone/>
              <a:defRPr sz="1000"/>
            </a:lvl3pPr>
            <a:lvl4pPr marL="1436713" indent="0">
              <a:buNone/>
              <a:defRPr sz="900"/>
            </a:lvl4pPr>
            <a:lvl5pPr marL="1915617" indent="0">
              <a:buNone/>
              <a:defRPr sz="900"/>
            </a:lvl5pPr>
            <a:lvl6pPr marL="2394521" indent="0">
              <a:buNone/>
              <a:defRPr sz="900"/>
            </a:lvl6pPr>
            <a:lvl7pPr marL="2873426" indent="0">
              <a:buNone/>
              <a:defRPr sz="900"/>
            </a:lvl7pPr>
            <a:lvl8pPr marL="3352330" indent="0">
              <a:buNone/>
              <a:defRPr sz="900"/>
            </a:lvl8pPr>
            <a:lvl9pPr marL="3831234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EF04-B772-4597-A435-ED6C7DB24080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2F5A-AB43-455D-8B5F-C280CD9A3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574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1" y="396701"/>
            <a:ext cx="6172200" cy="1650999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311406"/>
            <a:ext cx="6172200" cy="6537501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9"/>
            <a:ext cx="1600201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0EF04-B772-4597-A435-ED6C7DB24080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9"/>
            <a:ext cx="21717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9"/>
            <a:ext cx="1600201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42F5A-AB43-455D-8B5F-C280CD9A3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266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57809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78" indent="-359178" algn="l" defTabSz="95780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0" indent="-299316" algn="l" defTabSz="95780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61" indent="-239452" algn="l" defTabSz="95780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65" indent="-239452" algn="l" defTabSz="95780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69" indent="-239452" algn="l" defTabSz="95780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74" indent="-239452" algn="l" defTabSz="95780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878" indent="-239452" algn="l" defTabSz="95780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782" indent="-239452" algn="l" defTabSz="95780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687" indent="-239452" algn="l" defTabSz="95780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09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4" algn="l" defTabSz="957809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09" algn="l" defTabSz="957809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13" algn="l" defTabSz="957809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17" algn="l" defTabSz="957809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21" algn="l" defTabSz="957809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26" algn="l" defTabSz="957809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30" algn="l" defTabSz="957809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34" algn="l" defTabSz="957809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3000">
              <a:schemeClr val="accent6">
                <a:lumMod val="40000"/>
                <a:lumOff val="6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C:\Users\T0532517\AppData\Local\Microsoft\Windows\Temporary Internet Files\Content.IE5\FGR88IJT\gahag-0048868714-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704" y="-12763"/>
            <a:ext cx="7058734" cy="51307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正方形/長方形 16"/>
          <p:cNvSpPr/>
          <p:nvPr/>
        </p:nvSpPr>
        <p:spPr>
          <a:xfrm>
            <a:off x="2944578" y="2277360"/>
            <a:ext cx="3868798" cy="238497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4" name="テキスト ボックス 3"/>
          <p:cNvSpPr txBox="1"/>
          <p:nvPr/>
        </p:nvSpPr>
        <p:spPr>
          <a:xfrm rot="21600000">
            <a:off x="219313" y="272481"/>
            <a:ext cx="3569727" cy="646331"/>
          </a:xfrm>
          <a:prstGeom prst="rect">
            <a:avLst/>
          </a:prstGeom>
          <a:noFill/>
          <a:ln>
            <a:solidFill>
              <a:srgbClr val="000000">
                <a:alpha val="40000"/>
              </a:srgbClr>
            </a:solidFill>
          </a:ln>
          <a:effectLst>
            <a:glow rad="127000">
              <a:schemeClr val="bg1">
                <a:alpha val="50000"/>
              </a:schemeClr>
            </a:glow>
            <a:softEdge rad="63500"/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>
                <a:ln w="24500" cmpd="dbl">
                  <a:noFill/>
                  <a:prstDash val="solid"/>
                  <a:miter lim="800000"/>
                </a:ln>
                <a:solidFill>
                  <a:srgbClr val="FF66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建築学生</a:t>
            </a:r>
            <a:r>
              <a:rPr kumimoji="1" lang="ja-JP" altLang="en-US" sz="2800" b="1" dirty="0" smtClean="0">
                <a:ln w="24500" cmpd="dbl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のための</a:t>
            </a:r>
            <a:endParaRPr kumimoji="1" lang="ja-JP" altLang="en-US" sz="2800" b="1" dirty="0">
              <a:ln w="24500" cmpd="dbl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25635" y="3008783"/>
            <a:ext cx="3763708" cy="1604823"/>
          </a:xfrm>
          <a:prstGeom prst="rect">
            <a:avLst/>
          </a:prstGeom>
          <a:noFill/>
        </p:spPr>
        <p:txBody>
          <a:bodyPr wrap="square" lIns="95782" tIns="47891" rIns="95782" bIns="47891" rtlCol="0">
            <a:spAutoFit/>
          </a:bodyPr>
          <a:lstStyle/>
          <a:p>
            <a:r>
              <a:rPr kumimoji="1" lang="ja-JP" altLang="en-US" sz="14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当イベントでは、間伐の体験</a:t>
            </a:r>
            <a:r>
              <a:rPr lang="ja-JP" altLang="en-US" sz="14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</a:t>
            </a:r>
            <a:r>
              <a:rPr kumimoji="1" lang="ja-JP" altLang="en-US" sz="14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、丸太市場や製材所、多摩産材を使用したモデルハウスを見学し、</a:t>
            </a:r>
            <a:r>
              <a:rPr lang="ja-JP" altLang="en-US" sz="14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木を育てる作業や製材業への理解を深めます</a:t>
            </a:r>
            <a:r>
              <a:rPr kumimoji="1" lang="ja-JP" altLang="en-US" sz="14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en-US" altLang="ja-JP" sz="14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普段知る機会の少ない、木造建築で広く使われる木材がどのように育ち、加工されているのかを学ぶ貴重な機会です。</a:t>
            </a:r>
            <a:endParaRPr kumimoji="1" lang="ja-JP" altLang="en-US" sz="14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5713174" y="-15552"/>
            <a:ext cx="1172210" cy="349885"/>
            <a:chOff x="7821488" y="1803717"/>
            <a:chExt cx="1172210" cy="349885"/>
          </a:xfrm>
        </p:grpSpPr>
        <p:sp>
          <p:nvSpPr>
            <p:cNvPr id="13" name="テキスト ボックス 9"/>
            <p:cNvSpPr txBox="1"/>
            <p:nvPr/>
          </p:nvSpPr>
          <p:spPr>
            <a:xfrm>
              <a:off x="7821488" y="1803717"/>
              <a:ext cx="1172210" cy="34988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1050" kern="100">
                  <a:effectLst/>
                  <a:ea typeface="ＭＳ 明朝"/>
                  <a:cs typeface="Times New Roman"/>
                </a:rPr>
                <a:t> </a:t>
              </a:r>
              <a:endParaRPr lang="ja-JP" sz="1050" kern="100">
                <a:effectLst/>
                <a:ea typeface="ＭＳ 明朝"/>
                <a:cs typeface="Times New Roman"/>
              </a:endParaRPr>
            </a:p>
          </p:txBody>
        </p:sp>
        <p:pic>
          <p:nvPicPr>
            <p:cNvPr id="14" name="Picture 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821488" y="1813877"/>
              <a:ext cx="339725" cy="3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図 14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81528" y="1879258"/>
              <a:ext cx="723900" cy="26543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" name="テキスト ボックス 15"/>
          <p:cNvSpPr txBox="1"/>
          <p:nvPr/>
        </p:nvSpPr>
        <p:spPr>
          <a:xfrm>
            <a:off x="2939984" y="2424009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～林業体験、匠の講話を通して、</a:t>
            </a:r>
            <a:endParaRPr kumimoji="1" lang="en-US" altLang="ja-JP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</a:t>
            </a: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林業・木材を知る～</a:t>
            </a:r>
            <a:endParaRPr kumimoji="1" lang="ja-JP" alt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C:\Users\T0532517\AppData\Local\Microsoft\Windows\Temporary Internet Files\Content.IE5\FGR88IJT\gahag-0048868714-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3087" y="4874507"/>
            <a:ext cx="6958367" cy="49095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円/楕円 5"/>
          <p:cNvSpPr/>
          <p:nvPr/>
        </p:nvSpPr>
        <p:spPr>
          <a:xfrm>
            <a:off x="161831" y="1844675"/>
            <a:ext cx="2139328" cy="200425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69072" y="2051483"/>
            <a:ext cx="209971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kumimoji="1" lang="en-US" altLang="ja-JP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kumimoji="1" lang="en-US" altLang="ja-JP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</a:t>
            </a:r>
            <a:endParaRPr kumimoji="1" lang="ja-JP" alt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093877" y="3008783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（火）</a:t>
            </a:r>
            <a:endParaRPr kumimoji="1" lang="ja-JP" alt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331" y="4662335"/>
            <a:ext cx="3267874" cy="24509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307" y="7215578"/>
            <a:ext cx="3223923" cy="2417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テキスト ボックス 9"/>
          <p:cNvSpPr txBox="1"/>
          <p:nvPr/>
        </p:nvSpPr>
        <p:spPr>
          <a:xfrm>
            <a:off x="4725144" y="9541767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多摩産材モデルハウス</a:t>
            </a:r>
            <a:endParaRPr kumimoji="1" lang="ja-JP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85721" y="7021487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間伐体験（イメージ）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1291174" y="3555545"/>
            <a:ext cx="1616212" cy="157525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参加費無料</a:t>
            </a:r>
            <a:endParaRPr kumimoji="1" lang="ja-JP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16179" y="5313040"/>
            <a:ext cx="3371152" cy="4104456"/>
          </a:xfrm>
          <a:prstGeom prst="roundRect">
            <a:avLst>
              <a:gd name="adj" fmla="val 6705"/>
            </a:avLst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en-US" altLang="ja-JP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行程</a:t>
            </a:r>
            <a:r>
              <a:rPr kumimoji="1" lang="en-US" altLang="ja-JP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algn="ctr"/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en-US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JR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青梅線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河辺駅　集合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9:30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lang="en-US" altLang="ja-JP" sz="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・間伐体験</a:t>
            </a:r>
            <a:endParaRPr lang="en-US" altLang="ja-JP" sz="20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（普段できない林業作業を体験！）</a:t>
            </a:r>
            <a:endParaRPr lang="en-US" altLang="ja-JP" sz="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lang="en-US" altLang="ja-JP" sz="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kumimoji="1"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・多摩木材センター</a:t>
            </a:r>
            <a:endParaRPr kumimoji="1" lang="en-US" altLang="ja-JP" sz="18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（都内唯一の丸太市場）</a:t>
            </a:r>
            <a:endParaRPr kumimoji="1" lang="en-US" altLang="ja-JP" sz="1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kumimoji="1" lang="en-US" altLang="ja-JP" sz="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kumimoji="1"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・（有）浜中材木店</a:t>
            </a:r>
            <a:endParaRPr kumimoji="1" lang="en-US" altLang="ja-JP" sz="18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（丸太を板や柱に加工する過程を見学）</a:t>
            </a:r>
            <a:endParaRPr kumimoji="1"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kumimoji="1" lang="en-US" altLang="ja-JP" sz="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kumimoji="1"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・多摩産材モデルハウス</a:t>
            </a:r>
            <a:endParaRPr kumimoji="1" lang="en-US" altLang="ja-JP" sz="18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（多摩産材を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使用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した住宅）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lang="en-US" altLang="ja-JP" sz="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kumimoji="1" lang="en-US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JR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武蔵境駅</a:t>
            </a:r>
            <a:r>
              <a:rPr kumimoji="1"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解散</a:t>
            </a:r>
            <a:endParaRPr kumimoji="1" lang="en-US" altLang="ja-JP" sz="18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kumimoji="1" lang="ja-JP" altLang="en-US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69072" y="848544"/>
            <a:ext cx="659667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木</a:t>
            </a:r>
            <a:r>
              <a:rPr kumimoji="1" lang="ja-JP" altLang="en-US" sz="5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づかいを学ぶ</a:t>
            </a:r>
            <a:endParaRPr kumimoji="1" lang="en-US" altLang="ja-JP" sz="50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5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5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r>
              <a:rPr kumimoji="1" lang="ja-JP" altLang="en-US" sz="5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体験ツアー</a:t>
            </a:r>
            <a:endParaRPr kumimoji="1" lang="ja-JP" altLang="en-US" sz="50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8312" y="9418656"/>
            <a:ext cx="3016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★申込は</a:t>
            </a:r>
            <a:r>
              <a:rPr kumimoji="1" lang="en-US" altLang="ja-JP" sz="1200" dirty="0" smtClean="0"/>
              <a:t>FAX</a:t>
            </a:r>
            <a:r>
              <a:rPr kumimoji="1" lang="ja-JP" altLang="en-US" sz="1200" dirty="0" smtClean="0"/>
              <a:t>または</a:t>
            </a:r>
            <a:r>
              <a:rPr kumimoji="1" lang="en-US" altLang="ja-JP" sz="1200" dirty="0" smtClean="0"/>
              <a:t>E</a:t>
            </a:r>
            <a:r>
              <a:rPr kumimoji="1" lang="ja-JP" altLang="en-US" sz="1200" dirty="0" smtClean="0"/>
              <a:t>メールで！（裏面参照）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66488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489737"/>
              </p:ext>
            </p:extLst>
          </p:nvPr>
        </p:nvGraphicFramePr>
        <p:xfrm>
          <a:off x="332656" y="272480"/>
          <a:ext cx="6336703" cy="390500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36104"/>
                <a:gridCol w="1512168"/>
                <a:gridCol w="720080"/>
                <a:gridCol w="3168351"/>
              </a:tblGrid>
              <a:tr h="458215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700" dirty="0" smtClean="0"/>
                        <a:t>建築学生のための木づかいを学ぶ体験ツアー</a:t>
                      </a:r>
                      <a:endParaRPr kumimoji="1" lang="en-US" altLang="ja-JP" sz="17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9530" marB="4953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3857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日時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9530" marB="49530" anchor="ctr"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平成</a:t>
                      </a:r>
                      <a:r>
                        <a:rPr kumimoji="1" lang="en-US" altLang="ja-JP" sz="1400" dirty="0" smtClean="0"/>
                        <a:t>30</a:t>
                      </a:r>
                      <a:r>
                        <a:rPr kumimoji="1" lang="ja-JP" altLang="en-US" sz="1400" dirty="0" smtClean="0"/>
                        <a:t>年</a:t>
                      </a:r>
                      <a:r>
                        <a:rPr kumimoji="1" lang="en-US" altLang="ja-JP" sz="1400" dirty="0" smtClean="0"/>
                        <a:t>10</a:t>
                      </a:r>
                      <a:r>
                        <a:rPr kumimoji="1" lang="ja-JP" altLang="en-US" sz="1400" dirty="0" smtClean="0"/>
                        <a:t>月</a:t>
                      </a:r>
                      <a:r>
                        <a:rPr kumimoji="1" lang="en-US" altLang="ja-JP" sz="1400" dirty="0" smtClean="0"/>
                        <a:t>23</a:t>
                      </a:r>
                      <a:r>
                        <a:rPr kumimoji="1" lang="ja-JP" altLang="en-US" sz="1400" dirty="0" smtClean="0"/>
                        <a:t>日（火）　</a:t>
                      </a:r>
                      <a:r>
                        <a:rPr kumimoji="1" lang="en-US" altLang="ja-JP" sz="1400" dirty="0" smtClean="0"/>
                        <a:t>9</a:t>
                      </a:r>
                      <a:r>
                        <a:rPr kumimoji="1" lang="ja-JP" altLang="en-US" sz="1400" dirty="0" smtClean="0"/>
                        <a:t>：</a:t>
                      </a:r>
                      <a:r>
                        <a:rPr kumimoji="1" lang="en-US" altLang="ja-JP" sz="1400" dirty="0" smtClean="0"/>
                        <a:t>30</a:t>
                      </a:r>
                      <a:r>
                        <a:rPr kumimoji="1" lang="ja-JP" altLang="en-US" sz="1400" dirty="0" smtClean="0"/>
                        <a:t>～</a:t>
                      </a:r>
                      <a:r>
                        <a:rPr kumimoji="1" lang="en-US" altLang="ja-JP" sz="1400" dirty="0" smtClean="0"/>
                        <a:t>17</a:t>
                      </a:r>
                      <a:r>
                        <a:rPr kumimoji="1" lang="ja-JP" altLang="en-US" sz="1400" dirty="0" smtClean="0"/>
                        <a:t>：</a:t>
                      </a:r>
                      <a:r>
                        <a:rPr kumimoji="1" lang="en-US" altLang="ja-JP" sz="1400" dirty="0" smtClean="0"/>
                        <a:t>00</a:t>
                      </a:r>
                      <a:r>
                        <a:rPr kumimoji="1" lang="ja-JP" altLang="en-US" sz="1400" dirty="0" smtClean="0"/>
                        <a:t>（予定）</a:t>
                      </a:r>
                      <a:r>
                        <a:rPr kumimoji="1" lang="en-US" altLang="ja-JP" sz="1400" dirty="0" smtClean="0"/>
                        <a:t>※</a:t>
                      </a:r>
                      <a:r>
                        <a:rPr kumimoji="1" lang="ja-JP" altLang="en-US" sz="1400" dirty="0" smtClean="0"/>
                        <a:t>雨天決行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9530" marB="4953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3354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定員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9530" marB="4953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</a:t>
                      </a:r>
                      <a:r>
                        <a:rPr kumimoji="1" lang="ja-JP" altLang="en-US" sz="1400" dirty="0" smtClean="0"/>
                        <a:t>名（先着順）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9530" marB="4953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費用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9530" marB="4953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不要（昼食持参）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9530" marB="49530" anchor="ctr"/>
                </a:tc>
              </a:tr>
              <a:tr h="38457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対象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9530" marB="49530" anchor="ctr"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都内に所在する大学等の建築系の学科、研究室に所属する学生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9530" marB="4953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4948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募集期間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9530" marB="49530" anchor="ctr"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平成</a:t>
                      </a:r>
                      <a:r>
                        <a:rPr kumimoji="1" lang="en-US" altLang="ja-JP" sz="1400" dirty="0" smtClean="0"/>
                        <a:t>30</a:t>
                      </a:r>
                      <a:r>
                        <a:rPr kumimoji="1" lang="ja-JP" altLang="en-US" sz="1400" dirty="0" smtClean="0"/>
                        <a:t>年</a:t>
                      </a:r>
                      <a:r>
                        <a:rPr kumimoji="1" lang="en-US" altLang="ja-JP" sz="1400" dirty="0" smtClean="0"/>
                        <a:t>8</a:t>
                      </a:r>
                      <a:r>
                        <a:rPr kumimoji="1" lang="ja-JP" altLang="en-US" sz="1400" dirty="0" smtClean="0"/>
                        <a:t>月</a:t>
                      </a:r>
                      <a:r>
                        <a:rPr kumimoji="1" lang="en-US" altLang="ja-JP" sz="1400" dirty="0" smtClean="0"/>
                        <a:t>22</a:t>
                      </a:r>
                      <a:r>
                        <a:rPr kumimoji="1" lang="ja-JP" altLang="en-US" sz="1400" smtClean="0"/>
                        <a:t>日（水）～</a:t>
                      </a:r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en-US" altLang="ja-JP" sz="1400" dirty="0" smtClean="0"/>
                        <a:t>※</a:t>
                      </a:r>
                      <a:r>
                        <a:rPr kumimoji="1" lang="ja-JP" altLang="en-US" sz="1400" dirty="0" smtClean="0"/>
                        <a:t>先着順　定員に達し次第、締め切ります。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9530" marB="4953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00124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申込方法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9530" marB="49530" anchor="ctr"/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400" u="sng" dirty="0" smtClean="0"/>
                        <a:t>FAX</a:t>
                      </a:r>
                      <a:r>
                        <a:rPr kumimoji="1" lang="ja-JP" altLang="en-US" sz="1400" u="sng" dirty="0" smtClean="0"/>
                        <a:t>又は</a:t>
                      </a:r>
                      <a:r>
                        <a:rPr kumimoji="1" lang="en-US" altLang="ja-JP" sz="1400" u="sng" dirty="0" smtClean="0"/>
                        <a:t>E</a:t>
                      </a:r>
                      <a:r>
                        <a:rPr kumimoji="1" lang="ja-JP" altLang="en-US" sz="1400" u="sng" dirty="0" smtClean="0"/>
                        <a:t>メール</a:t>
                      </a:r>
                      <a:r>
                        <a:rPr kumimoji="1" lang="ja-JP" altLang="en-US" sz="1400" dirty="0" smtClean="0"/>
                        <a:t>にてお申し込みください。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（</a:t>
                      </a:r>
                      <a:r>
                        <a:rPr kumimoji="1" lang="en-US" altLang="ja-JP" sz="1400" dirty="0" smtClean="0"/>
                        <a:t>E</a:t>
                      </a:r>
                      <a:r>
                        <a:rPr kumimoji="1" lang="ja-JP" altLang="en-US" sz="1400" dirty="0" smtClean="0"/>
                        <a:t>メールの場合は以下の申込書の項目を記載して送信してください。）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9530" marB="4953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80666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[</a:t>
                      </a:r>
                      <a:r>
                        <a:rPr kumimoji="1" lang="ja-JP" altLang="en-US" sz="1400" dirty="0" smtClean="0"/>
                        <a:t>申込先</a:t>
                      </a:r>
                      <a:r>
                        <a:rPr kumimoji="1" lang="en-US" altLang="ja-JP" sz="1400" dirty="0" smtClean="0"/>
                        <a:t>]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9530" marB="49530" anchor="ctr"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東京都産業労働局農林水産部森林課　須藤　行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en-US" altLang="ja-JP" sz="1400" dirty="0" smtClean="0"/>
                        <a:t>FAX</a:t>
                      </a:r>
                      <a:r>
                        <a:rPr kumimoji="1" lang="ja-JP" altLang="en-US" sz="1400" dirty="0" smtClean="0"/>
                        <a:t>：</a:t>
                      </a:r>
                      <a:r>
                        <a:rPr kumimoji="1" lang="en-US" altLang="ja-JP" sz="1400" dirty="0" smtClean="0"/>
                        <a:t>03-5388-1466</a:t>
                      </a:r>
                    </a:p>
                    <a:p>
                      <a:r>
                        <a:rPr kumimoji="1" lang="en-US" altLang="ja-JP" sz="1400" dirty="0" smtClean="0"/>
                        <a:t>E</a:t>
                      </a:r>
                      <a:r>
                        <a:rPr kumimoji="1" lang="ja-JP" altLang="en-US" sz="1400" dirty="0" smtClean="0"/>
                        <a:t>メール：</a:t>
                      </a:r>
                      <a:r>
                        <a:rPr kumimoji="1" lang="en-US" altLang="ja-JP" sz="1400" dirty="0" smtClean="0"/>
                        <a:t>S0000488@section.metro.tokyo.jp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9530" marB="4953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089122"/>
              </p:ext>
            </p:extLst>
          </p:nvPr>
        </p:nvGraphicFramePr>
        <p:xfrm>
          <a:off x="175864" y="4924135"/>
          <a:ext cx="6505790" cy="30532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2856"/>
                <a:gridCol w="1656184"/>
                <a:gridCol w="720080"/>
                <a:gridCol w="1474506"/>
                <a:gridCol w="1922164"/>
              </a:tblGrid>
              <a:tr h="604929">
                <a:tc gridSpan="4"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所属　（学校名からご記入ください。）</a:t>
                      </a:r>
                      <a:endParaRPr kumimoji="1" lang="ja-JP" altLang="en-US" sz="11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T="49530" marB="4953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参加</a:t>
                      </a:r>
                      <a:endParaRPr kumimoji="1" lang="ja-JP" altLang="en-US" sz="12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T="49530" marB="49530"/>
                </a:tc>
              </a:tr>
              <a:tr h="670267">
                <a:tc rowSpan="2"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代表者</a:t>
                      </a:r>
                      <a:endParaRPr kumimoji="1" lang="ja-JP" altLang="en-US" sz="12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T="49530" marB="4953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氏名</a:t>
                      </a:r>
                      <a:endParaRPr kumimoji="1" lang="ja-JP" altLang="en-US" sz="12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T="49530" marB="49530"/>
                </a:tc>
                <a:tc gridSpan="3">
                  <a:txBody>
                    <a:bodyPr/>
                    <a:lstStyle/>
                    <a:p>
                      <a:pPr marL="0" marR="0" indent="0" algn="l" defTabSz="9578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住所　〒</a:t>
                      </a:r>
                    </a:p>
                    <a:p>
                      <a:endParaRPr kumimoji="1" lang="ja-JP" altLang="en-US" dirty="0"/>
                    </a:p>
                  </a:txBody>
                  <a:tcPr marT="49530" marB="4953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25877">
                <a:tc vMerge="1">
                  <a:txBody>
                    <a:bodyPr/>
                    <a:lstStyle/>
                    <a:p>
                      <a:endParaRPr kumimoji="1" lang="ja-JP" altLang="en-US" sz="13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T="49530" marB="49530"/>
                </a:tc>
                <a:tc gridSpan="2">
                  <a:txBody>
                    <a:bodyPr/>
                    <a:lstStyle/>
                    <a:p>
                      <a:pPr marL="0" marR="0" indent="0" algn="l" defTabSz="9578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電話番号（緊急連絡先）</a:t>
                      </a:r>
                    </a:p>
                    <a:p>
                      <a:endParaRPr kumimoji="1" lang="ja-JP" altLang="en-US" sz="12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T="49530" marB="4953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578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メールアドレス</a:t>
                      </a:r>
                    </a:p>
                    <a:p>
                      <a:endParaRPr kumimoji="1" lang="ja-JP" altLang="en-US" sz="12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T="49530" marB="4953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152128">
                <a:tc gridSpan="5"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参加者氏名（参加されるすべての方のお名前をご記入ください。）</a:t>
                      </a:r>
                      <a:endParaRPr kumimoji="1" lang="ja-JP" altLang="en-US" sz="12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T="49530" marB="49530"/>
                </a:tc>
                <a:tc hMerge="1">
                  <a:txBody>
                    <a:bodyPr/>
                    <a:lstStyle/>
                    <a:p>
                      <a:endParaRPr kumimoji="1" lang="ja-JP" altLang="en-US" sz="13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T="49530" marB="4953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3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T="49530" marB="4953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6309320" y="5228982"/>
            <a:ext cx="358844" cy="296772"/>
          </a:xfrm>
          <a:prstGeom prst="rect">
            <a:avLst/>
          </a:prstGeom>
          <a:noFill/>
        </p:spPr>
        <p:txBody>
          <a:bodyPr wrap="square" lIns="95782" tIns="47891" rIns="95782" bIns="47891" rtlCol="0">
            <a:spAutoFit/>
          </a:bodyPr>
          <a:lstStyle/>
          <a:p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名</a:t>
            </a:r>
          </a:p>
        </p:txBody>
      </p:sp>
      <p:cxnSp>
        <p:nvCxnSpPr>
          <p:cNvPr id="15" name="直線コネクタ 14"/>
          <p:cNvCxnSpPr/>
          <p:nvPr/>
        </p:nvCxnSpPr>
        <p:spPr>
          <a:xfrm>
            <a:off x="0" y="4448944"/>
            <a:ext cx="685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175864" y="8049344"/>
            <a:ext cx="6041189" cy="696882"/>
          </a:xfrm>
          <a:prstGeom prst="rect">
            <a:avLst/>
          </a:prstGeom>
          <a:noFill/>
        </p:spPr>
        <p:txBody>
          <a:bodyPr wrap="none" lIns="95782" tIns="47891" rIns="95782" bIns="47891" rtlCol="0">
            <a:spAutoFit/>
          </a:bodyPr>
          <a:lstStyle/>
          <a:p>
            <a:r>
              <a:rPr lang="en-US" altLang="ja-JP" sz="13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申し込み完了後、当日のご案内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をご連絡いたします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。</a:t>
            </a:r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en-US" altLang="ja-JP" sz="13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定員に達し、お申込みいただけない場合もございます。あらかじめご了承ください。</a:t>
            </a:r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en-US" altLang="ja-JP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個人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情報は、本件以外の目的で使用いたしません。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286799" y="8877536"/>
            <a:ext cx="6241583" cy="900000"/>
          </a:xfrm>
          <a:prstGeom prst="roundRect">
            <a:avLst>
              <a:gd name="adj" fmla="val 31047"/>
            </a:avLst>
          </a:prstGeom>
          <a:blipFill>
            <a:blip r:embed="rId2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問い合わせ先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：東京都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産業労働局農林水産部森林課　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木材流通担当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　　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03-5320-4855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816931" y="4448944"/>
            <a:ext cx="1224137" cy="373716"/>
          </a:xfrm>
          <a:prstGeom prst="rect">
            <a:avLst/>
          </a:prstGeom>
          <a:noFill/>
        </p:spPr>
        <p:txBody>
          <a:bodyPr wrap="square" lIns="95782" tIns="47891" rIns="95782" bIns="47891" rtlCol="0">
            <a:spAutoFit/>
          </a:bodyPr>
          <a:lstStyle/>
          <a:p>
            <a:r>
              <a:rPr lang="ja-JP" altLang="en-US" sz="1800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［申込書］</a:t>
            </a:r>
            <a:endParaRPr kumimoji="1" lang="ja-JP" altLang="en-US" sz="18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058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プッシュピン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3114</TotalTime>
  <Words>298</Words>
  <Application>Microsoft Office PowerPoint</Application>
  <PresentationFormat>A4 210 x 297 mm</PresentationFormat>
  <Paragraphs>69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130</cp:revision>
  <cp:lastPrinted>2018-08-17T04:08:06Z</cp:lastPrinted>
  <dcterms:created xsi:type="dcterms:W3CDTF">2017-08-04T01:10:01Z</dcterms:created>
  <dcterms:modified xsi:type="dcterms:W3CDTF">2018-08-22T04:21:25Z</dcterms:modified>
</cp:coreProperties>
</file>