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</p:sldIdLst>
  <p:sldSz cx="6858000" cy="9906000" type="A4"/>
  <p:notesSz cx="6735763" cy="9866313"/>
  <p:defaultTextStyle>
    <a:defPPr>
      <a:defRPr lang="ja-JP"/>
    </a:defPPr>
    <a:lvl1pPr marL="0" algn="l" defTabSz="95780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78904" algn="l" defTabSz="95780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57809" algn="l" defTabSz="95780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36713" algn="l" defTabSz="95780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15617" algn="l" defTabSz="95780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394521" algn="l" defTabSz="95780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873426" algn="l" defTabSz="95780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352330" algn="l" defTabSz="95780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831234" algn="l" defTabSz="95780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46C0A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1" y="3077285"/>
            <a:ext cx="5829300" cy="212337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EF04-B772-4597-A435-ED6C7DB24080}" type="datetimeFigureOut">
              <a:rPr kumimoji="1" lang="ja-JP" altLang="en-US" smtClean="0"/>
              <a:t>2017/10/12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2F5A-AB43-455D-8B5F-C280CD9A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39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EF04-B772-4597-A435-ED6C7DB24080}" type="datetimeFigureOut">
              <a:rPr kumimoji="1" lang="ja-JP" altLang="en-US" smtClean="0"/>
              <a:t>2017/10/12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2F5A-AB43-455D-8B5F-C280CD9A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96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8" y="529698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8" y="529698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EF04-B772-4597-A435-ED6C7DB24080}" type="datetimeFigureOut">
              <a:rPr kumimoji="1" lang="ja-JP" altLang="en-US" smtClean="0"/>
              <a:t>2017/10/12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2F5A-AB43-455D-8B5F-C280CD9A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80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EF04-B772-4597-A435-ED6C7DB24080}" type="datetimeFigureOut">
              <a:rPr kumimoji="1" lang="ja-JP" altLang="en-US" smtClean="0"/>
              <a:t>2017/10/12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2F5A-AB43-455D-8B5F-C280CD9A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9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6" y="6365523"/>
            <a:ext cx="5829300" cy="196744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6" y="4198590"/>
            <a:ext cx="5829300" cy="216693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789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915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94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73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52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831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EF04-B772-4597-A435-ED6C7DB24080}" type="datetimeFigureOut">
              <a:rPr kumimoji="1" lang="ja-JP" altLang="en-US" smtClean="0"/>
              <a:t>2017/10/12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2F5A-AB43-455D-8B5F-C280CD9A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67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8" y="3081868"/>
            <a:ext cx="2257425" cy="871590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3" y="3081868"/>
            <a:ext cx="2257425" cy="871590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EF04-B772-4597-A435-ED6C7DB24080}" type="datetimeFigureOut">
              <a:rPr kumimoji="1" lang="ja-JP" altLang="en-US" smtClean="0"/>
              <a:t>2017/10/12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2F5A-AB43-455D-8B5F-C280CD9A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08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6701"/>
            <a:ext cx="6172200" cy="1650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3" y="2217386"/>
            <a:ext cx="303014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4" indent="0">
              <a:buNone/>
              <a:defRPr sz="2200" b="1"/>
            </a:lvl2pPr>
            <a:lvl3pPr marL="957809" indent="0">
              <a:buNone/>
              <a:defRPr sz="1900" b="1"/>
            </a:lvl3pPr>
            <a:lvl4pPr marL="1436713" indent="0">
              <a:buNone/>
              <a:defRPr sz="1600" b="1"/>
            </a:lvl4pPr>
            <a:lvl5pPr marL="1915617" indent="0">
              <a:buNone/>
              <a:defRPr sz="1600" b="1"/>
            </a:lvl5pPr>
            <a:lvl6pPr marL="2394521" indent="0">
              <a:buNone/>
              <a:defRPr sz="1600" b="1"/>
            </a:lvl6pPr>
            <a:lvl7pPr marL="2873426" indent="0">
              <a:buNone/>
              <a:defRPr sz="1600" b="1"/>
            </a:lvl7pPr>
            <a:lvl8pPr marL="3352330" indent="0">
              <a:buNone/>
              <a:defRPr sz="1600" b="1"/>
            </a:lvl8pPr>
            <a:lvl9pPr marL="3831234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3" y="3141486"/>
            <a:ext cx="3030141" cy="5707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3" y="2217386"/>
            <a:ext cx="303133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4" indent="0">
              <a:buNone/>
              <a:defRPr sz="2200" b="1"/>
            </a:lvl2pPr>
            <a:lvl3pPr marL="957809" indent="0">
              <a:buNone/>
              <a:defRPr sz="1900" b="1"/>
            </a:lvl3pPr>
            <a:lvl4pPr marL="1436713" indent="0">
              <a:buNone/>
              <a:defRPr sz="1600" b="1"/>
            </a:lvl4pPr>
            <a:lvl5pPr marL="1915617" indent="0">
              <a:buNone/>
              <a:defRPr sz="1600" b="1"/>
            </a:lvl5pPr>
            <a:lvl6pPr marL="2394521" indent="0">
              <a:buNone/>
              <a:defRPr sz="1600" b="1"/>
            </a:lvl6pPr>
            <a:lvl7pPr marL="2873426" indent="0">
              <a:buNone/>
              <a:defRPr sz="1600" b="1"/>
            </a:lvl7pPr>
            <a:lvl8pPr marL="3352330" indent="0">
              <a:buNone/>
              <a:defRPr sz="1600" b="1"/>
            </a:lvl8pPr>
            <a:lvl9pPr marL="3831234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3" y="3141486"/>
            <a:ext cx="3031331" cy="5707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EF04-B772-4597-A435-ED6C7DB24080}" type="datetimeFigureOut">
              <a:rPr kumimoji="1" lang="ja-JP" altLang="en-US" smtClean="0"/>
              <a:t>2017/10/12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2F5A-AB43-455D-8B5F-C280CD9A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11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EF04-B772-4597-A435-ED6C7DB24080}" type="datetimeFigureOut">
              <a:rPr kumimoji="1" lang="ja-JP" altLang="en-US" smtClean="0"/>
              <a:t>2017/10/12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2F5A-AB43-455D-8B5F-C280CD9A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49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EF04-B772-4597-A435-ED6C7DB24080}" type="datetimeFigureOut">
              <a:rPr kumimoji="1" lang="ja-JP" altLang="en-US" smtClean="0"/>
              <a:t>2017/10/12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2F5A-AB43-455D-8B5F-C280CD9A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67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94407"/>
            <a:ext cx="2256236" cy="16785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91" y="394409"/>
            <a:ext cx="3833813" cy="845449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2" y="2072926"/>
            <a:ext cx="2256236" cy="6775981"/>
          </a:xfrm>
        </p:spPr>
        <p:txBody>
          <a:bodyPr/>
          <a:lstStyle>
            <a:lvl1pPr marL="0" indent="0">
              <a:buNone/>
              <a:defRPr sz="1400"/>
            </a:lvl1pPr>
            <a:lvl2pPr marL="478904" indent="0">
              <a:buNone/>
              <a:defRPr sz="1300"/>
            </a:lvl2pPr>
            <a:lvl3pPr marL="957809" indent="0">
              <a:buNone/>
              <a:defRPr sz="1000"/>
            </a:lvl3pPr>
            <a:lvl4pPr marL="1436713" indent="0">
              <a:buNone/>
              <a:defRPr sz="900"/>
            </a:lvl4pPr>
            <a:lvl5pPr marL="1915617" indent="0">
              <a:buNone/>
              <a:defRPr sz="900"/>
            </a:lvl5pPr>
            <a:lvl6pPr marL="2394521" indent="0">
              <a:buNone/>
              <a:defRPr sz="900"/>
            </a:lvl6pPr>
            <a:lvl7pPr marL="2873426" indent="0">
              <a:buNone/>
              <a:defRPr sz="900"/>
            </a:lvl7pPr>
            <a:lvl8pPr marL="3352330" indent="0">
              <a:buNone/>
              <a:defRPr sz="900"/>
            </a:lvl8pPr>
            <a:lvl9pPr marL="3831234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EF04-B772-4597-A435-ED6C7DB24080}" type="datetimeFigureOut">
              <a:rPr kumimoji="1" lang="ja-JP" altLang="en-US" smtClean="0"/>
              <a:t>2017/10/12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2F5A-AB43-455D-8B5F-C280CD9A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15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904" indent="0">
              <a:buNone/>
              <a:defRPr sz="3000"/>
            </a:lvl2pPr>
            <a:lvl3pPr marL="957809" indent="0">
              <a:buNone/>
              <a:defRPr sz="2500"/>
            </a:lvl3pPr>
            <a:lvl4pPr marL="1436713" indent="0">
              <a:buNone/>
              <a:defRPr sz="2200"/>
            </a:lvl4pPr>
            <a:lvl5pPr marL="1915617" indent="0">
              <a:buNone/>
              <a:defRPr sz="2200"/>
            </a:lvl5pPr>
            <a:lvl6pPr marL="2394521" indent="0">
              <a:buNone/>
              <a:defRPr sz="2200"/>
            </a:lvl6pPr>
            <a:lvl7pPr marL="2873426" indent="0">
              <a:buNone/>
              <a:defRPr sz="2200"/>
            </a:lvl7pPr>
            <a:lvl8pPr marL="3352330" indent="0">
              <a:buNone/>
              <a:defRPr sz="2200"/>
            </a:lvl8pPr>
            <a:lvl9pPr marL="3831234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78904" indent="0">
              <a:buNone/>
              <a:defRPr sz="1300"/>
            </a:lvl2pPr>
            <a:lvl3pPr marL="957809" indent="0">
              <a:buNone/>
              <a:defRPr sz="1000"/>
            </a:lvl3pPr>
            <a:lvl4pPr marL="1436713" indent="0">
              <a:buNone/>
              <a:defRPr sz="900"/>
            </a:lvl4pPr>
            <a:lvl5pPr marL="1915617" indent="0">
              <a:buNone/>
              <a:defRPr sz="900"/>
            </a:lvl5pPr>
            <a:lvl6pPr marL="2394521" indent="0">
              <a:buNone/>
              <a:defRPr sz="900"/>
            </a:lvl6pPr>
            <a:lvl7pPr marL="2873426" indent="0">
              <a:buNone/>
              <a:defRPr sz="900"/>
            </a:lvl7pPr>
            <a:lvl8pPr marL="3352330" indent="0">
              <a:buNone/>
              <a:defRPr sz="900"/>
            </a:lvl8pPr>
            <a:lvl9pPr marL="3831234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EF04-B772-4597-A435-ED6C7DB24080}" type="datetimeFigureOut">
              <a:rPr kumimoji="1" lang="ja-JP" altLang="en-US" smtClean="0"/>
              <a:t>2017/10/12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2F5A-AB43-455D-8B5F-C280CD9A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57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1" y="396701"/>
            <a:ext cx="6172200" cy="1650999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2311406"/>
            <a:ext cx="6172200" cy="6537501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9"/>
            <a:ext cx="1600201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0EF04-B772-4597-A435-ED6C7DB24080}" type="datetimeFigureOut">
              <a:rPr kumimoji="1" lang="ja-JP" altLang="en-US" smtClean="0"/>
              <a:t>2017/10/12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9"/>
            <a:ext cx="21717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9"/>
            <a:ext cx="1600201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42F5A-AB43-455D-8B5F-C280CD9A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26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57809" rtl="0" eaLnBrk="1" latinLnBrk="0" hangingPunct="1">
        <a:spcBef>
          <a:spcPct val="0"/>
        </a:spcBef>
        <a:buNone/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78" indent="-359178" algn="l" defTabSz="95780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0" indent="-299316" algn="l" defTabSz="957809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61" indent="-239452" algn="l" defTabSz="95780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65" indent="-239452" algn="l" defTabSz="957809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69" indent="-239452" algn="l" defTabSz="957809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74" indent="-239452" algn="l" defTabSz="95780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878" indent="-239452" algn="l" defTabSz="95780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782" indent="-239452" algn="l" defTabSz="95780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687" indent="-239452" algn="l" defTabSz="95780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5780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4" algn="l" defTabSz="95780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09" algn="l" defTabSz="95780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13" algn="l" defTabSz="95780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17" algn="l" defTabSz="95780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21" algn="l" defTabSz="95780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26" algn="l" defTabSz="95780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30" algn="l" defTabSz="95780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34" algn="l" defTabSz="957809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3000">
              <a:schemeClr val="bg2">
                <a:alpha val="50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5" y="-15552"/>
            <a:ext cx="6919504" cy="371409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4284545"/>
            <a:ext cx="3131534" cy="2348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テキスト ボックス 3"/>
          <p:cNvSpPr txBox="1"/>
          <p:nvPr/>
        </p:nvSpPr>
        <p:spPr>
          <a:xfrm>
            <a:off x="411043" y="393263"/>
            <a:ext cx="618630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200" b="1" dirty="0" smtClean="0">
                <a:ln>
                  <a:solidFill>
                    <a:srgbClr val="E46C0A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多摩産材を辿る</a:t>
            </a:r>
            <a:endParaRPr kumimoji="1" lang="en-US" altLang="ja-JP" sz="5200" b="1" dirty="0" smtClean="0">
              <a:ln>
                <a:solidFill>
                  <a:srgbClr val="E46C0A"/>
                </a:solidFill>
              </a:ln>
              <a:solidFill>
                <a:schemeClr val="accen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5200" b="1" dirty="0" smtClean="0">
                <a:ln>
                  <a:solidFill>
                    <a:srgbClr val="E46C0A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木づかいツアー</a:t>
            </a:r>
            <a:endParaRPr kumimoji="1" lang="ja-JP" altLang="en-US" sz="5200" b="1" dirty="0">
              <a:ln>
                <a:solidFill>
                  <a:srgbClr val="E46C0A"/>
                </a:solidFill>
              </a:ln>
              <a:solidFill>
                <a:schemeClr val="accen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64905" y="2288704"/>
            <a:ext cx="3816424" cy="1081602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当ツアーでは、多摩地域の伐採現場→丸太市場→製材所→活用事例をまわり、東京の木材の生産・流通・利用の過程を</a:t>
            </a:r>
            <a:r>
              <a:rPr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御案内し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ます。</a:t>
            </a:r>
            <a:endParaRPr kumimoji="1" lang="ja-JP" alt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6787615"/>
            <a:ext cx="3059526" cy="2485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円形吹き出し 7"/>
          <p:cNvSpPr/>
          <p:nvPr/>
        </p:nvSpPr>
        <p:spPr>
          <a:xfrm>
            <a:off x="338815" y="3800912"/>
            <a:ext cx="1584000" cy="360000"/>
          </a:xfrm>
          <a:prstGeom prst="wedgeEllipseCallout">
            <a:avLst>
              <a:gd name="adj1" fmla="val 36816"/>
              <a:gd name="adj2" fmla="val 75122"/>
            </a:avLst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昨年度の様子</a:t>
            </a:r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6632" y="4376936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伐採現場（檜原村）</a:t>
            </a:r>
            <a:endParaRPr kumimoji="1" lang="ja-JP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6632" y="687805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多摩木材センター</a:t>
            </a:r>
            <a:endParaRPr kumimoji="1" lang="en-US" altLang="ja-JP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（日の出町）</a:t>
            </a:r>
            <a:endParaRPr kumimoji="1" lang="ja-JP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88640" y="1915304"/>
            <a:ext cx="2268000" cy="1332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kumimoji="1" lang="en-US" altLang="ja-JP" sz="5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endParaRPr lang="en-US" altLang="ja-JP" sz="5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（金）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432367" y="3333272"/>
            <a:ext cx="3312821" cy="4068000"/>
          </a:xfrm>
          <a:prstGeom prst="roundRect">
            <a:avLst>
              <a:gd name="adj" fmla="val 10349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en-US" altLang="ja-JP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行程</a:t>
            </a:r>
            <a:r>
              <a:rPr kumimoji="1" lang="en-US" altLang="ja-JP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pPr algn="ctr"/>
            <a:endParaRPr lang="en-US" altLang="ja-JP" sz="1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en-US" altLang="ja-JP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JR</a:t>
            </a:r>
            <a:r>
              <a:rPr lang="ja-JP" altLang="en-US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武蔵五日市駅　集合</a:t>
            </a:r>
            <a:endParaRPr lang="en-US" altLang="ja-JP" sz="18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endParaRPr lang="en-US" altLang="ja-JP" sz="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・伐採現場</a:t>
            </a:r>
            <a:endParaRPr lang="en-US" altLang="ja-JP" sz="18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・払沢の滝散策</a:t>
            </a:r>
            <a:endParaRPr lang="en-US" altLang="ja-JP" sz="18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（都内唯一の日本の滝百選を散策）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endParaRPr lang="en-US" altLang="ja-JP" sz="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kumimoji="1" lang="ja-JP" altLang="en-US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・多摩木材センター</a:t>
            </a:r>
            <a:endParaRPr kumimoji="1" lang="en-US" altLang="ja-JP" sz="18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（都内唯一の丸太市場）</a:t>
            </a:r>
            <a:endParaRPr kumimoji="1" lang="en-US" altLang="ja-JP" sz="1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endParaRPr kumimoji="1" lang="en-US" altLang="ja-JP" sz="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kumimoji="1" lang="ja-JP" altLang="en-US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・（有）沖倉製材所</a:t>
            </a:r>
            <a:endParaRPr kumimoji="1" lang="en-US" altLang="ja-JP" sz="18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（丸太を板や柱に加工する過程を見学）</a:t>
            </a:r>
            <a:endParaRPr kumimoji="1" lang="en-US" altLang="ja-JP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endParaRPr kumimoji="1" lang="en-US" altLang="ja-JP" sz="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kumimoji="1" lang="ja-JP" altLang="en-US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・日野市立カワセミハウス</a:t>
            </a:r>
            <a:endParaRPr kumimoji="1" lang="en-US" altLang="ja-JP" sz="18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（多摩産材を利用した施設）</a:t>
            </a:r>
            <a:endParaRPr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endParaRPr lang="en-US" altLang="ja-JP" sz="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kumimoji="1" lang="en-US" altLang="ja-JP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JR</a:t>
            </a:r>
            <a:r>
              <a:rPr kumimoji="1" lang="ja-JP" altLang="en-US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豊田駅　解散</a:t>
            </a:r>
            <a:endParaRPr kumimoji="1" lang="en-US" altLang="ja-JP" sz="18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endParaRPr kumimoji="1" lang="ja-JP" altLang="en-US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661248" y="-15552"/>
            <a:ext cx="1172210" cy="349885"/>
            <a:chOff x="7821488" y="1803717"/>
            <a:chExt cx="1172210" cy="349885"/>
          </a:xfrm>
        </p:grpSpPr>
        <p:sp>
          <p:nvSpPr>
            <p:cNvPr id="13" name="テキスト ボックス 9"/>
            <p:cNvSpPr txBox="1"/>
            <p:nvPr/>
          </p:nvSpPr>
          <p:spPr>
            <a:xfrm>
              <a:off x="7821488" y="1803717"/>
              <a:ext cx="1172210" cy="349885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ea typeface="ＭＳ 明朝"/>
                  <a:cs typeface="Times New Roman"/>
                </a:rPr>
                <a:t> </a:t>
              </a:r>
              <a:endParaRPr lang="ja-JP" sz="1050" kern="100">
                <a:effectLst/>
                <a:ea typeface="ＭＳ 明朝"/>
                <a:cs typeface="Times New Roman"/>
              </a:endParaRPr>
            </a:p>
          </p:txBody>
        </p:sp>
        <p:pic>
          <p:nvPicPr>
            <p:cNvPr id="14" name="Picture 1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21488" y="1813877"/>
              <a:ext cx="3397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図 14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528" y="1879258"/>
              <a:ext cx="723900" cy="2654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テキスト ボックス 15"/>
          <p:cNvSpPr txBox="1"/>
          <p:nvPr/>
        </p:nvSpPr>
        <p:spPr>
          <a:xfrm>
            <a:off x="2348880" y="2022158"/>
            <a:ext cx="431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～伐採から建築現場までを辿り、木材利用を知る～</a:t>
            </a:r>
            <a:endParaRPr kumimoji="1"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27384" y="9510990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（東京建築士会ＣＰＤプログラム申請中）</a:t>
            </a:r>
            <a:endParaRPr kumimoji="1" lang="ja-JP" altLang="en-US" sz="1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07" y="7497060"/>
            <a:ext cx="3136645" cy="2352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テキスト ボックス 21"/>
          <p:cNvSpPr txBox="1"/>
          <p:nvPr/>
        </p:nvSpPr>
        <p:spPr>
          <a:xfrm>
            <a:off x="3514754" y="752612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製材所</a:t>
            </a:r>
            <a:endParaRPr kumimoji="1" lang="en-US" altLang="ja-JP" sz="1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（あきる野市）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488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926614"/>
              </p:ext>
            </p:extLst>
          </p:nvPr>
        </p:nvGraphicFramePr>
        <p:xfrm>
          <a:off x="332656" y="272480"/>
          <a:ext cx="6336703" cy="410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512168"/>
                <a:gridCol w="720080"/>
                <a:gridCol w="3168351"/>
              </a:tblGrid>
              <a:tr h="458215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多摩産材を辿る木づかいツアー</a:t>
                      </a:r>
                      <a:endParaRPr kumimoji="1" lang="ja-JP" altLang="en-US" sz="17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9530" marB="4953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3857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日時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9530" marB="49530" anchor="ctr"/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平成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29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12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日（金）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30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～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17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（予定）</a:t>
                      </a:r>
                      <a:r>
                        <a:rPr kumimoji="1" lang="ja-JP" altLang="en-US" sz="14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雨天決行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9530" marB="4953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93354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定員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名（先着順）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費用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1000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円程度（予定）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（昼食代・保険代）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（参加決定後、お知らせします。）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9530" marB="49530" anchor="ctr"/>
                </a:tc>
              </a:tr>
              <a:tr h="384579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対象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9530" marB="49530" anchor="ctr"/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建築関係の業務に携わる方（予定者、希望者を含む）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9530" marB="4953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9489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募集期間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9530" marB="49530" anchor="ctr"/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平成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29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</a:t>
                      </a:r>
                      <a:r>
                        <a:rPr kumimoji="1" lang="ja-JP" altLang="en-US" sz="14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日（金）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～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先着順　定員に達し次第、締め切ります。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9530" marB="4953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871696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申込方法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9530" marB="49530" anchor="ctr"/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400" u="sng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FAX</a:t>
                      </a:r>
                      <a:r>
                        <a:rPr kumimoji="1" lang="ja-JP" altLang="en-US" sz="1400" u="sng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又は</a:t>
                      </a:r>
                      <a:r>
                        <a:rPr kumimoji="1" lang="en-US" altLang="ja-JP" sz="1400" u="sng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</a:t>
                      </a:r>
                      <a:r>
                        <a:rPr kumimoji="1" lang="ja-JP" altLang="en-US" sz="1400" u="sng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メール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にてお申し込みください。</a:t>
                      </a:r>
                      <a:endParaRPr kumimoji="1" lang="en-US" altLang="ja-JP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メールの場合は以下の申込書の要項を記載して送信してください。）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9530" marB="4953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880666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【</a:t>
                      </a:r>
                      <a:r>
                        <a:rPr kumimoji="1" lang="ja-JP" altLang="en-US" sz="14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申込　　</a:t>
                      </a:r>
                      <a:endParaRPr kumimoji="1" lang="en-US" altLang="ja-JP" sz="1400" b="1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先</a:t>
                      </a:r>
                      <a:r>
                        <a:rPr kumimoji="1" lang="en-US" altLang="ja-JP" sz="14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】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9530" marB="49530" anchor="ctr"/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東京都産業労働局農林水産部森林課　行</a:t>
                      </a:r>
                      <a:endParaRPr kumimoji="1" lang="en-US" altLang="ja-JP" sz="1400" b="1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4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FAX</a:t>
                      </a:r>
                      <a:r>
                        <a:rPr kumimoji="1" lang="ja-JP" altLang="en-US" sz="14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：</a:t>
                      </a:r>
                      <a:r>
                        <a:rPr kumimoji="1" lang="en-US" altLang="ja-JP" sz="14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03-5388-1466</a:t>
                      </a:r>
                    </a:p>
                    <a:p>
                      <a:r>
                        <a:rPr kumimoji="1" lang="en-US" altLang="ja-JP" sz="14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</a:t>
                      </a:r>
                      <a:r>
                        <a:rPr kumimoji="1" lang="ja-JP" altLang="en-US" sz="14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メール：</a:t>
                      </a:r>
                      <a:r>
                        <a:rPr kumimoji="1" lang="en-US" altLang="ja-JP" sz="14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S0000488@section.metro.tokyo.jp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9530" marB="4953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464346"/>
              </p:ext>
            </p:extLst>
          </p:nvPr>
        </p:nvGraphicFramePr>
        <p:xfrm>
          <a:off x="200933" y="5097016"/>
          <a:ext cx="6480719" cy="296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/>
                <a:gridCol w="1325602"/>
                <a:gridCol w="1914757"/>
              </a:tblGrid>
              <a:tr h="592865">
                <a:tc gridSpan="2"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所属　</a:t>
                      </a:r>
                      <a:r>
                        <a:rPr kumimoji="1" lang="en-US" altLang="ja-JP" sz="1200" dirty="0" smtClean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※</a:t>
                      </a:r>
                      <a:r>
                        <a:rPr kumimoji="1" lang="ja-JP" altLang="en-US" sz="1200" dirty="0" smtClean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一団体につき４名</a:t>
                      </a:r>
                      <a:r>
                        <a:rPr kumimoji="1" lang="ja-JP" altLang="en-US" sz="1200" smtClean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まで参加できます</a:t>
                      </a:r>
                      <a:r>
                        <a:rPr kumimoji="1" lang="ja-JP" altLang="en-US" sz="1200" dirty="0" smtClean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。</a:t>
                      </a:r>
                      <a:endParaRPr kumimoji="1" lang="ja-JP" altLang="en-US" sz="1200" dirty="0"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T="49530" marB="4953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参加</a:t>
                      </a:r>
                      <a:endParaRPr kumimoji="1" lang="ja-JP" altLang="en-US" sz="1300" dirty="0"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T="49530" marB="49530"/>
                </a:tc>
              </a:tr>
              <a:tr h="592865"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（氏名）　</a:t>
                      </a:r>
                      <a:r>
                        <a:rPr kumimoji="1" lang="en-US" altLang="ja-JP" sz="1200" dirty="0" smtClean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※</a:t>
                      </a:r>
                      <a:r>
                        <a:rPr kumimoji="1" lang="ja-JP" altLang="en-US" sz="1200" dirty="0" smtClean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代表者</a:t>
                      </a:r>
                      <a:endParaRPr kumimoji="1" lang="ja-JP" altLang="en-US" sz="1200" dirty="0"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T="49530" marB="49530"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（氏名）</a:t>
                      </a:r>
                      <a:endParaRPr kumimoji="1" lang="ja-JP" altLang="en-US" sz="1300" dirty="0"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T="49530" marB="4953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92865"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（氏名）</a:t>
                      </a:r>
                      <a:endParaRPr kumimoji="1" lang="ja-JP" altLang="en-US" sz="1300" dirty="0"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T="49530" marB="49530"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（氏名）</a:t>
                      </a:r>
                      <a:endParaRPr kumimoji="1" lang="ja-JP" altLang="en-US" sz="1300" dirty="0"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T="49530" marB="4953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92865">
                <a:tc gridSpan="3"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住所　〒</a:t>
                      </a:r>
                      <a:endParaRPr kumimoji="1" lang="ja-JP" altLang="en-US" sz="1300" dirty="0"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T="49530" marB="4953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92865">
                <a:tc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電話番号</a:t>
                      </a:r>
                      <a:endParaRPr kumimoji="1" lang="ja-JP" altLang="en-US" sz="1300" dirty="0"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T="49530" marB="49530"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300" dirty="0" smtClean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メールアドレス</a:t>
                      </a:r>
                      <a:endParaRPr kumimoji="1" lang="ja-JP" altLang="en-US" sz="1300" dirty="0"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T="49530" marB="4953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6309320" y="5228982"/>
            <a:ext cx="358844" cy="296772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r>
              <a:rPr lang="ja-JP" altLang="en-US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名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0" y="4736976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75864" y="8049344"/>
            <a:ext cx="6041189" cy="696882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r>
              <a:rPr lang="en-US" altLang="ja-JP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lang="ja-JP" altLang="en-US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申し込み完了後、当日のご案内を郵送いたします。</a:t>
            </a:r>
            <a:endParaRPr lang="en-US" altLang="ja-JP" sz="13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en-US" altLang="ja-JP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lang="ja-JP" altLang="en-US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定員に達し、お申込みいただけない場合もございます。あらかじめご了承ください。</a:t>
            </a:r>
            <a:endParaRPr lang="en-US" altLang="ja-JP" sz="13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en-US" altLang="ja-JP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lang="ja-JP" altLang="en-US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頂戴した個人情報は、本件以外の目的で使用いたしません。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286799" y="8877536"/>
            <a:ext cx="6241583" cy="900000"/>
          </a:xfrm>
          <a:prstGeom prst="roundRect">
            <a:avLst>
              <a:gd name="adj" fmla="val 31047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問い合わせ先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：東京都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産業労働局農林水産部森林課　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木材流通担当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　　　　　　　　　　　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03-5320-4855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7844" y="4723300"/>
            <a:ext cx="1224137" cy="373716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r>
              <a:rPr lang="ja-JP" altLang="en-US" sz="18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［申込書］</a:t>
            </a:r>
            <a:endParaRPr kumimoji="1" lang="ja-JP" altLang="en-US" sz="18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05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プッシュピン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1932</TotalTime>
  <Words>266</Words>
  <Application>Microsoft Office PowerPoint</Application>
  <PresentationFormat>A4 210 x 297 mm</PresentationFormat>
  <Paragraphs>71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東京都</cp:lastModifiedBy>
  <cp:revision>85</cp:revision>
  <cp:lastPrinted>2017-08-18T04:31:06Z</cp:lastPrinted>
  <dcterms:created xsi:type="dcterms:W3CDTF">2017-08-04T01:10:01Z</dcterms:created>
  <dcterms:modified xsi:type="dcterms:W3CDTF">2017-10-12T05:38:45Z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